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99ED004-191D-421F-ABD4-6DE6A2730FEF}" type="datetimeFigureOut">
              <a:rPr lang="ru-RU" smtClean="0"/>
              <a:t>17.03.2019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99ED004-191D-421F-ABD4-6DE6A2730FEF}" type="datetimeFigureOut">
              <a:rPr lang="ru-RU" smtClean="0"/>
              <a:t>17.03.2019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9ED004-191D-421F-ABD4-6DE6A2730FEF}" type="datetimeFigureOut">
              <a:rPr lang="ru-RU" smtClean="0"/>
              <a:t>17.03.2019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99ED004-191D-421F-ABD4-6DE6A2730FEF}" type="datetimeFigureOut">
              <a:rPr lang="ru-RU" smtClean="0"/>
              <a:t>17.03.2019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9ED004-191D-421F-ABD4-6DE6A2730FEF}" type="datetimeFigureOut">
              <a:rPr lang="ru-RU" smtClean="0"/>
              <a:t>17.03.2019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99ED004-191D-421F-ABD4-6DE6A2730FEF}" type="datetimeFigureOut">
              <a:rPr lang="ru-RU" smtClean="0"/>
              <a:t>17.03.2019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604354A-7F3E-47F8-B60A-A6003F519E17}"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ED004-191D-421F-ABD4-6DE6A2730FEF}" type="datetimeFigureOut">
              <a:rPr lang="ru-RU" smtClean="0"/>
              <a:t>17.03.2019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04354A-7F3E-47F8-B60A-A6003F519E17}"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ideo" Target="file:///C:\Users\HP\Desktop\&#1054;&#1090;&#1082;&#1088;&#1099;&#1090;&#1099;&#1081;%20&#1091;&#1088;&#1086;&#1082;\10%20AMAZING%20Robot%20ANIMALS%20Of%20The%20FUTURE%20You%20Have%20To%20SEE%20TO%20BELIEVE!.mp4"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1.jpg"/>
          <p:cNvPicPr>
            <a:picLocks noChangeAspect="1"/>
          </p:cNvPicPr>
          <p:nvPr/>
        </p:nvPicPr>
        <p:blipFill>
          <a:blip r:embed="rId2"/>
          <a:stretch>
            <a:fillRect/>
          </a:stretch>
        </p:blipFill>
        <p:spPr>
          <a:xfrm>
            <a:off x="0" y="571480"/>
            <a:ext cx="9144000" cy="5286388"/>
          </a:xfrm>
          <a:prstGeom prst="rect">
            <a:avLst/>
          </a:prstGeom>
        </p:spPr>
      </p:pic>
      <p:sp>
        <p:nvSpPr>
          <p:cNvPr id="2" name="Заголовок 1"/>
          <p:cNvSpPr>
            <a:spLocks noGrp="1"/>
          </p:cNvSpPr>
          <p:nvPr>
            <p:ph type="ctrTitle"/>
          </p:nvPr>
        </p:nvSpPr>
        <p:spPr>
          <a:xfrm>
            <a:off x="4071934" y="1785926"/>
            <a:ext cx="5072066" cy="1028706"/>
          </a:xfrm>
        </p:spPr>
        <p:txBody>
          <a:bodyPr/>
          <a:lstStyle/>
          <a:p>
            <a:r>
              <a:rPr lang="en-US" b="1" dirty="0" smtClean="0"/>
              <a:t>Robots of the future</a:t>
            </a:r>
            <a:endParaRPr lang="ru-RU" b="1" dirty="0"/>
          </a:p>
        </p:txBody>
      </p:sp>
    </p:spTree>
  </p:cSld>
  <p:clrMapOvr>
    <a:masterClrMapping/>
  </p:clrMapOvr>
  <p:transition spd="med">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sciencetake-humanoid-facebookJumbo-v3.jpg"/>
          <p:cNvPicPr>
            <a:picLocks noChangeAspect="1"/>
          </p:cNvPicPr>
          <p:nvPr/>
        </p:nvPicPr>
        <p:blipFill>
          <a:blip r:embed="rId2"/>
          <a:stretch>
            <a:fillRect/>
          </a:stretch>
        </p:blipFill>
        <p:spPr>
          <a:xfrm>
            <a:off x="3214678" y="3365500"/>
            <a:ext cx="5929322" cy="3492500"/>
          </a:xfrm>
          <a:prstGeom prst="rect">
            <a:avLst/>
          </a:prstGeom>
          <a:ln>
            <a:noFill/>
          </a:ln>
          <a:effectLst>
            <a:softEdge rad="112500"/>
          </a:effectLst>
        </p:spPr>
      </p:pic>
      <p:sp>
        <p:nvSpPr>
          <p:cNvPr id="2" name="Заголовок 1"/>
          <p:cNvSpPr>
            <a:spLocks noGrp="1"/>
          </p:cNvSpPr>
          <p:nvPr>
            <p:ph type="title"/>
          </p:nvPr>
        </p:nvSpPr>
        <p:spPr>
          <a:xfrm>
            <a:off x="3071802" y="0"/>
            <a:ext cx="5757874" cy="1131910"/>
          </a:xfrm>
        </p:spPr>
        <p:style>
          <a:lnRef idx="1">
            <a:schemeClr val="accent5"/>
          </a:lnRef>
          <a:fillRef idx="2">
            <a:schemeClr val="accent5"/>
          </a:fillRef>
          <a:effectRef idx="1">
            <a:schemeClr val="accent5"/>
          </a:effectRef>
          <a:fontRef idx="minor">
            <a:schemeClr val="dk1"/>
          </a:fontRef>
        </p:style>
        <p:txBody>
          <a:bodyPr/>
          <a:lstStyle/>
          <a:p>
            <a:r>
              <a:rPr lang="en-US" dirty="0"/>
              <a:t>Underwater robots</a:t>
            </a:r>
            <a:endParaRPr lang="ru-RU" dirty="0"/>
          </a:p>
        </p:txBody>
      </p:sp>
      <p:sp>
        <p:nvSpPr>
          <p:cNvPr id="3" name="Содержимое 2"/>
          <p:cNvSpPr>
            <a:spLocks noGrp="1"/>
          </p:cNvSpPr>
          <p:nvPr>
            <p:ph idx="1"/>
          </p:nvPr>
        </p:nvSpPr>
        <p:spPr>
          <a:xfrm>
            <a:off x="0" y="1428736"/>
            <a:ext cx="4572000" cy="3857652"/>
          </a:xfrm>
        </p:spPr>
        <p:style>
          <a:lnRef idx="1">
            <a:schemeClr val="accent5"/>
          </a:lnRef>
          <a:fillRef idx="2">
            <a:schemeClr val="accent5"/>
          </a:fillRef>
          <a:effectRef idx="1">
            <a:schemeClr val="accent5"/>
          </a:effectRef>
          <a:fontRef idx="minor">
            <a:schemeClr val="dk1"/>
          </a:fontRef>
        </p:style>
        <p:txBody>
          <a:bodyPr>
            <a:normAutofit fontScale="70000" lnSpcReduction="20000"/>
          </a:bodyPr>
          <a:lstStyle/>
          <a:p>
            <a:pPr lvl="0" algn="just" fontAlgn="base">
              <a:buNone/>
            </a:pPr>
            <a:r>
              <a:rPr lang="ru-RU" dirty="0" smtClean="0"/>
              <a:t>           </a:t>
            </a:r>
            <a:r>
              <a:rPr lang="en-US" dirty="0" smtClean="0"/>
              <a:t>Computer </a:t>
            </a:r>
            <a:r>
              <a:rPr lang="en-US" dirty="0"/>
              <a:t>scientists at the University of Stanford recently developed OceanOne, a humanoid diving robot that travels to wrecks and coral reefs too deep for humans.</a:t>
            </a:r>
            <a:endParaRPr lang="ru-RU" dirty="0"/>
          </a:p>
          <a:p>
            <a:pPr algn="just" fontAlgn="base">
              <a:buNone/>
            </a:pPr>
            <a:r>
              <a:rPr lang="en-US" dirty="0"/>
              <a:t> </a:t>
            </a:r>
            <a:r>
              <a:rPr lang="ru-RU" dirty="0" smtClean="0"/>
              <a:t>    </a:t>
            </a:r>
            <a:r>
              <a:rPr lang="en-US" dirty="0" smtClean="0"/>
              <a:t>The </a:t>
            </a:r>
            <a:r>
              <a:rPr lang="en-US" dirty="0"/>
              <a:t>robot was created to bridge the gap between human divers and deepwater vessels.</a:t>
            </a:r>
            <a:endParaRPr lang="ru-RU" dirty="0"/>
          </a:p>
          <a:p>
            <a:pPr algn="just">
              <a:buNone/>
            </a:pPr>
            <a:r>
              <a:rPr lang="en-US" dirty="0"/>
              <a:t> </a:t>
            </a:r>
            <a:r>
              <a:rPr lang="ru-RU" dirty="0" smtClean="0"/>
              <a:t>    </a:t>
            </a:r>
            <a:r>
              <a:rPr lang="en-US" dirty="0" smtClean="0"/>
              <a:t>Existing </a:t>
            </a:r>
            <a:r>
              <a:rPr lang="en-US" dirty="0"/>
              <a:t>submarines lack the skill of human </a:t>
            </a:r>
            <a:r>
              <a:rPr lang="en-US" dirty="0" smtClean="0"/>
              <a:t>divers</a:t>
            </a:r>
            <a:r>
              <a:rPr lang="ru-RU" dirty="0" smtClean="0"/>
              <a:t>.</a:t>
            </a:r>
            <a:r>
              <a:rPr lang="en-US" dirty="0" smtClean="0"/>
              <a:t> </a:t>
            </a:r>
            <a:r>
              <a:rPr lang="en-US" dirty="0"/>
              <a:t>It’s almost easier to break artifacts with submarines than collect them. </a:t>
            </a:r>
            <a:endParaRPr lang="ru-RU" dirty="0"/>
          </a:p>
          <a:p>
            <a:pPr>
              <a:buNone/>
            </a:pPr>
            <a:endParaRPr lang="ru-RU" dirty="0"/>
          </a:p>
        </p:txBody>
      </p:sp>
    </p:spTree>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_0_600_0_0___images_2016_scubabot_stanford-ed.jpg"/>
          <p:cNvPicPr>
            <a:picLocks noChangeAspect="1"/>
          </p:cNvPicPr>
          <p:nvPr/>
        </p:nvPicPr>
        <p:blipFill>
          <a:blip r:embed="rId2"/>
          <a:stretch>
            <a:fillRect/>
          </a:stretch>
        </p:blipFill>
        <p:spPr>
          <a:xfrm>
            <a:off x="0" y="2432895"/>
            <a:ext cx="7058043" cy="4425105"/>
          </a:xfrm>
          <a:prstGeom prst="rect">
            <a:avLst/>
          </a:prstGeom>
        </p:spPr>
      </p:pic>
      <p:sp>
        <p:nvSpPr>
          <p:cNvPr id="3" name="Содержимое 2"/>
          <p:cNvSpPr>
            <a:spLocks noGrp="1"/>
          </p:cNvSpPr>
          <p:nvPr>
            <p:ph idx="1"/>
          </p:nvPr>
        </p:nvSpPr>
        <p:spPr>
          <a:xfrm>
            <a:off x="3000364" y="214290"/>
            <a:ext cx="5829312" cy="2571768"/>
          </a:xfrm>
        </p:spPr>
        <p:style>
          <a:lnRef idx="1">
            <a:schemeClr val="accent5"/>
          </a:lnRef>
          <a:fillRef idx="2">
            <a:schemeClr val="accent5"/>
          </a:fillRef>
          <a:effectRef idx="1">
            <a:schemeClr val="accent5"/>
          </a:effectRef>
          <a:fontRef idx="minor">
            <a:schemeClr val="dk1"/>
          </a:fontRef>
        </p:style>
        <p:txBody>
          <a:bodyPr>
            <a:normAutofit fontScale="85000" lnSpcReduction="10000"/>
          </a:bodyPr>
          <a:lstStyle/>
          <a:p>
            <a:pPr lvl="0" algn="just" fontAlgn="base">
              <a:buNone/>
            </a:pPr>
            <a:r>
              <a:rPr lang="ru-RU" dirty="0" smtClean="0"/>
              <a:t>          </a:t>
            </a:r>
            <a:r>
              <a:rPr lang="en-US" dirty="0" smtClean="0"/>
              <a:t>OceanOne </a:t>
            </a:r>
            <a:r>
              <a:rPr lang="en-US" dirty="0"/>
              <a:t>is more like a </a:t>
            </a:r>
            <a:r>
              <a:rPr lang="en-US" dirty="0" err="1"/>
              <a:t>robo</a:t>
            </a:r>
            <a:r>
              <a:rPr lang="en-US" dirty="0"/>
              <a:t>-mermaid, with human-like hands and a face, but a tail with batteries and thrusters.</a:t>
            </a:r>
            <a:endParaRPr lang="ru-RU" dirty="0"/>
          </a:p>
          <a:p>
            <a:pPr algn="just">
              <a:buNone/>
            </a:pPr>
            <a:r>
              <a:rPr lang="en-US" dirty="0"/>
              <a:t> </a:t>
            </a:r>
            <a:r>
              <a:rPr lang="ru-RU" dirty="0" smtClean="0"/>
              <a:t>      </a:t>
            </a:r>
            <a:r>
              <a:rPr lang="en-US" dirty="0" smtClean="0"/>
              <a:t>Humanoids </a:t>
            </a:r>
            <a:r>
              <a:rPr lang="en-US" dirty="0"/>
              <a:t>aren’t the only robots created for underwater exploration. </a:t>
            </a:r>
            <a:endParaRPr lang="ru-RU" dirty="0"/>
          </a:p>
          <a:p>
            <a:pPr>
              <a:buNone/>
            </a:pPr>
            <a:endParaRPr lang="ru-RU" dirty="0"/>
          </a:p>
        </p:txBody>
      </p:sp>
    </p:spTree>
  </p:cSld>
  <p:clrMapOvr>
    <a:masterClrMapping/>
  </p:clrMapOvr>
  <p:transition spd="med">
    <p:wheel spokes="2"/>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mAUE Robots_web_0.jpg"/>
          <p:cNvPicPr>
            <a:picLocks noChangeAspect="1"/>
          </p:cNvPicPr>
          <p:nvPr/>
        </p:nvPicPr>
        <p:blipFill>
          <a:blip r:embed="rId2"/>
          <a:stretch>
            <a:fillRect/>
          </a:stretch>
        </p:blipFill>
        <p:spPr>
          <a:xfrm>
            <a:off x="4714876" y="2214554"/>
            <a:ext cx="4429124" cy="2155444"/>
          </a:xfrm>
          <a:prstGeom prst="rect">
            <a:avLst/>
          </a:prstGeom>
          <a:ln>
            <a:noFill/>
          </a:ln>
          <a:effectLst>
            <a:softEdge rad="112500"/>
          </a:effectLst>
        </p:spPr>
      </p:pic>
      <p:sp>
        <p:nvSpPr>
          <p:cNvPr id="3" name="Содержимое 2"/>
          <p:cNvSpPr>
            <a:spLocks noGrp="1"/>
          </p:cNvSpPr>
          <p:nvPr>
            <p:ph idx="1"/>
          </p:nvPr>
        </p:nvSpPr>
        <p:spPr>
          <a:xfrm>
            <a:off x="0" y="214290"/>
            <a:ext cx="5214974" cy="2500330"/>
          </a:xfrm>
        </p:spPr>
        <p:style>
          <a:lnRef idx="1">
            <a:schemeClr val="accent5"/>
          </a:lnRef>
          <a:fillRef idx="2">
            <a:schemeClr val="accent5"/>
          </a:fillRef>
          <a:effectRef idx="1">
            <a:schemeClr val="accent5"/>
          </a:effectRef>
          <a:fontRef idx="minor">
            <a:schemeClr val="dk1"/>
          </a:fontRef>
        </p:style>
        <p:txBody>
          <a:bodyPr>
            <a:normAutofit fontScale="77500" lnSpcReduction="20000"/>
          </a:bodyPr>
          <a:lstStyle/>
          <a:p>
            <a:pPr lvl="0" algn="just">
              <a:buNone/>
            </a:pPr>
            <a:r>
              <a:rPr lang="ru-RU" dirty="0" smtClean="0"/>
              <a:t>        </a:t>
            </a:r>
            <a:r>
              <a:rPr lang="en-US" dirty="0" smtClean="0"/>
              <a:t>Robot </a:t>
            </a:r>
            <a:r>
              <a:rPr lang="en-US" dirty="0"/>
              <a:t>animals are helping humans protect busy ports and catch criminals. </a:t>
            </a:r>
            <a:endParaRPr lang="ru-RU" dirty="0"/>
          </a:p>
          <a:p>
            <a:pPr lvl="0" algn="just">
              <a:buNone/>
            </a:pPr>
            <a:r>
              <a:rPr lang="ru-RU" dirty="0" smtClean="0"/>
              <a:t>        </a:t>
            </a:r>
            <a:r>
              <a:rPr lang="en-US" dirty="0" smtClean="0"/>
              <a:t>Researchers </a:t>
            </a:r>
            <a:r>
              <a:rPr lang="en-US" dirty="0"/>
              <a:t>at the Scripps Institution of Oceanography at UC San Diego developed underwater robots that act like plankton. </a:t>
            </a:r>
            <a:endParaRPr lang="ru-RU" dirty="0"/>
          </a:p>
          <a:p>
            <a:pPr>
              <a:buNone/>
            </a:pPr>
            <a:endParaRPr lang="ru-RU" dirty="0"/>
          </a:p>
        </p:txBody>
      </p:sp>
      <p:pic>
        <p:nvPicPr>
          <p:cNvPr id="4" name="Рисунок 3" descr="plankton_800x400.jpg"/>
          <p:cNvPicPr>
            <a:picLocks noChangeAspect="1"/>
          </p:cNvPicPr>
          <p:nvPr/>
        </p:nvPicPr>
        <p:blipFill>
          <a:blip r:embed="rId3"/>
          <a:stretch>
            <a:fillRect/>
          </a:stretch>
        </p:blipFill>
        <p:spPr>
          <a:xfrm>
            <a:off x="0" y="4036215"/>
            <a:ext cx="5643570" cy="2821785"/>
          </a:xfrm>
          <a:prstGeom prst="rect">
            <a:avLst/>
          </a:prstGeom>
          <a:ln>
            <a:noFill/>
          </a:ln>
          <a:effectLst>
            <a:softEdge rad="112500"/>
          </a:effectLst>
        </p:spPr>
      </p:pic>
    </p:spTree>
  </p:cSld>
  <p:clrMapOvr>
    <a:masterClrMapping/>
  </p:clrMapOvr>
  <p:transition spd="med">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0"/>
            <a:ext cx="4543428" cy="989034"/>
          </a:xfrm>
        </p:spPr>
        <p:style>
          <a:lnRef idx="2">
            <a:schemeClr val="accent6"/>
          </a:lnRef>
          <a:fillRef idx="1">
            <a:schemeClr val="lt1"/>
          </a:fillRef>
          <a:effectRef idx="0">
            <a:schemeClr val="accent6"/>
          </a:effectRef>
          <a:fontRef idx="minor">
            <a:schemeClr val="dk1"/>
          </a:fontRef>
        </p:style>
        <p:txBody>
          <a:bodyPr/>
          <a:lstStyle/>
          <a:p>
            <a:r>
              <a:rPr lang="en-US" dirty="0"/>
              <a:t>Space robots </a:t>
            </a:r>
            <a:endParaRPr lang="ru-RU" dirty="0"/>
          </a:p>
        </p:txBody>
      </p:sp>
      <p:sp>
        <p:nvSpPr>
          <p:cNvPr id="3" name="Содержимое 2"/>
          <p:cNvSpPr>
            <a:spLocks noGrp="1"/>
          </p:cNvSpPr>
          <p:nvPr>
            <p:ph idx="1"/>
          </p:nvPr>
        </p:nvSpPr>
        <p:spPr>
          <a:xfrm>
            <a:off x="285720" y="1142984"/>
            <a:ext cx="5929322" cy="2143139"/>
          </a:xfrm>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algn="just">
              <a:buNone/>
            </a:pPr>
            <a:r>
              <a:rPr lang="en-US" dirty="0" smtClean="0"/>
              <a:t>       Robotic </a:t>
            </a:r>
            <a:r>
              <a:rPr lang="en-US" dirty="0"/>
              <a:t>explorers have set down on the Moon, Mars, Venus, Titan and Jupiter, as well as a few comets and asteroids. </a:t>
            </a:r>
            <a:endParaRPr lang="ru-RU" dirty="0"/>
          </a:p>
          <a:p>
            <a:pPr algn="just">
              <a:buNone/>
            </a:pPr>
            <a:r>
              <a:rPr lang="en-US" dirty="0" smtClean="0"/>
              <a:t>       Robotic </a:t>
            </a:r>
            <a:r>
              <a:rPr lang="en-US" dirty="0"/>
              <a:t>missions can travel further and faster, and can return more scientific data than missions that include humans. </a:t>
            </a:r>
            <a:endParaRPr lang="ru-RU" dirty="0"/>
          </a:p>
          <a:p>
            <a:pPr>
              <a:buNone/>
            </a:pPr>
            <a:endParaRPr lang="ru-RU" dirty="0"/>
          </a:p>
        </p:txBody>
      </p:sp>
      <p:pic>
        <p:nvPicPr>
          <p:cNvPr id="4" name="Рисунок 3" descr="nasa-curiosity-mars-rover-k665-1024x576-MM-90.jpg"/>
          <p:cNvPicPr>
            <a:picLocks noChangeAspect="1"/>
          </p:cNvPicPr>
          <p:nvPr/>
        </p:nvPicPr>
        <p:blipFill>
          <a:blip r:embed="rId2"/>
          <a:stretch>
            <a:fillRect/>
          </a:stretch>
        </p:blipFill>
        <p:spPr>
          <a:xfrm>
            <a:off x="3000364" y="3402204"/>
            <a:ext cx="6143636" cy="3455796"/>
          </a:xfrm>
          <a:prstGeom prst="rect">
            <a:avLst/>
          </a:prstGeom>
        </p:spPr>
      </p:pic>
    </p:spTree>
  </p:cSld>
  <p:clrMapOvr>
    <a:masterClrMapping/>
  </p:clrMapOvr>
  <p:transition spd="med">
    <p:wheel spokes="3"/>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mariner-4-poster-art.JPG"/>
          <p:cNvPicPr>
            <a:picLocks noChangeAspect="1"/>
          </p:cNvPicPr>
          <p:nvPr/>
        </p:nvPicPr>
        <p:blipFill>
          <a:blip r:embed="rId2"/>
          <a:stretch>
            <a:fillRect/>
          </a:stretch>
        </p:blipFill>
        <p:spPr>
          <a:xfrm>
            <a:off x="3286116" y="2033861"/>
            <a:ext cx="5857884" cy="4824140"/>
          </a:xfrm>
          <a:prstGeom prst="rect">
            <a:avLst/>
          </a:prstGeom>
        </p:spPr>
      </p:pic>
      <p:sp>
        <p:nvSpPr>
          <p:cNvPr id="3" name="Содержимое 2"/>
          <p:cNvSpPr>
            <a:spLocks noGrp="1"/>
          </p:cNvSpPr>
          <p:nvPr>
            <p:ph idx="1"/>
          </p:nvPr>
        </p:nvSpPr>
        <p:spPr>
          <a:xfrm>
            <a:off x="0" y="214290"/>
            <a:ext cx="6572296" cy="2357454"/>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buNone/>
            </a:pPr>
            <a:r>
              <a:rPr lang="en-US" dirty="0" smtClean="0"/>
              <a:t>        The </a:t>
            </a:r>
            <a:r>
              <a:rPr lang="en-US" dirty="0"/>
              <a:t>most famous robots in space have to be the series of orbiters, rovers and </a:t>
            </a:r>
            <a:r>
              <a:rPr lang="en-US" dirty="0" err="1"/>
              <a:t>landers</a:t>
            </a:r>
            <a:r>
              <a:rPr lang="en-US" dirty="0"/>
              <a:t> that have been sent to Mars. </a:t>
            </a:r>
            <a:endParaRPr lang="ru-RU" dirty="0"/>
          </a:p>
          <a:p>
            <a:pPr algn="just">
              <a:buNone/>
            </a:pPr>
            <a:r>
              <a:rPr lang="en-US" dirty="0"/>
              <a:t> </a:t>
            </a:r>
            <a:r>
              <a:rPr lang="en-US" dirty="0" smtClean="0"/>
              <a:t>      The </a:t>
            </a:r>
            <a:r>
              <a:rPr lang="en-US" dirty="0"/>
              <a:t>first orbiter was Mariner 4, which flew past Mars on July 14, 1965 and took the first close up photos of another planet. </a:t>
            </a:r>
            <a:endParaRPr lang="ru-RU" dirty="0"/>
          </a:p>
          <a:p>
            <a:pPr>
              <a:buNone/>
            </a:pPr>
            <a:endParaRPr lang="ru-RU" dirty="0"/>
          </a:p>
        </p:txBody>
      </p:sp>
    </p:spTree>
  </p:cSld>
  <p:clrMapOvr>
    <a:masterClrMapping/>
  </p:clrMapOvr>
  <p:transition spd="med">
    <p:whee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42976" y="142852"/>
            <a:ext cx="5900750" cy="2400303"/>
          </a:xfrm>
        </p:spPr>
        <p:style>
          <a:lnRef idx="1">
            <a:schemeClr val="accent6"/>
          </a:lnRef>
          <a:fillRef idx="2">
            <a:schemeClr val="accent6"/>
          </a:fillRef>
          <a:effectRef idx="1">
            <a:schemeClr val="accent6"/>
          </a:effectRef>
          <a:fontRef idx="minor">
            <a:schemeClr val="dk1"/>
          </a:fontRef>
        </p:style>
        <p:txBody>
          <a:bodyPr>
            <a:normAutofit fontScale="85000" lnSpcReduction="10000"/>
          </a:bodyPr>
          <a:lstStyle/>
          <a:p>
            <a:pPr algn="just">
              <a:buNone/>
            </a:pPr>
            <a:r>
              <a:rPr lang="en-US" dirty="0" smtClean="0"/>
              <a:t>          The </a:t>
            </a:r>
            <a:r>
              <a:rPr lang="en-US" dirty="0"/>
              <a:t>first </a:t>
            </a:r>
            <a:r>
              <a:rPr lang="en-US" dirty="0" err="1"/>
              <a:t>landers</a:t>
            </a:r>
            <a:r>
              <a:rPr lang="en-US" dirty="0"/>
              <a:t> were the Viking </a:t>
            </a:r>
            <a:r>
              <a:rPr lang="en-US" dirty="0" err="1"/>
              <a:t>landers</a:t>
            </a:r>
            <a:r>
              <a:rPr lang="en-US" dirty="0"/>
              <a:t>. Viking 1 landed July 20, 1976, and Viking 2 on September 3, 1976. </a:t>
            </a:r>
            <a:endParaRPr lang="ru-RU" dirty="0"/>
          </a:p>
          <a:p>
            <a:pPr algn="just">
              <a:buNone/>
            </a:pPr>
            <a:r>
              <a:rPr lang="en-US" dirty="0" smtClean="0"/>
              <a:t>         Sputnik </a:t>
            </a:r>
            <a:r>
              <a:rPr lang="en-US" dirty="0"/>
              <a:t>1, of course, was the first robot in space, and was launched October 4th, 1957 by the USSR.</a:t>
            </a:r>
            <a:endParaRPr lang="ru-RU" dirty="0"/>
          </a:p>
          <a:p>
            <a:pPr>
              <a:buNone/>
            </a:pPr>
            <a:endParaRPr lang="ru-RU" dirty="0"/>
          </a:p>
        </p:txBody>
      </p:sp>
      <p:pic>
        <p:nvPicPr>
          <p:cNvPr id="4" name="Рисунок 3" descr="viking.jpg"/>
          <p:cNvPicPr>
            <a:picLocks noChangeAspect="1"/>
          </p:cNvPicPr>
          <p:nvPr/>
        </p:nvPicPr>
        <p:blipFill>
          <a:blip r:embed="rId2"/>
          <a:stretch>
            <a:fillRect/>
          </a:stretch>
        </p:blipFill>
        <p:spPr>
          <a:xfrm>
            <a:off x="0" y="3531962"/>
            <a:ext cx="4714876" cy="3326038"/>
          </a:xfrm>
          <a:prstGeom prst="rect">
            <a:avLst/>
          </a:prstGeom>
          <a:ln>
            <a:noFill/>
          </a:ln>
          <a:effectLst>
            <a:softEdge rad="112500"/>
          </a:effectLst>
        </p:spPr>
      </p:pic>
      <p:pic>
        <p:nvPicPr>
          <p:cNvPr id="5" name="Рисунок 4" descr="sputnik-1-satellite-detlev-van-ravenswaay.jpg"/>
          <p:cNvPicPr>
            <a:picLocks noChangeAspect="1"/>
          </p:cNvPicPr>
          <p:nvPr/>
        </p:nvPicPr>
        <p:blipFill>
          <a:blip r:embed="rId3"/>
          <a:stretch>
            <a:fillRect/>
          </a:stretch>
        </p:blipFill>
        <p:spPr>
          <a:xfrm>
            <a:off x="5000628" y="2714620"/>
            <a:ext cx="3929058" cy="2702319"/>
          </a:xfrm>
          <a:prstGeom prst="rect">
            <a:avLst/>
          </a:prstGeom>
          <a:ln>
            <a:noFill/>
          </a:ln>
          <a:effectLst>
            <a:softEdge rad="112500"/>
          </a:effectLst>
        </p:spPr>
      </p:pic>
    </p:spTree>
  </p:cSld>
  <p:clrMapOvr>
    <a:masterClrMapping/>
  </p:clrMapOvr>
  <p:transition spd="med">
    <p:wheel spokes="8"/>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43152799-a81a-4ae0-b17d-359a977d015a.jpg"/>
          <p:cNvPicPr>
            <a:picLocks noChangeAspect="1"/>
          </p:cNvPicPr>
          <p:nvPr/>
        </p:nvPicPr>
        <p:blipFill>
          <a:blip r:embed="rId2"/>
          <a:stretch>
            <a:fillRect/>
          </a:stretch>
        </p:blipFill>
        <p:spPr>
          <a:xfrm>
            <a:off x="0" y="3000372"/>
            <a:ext cx="3857628" cy="3857628"/>
          </a:xfrm>
          <a:prstGeom prst="rect">
            <a:avLst/>
          </a:prstGeom>
        </p:spPr>
      </p:pic>
      <p:pic>
        <p:nvPicPr>
          <p:cNvPr id="4" name="Рисунок 3" descr="Maximo_DX.jpg"/>
          <p:cNvPicPr>
            <a:picLocks noChangeAspect="1"/>
          </p:cNvPicPr>
          <p:nvPr/>
        </p:nvPicPr>
        <p:blipFill>
          <a:blip r:embed="rId3" cstate="print"/>
          <a:stretch>
            <a:fillRect/>
          </a:stretch>
        </p:blipFill>
        <p:spPr>
          <a:xfrm>
            <a:off x="4714876" y="2428876"/>
            <a:ext cx="4429124" cy="4429124"/>
          </a:xfrm>
          <a:prstGeom prst="rect">
            <a:avLst/>
          </a:prstGeom>
        </p:spPr>
      </p:pic>
      <p:sp>
        <p:nvSpPr>
          <p:cNvPr id="3" name="Содержимое 2"/>
          <p:cNvSpPr>
            <a:spLocks noGrp="1"/>
          </p:cNvSpPr>
          <p:nvPr>
            <p:ph idx="1"/>
          </p:nvPr>
        </p:nvSpPr>
        <p:spPr>
          <a:xfrm>
            <a:off x="142844" y="214290"/>
            <a:ext cx="4829180" cy="2971808"/>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algn="just">
              <a:buNone/>
            </a:pPr>
            <a:r>
              <a:rPr lang="en-US" dirty="0" smtClean="0"/>
              <a:t>         Dexter</a:t>
            </a:r>
            <a:r>
              <a:rPr lang="en-US" dirty="0"/>
              <a:t>, a robotic arm developed by the Canadian Space Association, is a very cool robot aboard the International Space Station. </a:t>
            </a:r>
            <a:endParaRPr lang="ru-RU" dirty="0"/>
          </a:p>
          <a:p>
            <a:pPr algn="just">
              <a:buNone/>
            </a:pPr>
            <a:r>
              <a:rPr lang="en-US" dirty="0" smtClean="0"/>
              <a:t>        Dexter </a:t>
            </a:r>
            <a:r>
              <a:rPr lang="en-US" dirty="0"/>
              <a:t>allows for delicate manipulation of objects outside the </a:t>
            </a:r>
            <a:r>
              <a:rPr lang="en-US" dirty="0" smtClean="0"/>
              <a:t>station.</a:t>
            </a:r>
            <a:endParaRPr lang="ru-RU" dirty="0"/>
          </a:p>
        </p:txBody>
      </p:sp>
    </p:spTree>
  </p:cSld>
  <p:clrMapOvr>
    <a:masterClrMapping/>
  </p:clrMapOvr>
  <p:transition spd="med">
    <p:split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61ca51a0-3cf4-40aa-81b6-8b41bffd2ffc.png"/>
          <p:cNvPicPr>
            <a:picLocks noChangeAspect="1"/>
          </p:cNvPicPr>
          <p:nvPr/>
        </p:nvPicPr>
        <p:blipFill>
          <a:blip r:embed="rId2"/>
          <a:stretch>
            <a:fillRect/>
          </a:stretch>
        </p:blipFill>
        <p:spPr>
          <a:xfrm>
            <a:off x="0" y="1214422"/>
            <a:ext cx="9144000" cy="5643578"/>
          </a:xfrm>
          <a:prstGeom prst="rect">
            <a:avLst/>
          </a:prstGeom>
        </p:spPr>
      </p:pic>
      <p:sp>
        <p:nvSpPr>
          <p:cNvPr id="2" name="Заголовок 1"/>
          <p:cNvSpPr>
            <a:spLocks noGrp="1"/>
          </p:cNvSpPr>
          <p:nvPr>
            <p:ph type="title"/>
          </p:nvPr>
        </p:nvSpPr>
        <p:spPr>
          <a:xfrm>
            <a:off x="2214546" y="142852"/>
            <a:ext cx="4857784" cy="928694"/>
          </a:xfrm>
        </p:spPr>
        <p:style>
          <a:lnRef idx="2">
            <a:schemeClr val="accent3"/>
          </a:lnRef>
          <a:fillRef idx="1">
            <a:schemeClr val="lt1"/>
          </a:fillRef>
          <a:effectRef idx="0">
            <a:schemeClr val="accent3"/>
          </a:effectRef>
          <a:fontRef idx="minor">
            <a:schemeClr val="dk1"/>
          </a:fontRef>
        </p:style>
        <p:txBody>
          <a:bodyPr/>
          <a:lstStyle/>
          <a:p>
            <a:r>
              <a:rPr lang="en-US" dirty="0"/>
              <a:t>Industrial robots</a:t>
            </a:r>
            <a:endParaRPr lang="ru-RU" dirty="0"/>
          </a:p>
        </p:txBody>
      </p:sp>
      <p:sp>
        <p:nvSpPr>
          <p:cNvPr id="3" name="Содержимое 2"/>
          <p:cNvSpPr>
            <a:spLocks noGrp="1"/>
          </p:cNvSpPr>
          <p:nvPr>
            <p:ph idx="1"/>
          </p:nvPr>
        </p:nvSpPr>
        <p:spPr>
          <a:xfrm>
            <a:off x="2071670" y="4643446"/>
            <a:ext cx="5072098" cy="1714512"/>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buNone/>
            </a:pPr>
            <a:r>
              <a:rPr lang="en-US" dirty="0" smtClean="0"/>
              <a:t>        An </a:t>
            </a:r>
            <a:r>
              <a:rPr lang="en-US" dirty="0"/>
              <a:t>industrial robot is a robot system used for manufacturing. </a:t>
            </a:r>
            <a:endParaRPr lang="ru-RU" dirty="0"/>
          </a:p>
          <a:p>
            <a:pPr algn="just">
              <a:buNone/>
            </a:pPr>
            <a:r>
              <a:rPr lang="en-US" dirty="0" smtClean="0"/>
              <a:t>        Industrial </a:t>
            </a:r>
            <a:r>
              <a:rPr lang="en-US" dirty="0"/>
              <a:t>robots are automated, programmable and capable of movement on two or more axes.</a:t>
            </a:r>
            <a:endParaRPr lang="ru-RU" dirty="0"/>
          </a:p>
          <a:p>
            <a:pPr>
              <a:buNone/>
            </a:pPr>
            <a:endParaRPr lang="ru-RU" dirty="0"/>
          </a:p>
        </p:txBody>
      </p:sp>
    </p:spTree>
  </p:cSld>
  <p:clrMapOvr>
    <a:masterClrMapping/>
  </p:clrMapOvr>
  <p:transition spd="med">
    <p:spli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Washdown_Delta_robot_tcm824-107439.jpg"/>
          <p:cNvPicPr>
            <a:picLocks noChangeAspect="1"/>
          </p:cNvPicPr>
          <p:nvPr/>
        </p:nvPicPr>
        <p:blipFill>
          <a:blip r:embed="rId2" cstate="print"/>
          <a:stretch>
            <a:fillRect/>
          </a:stretch>
        </p:blipFill>
        <p:spPr>
          <a:xfrm>
            <a:off x="0" y="4239367"/>
            <a:ext cx="3929058" cy="2618633"/>
          </a:xfrm>
          <a:prstGeom prst="rect">
            <a:avLst/>
          </a:prstGeom>
        </p:spPr>
      </p:pic>
      <p:pic>
        <p:nvPicPr>
          <p:cNvPr id="6" name="Рисунок 5" descr="F9800N-1024x687.jpg"/>
          <p:cNvPicPr>
            <a:picLocks noChangeAspect="1"/>
          </p:cNvPicPr>
          <p:nvPr/>
        </p:nvPicPr>
        <p:blipFill>
          <a:blip r:embed="rId3"/>
          <a:stretch>
            <a:fillRect/>
          </a:stretch>
        </p:blipFill>
        <p:spPr>
          <a:xfrm>
            <a:off x="2786050" y="2500306"/>
            <a:ext cx="3275088" cy="2197251"/>
          </a:xfrm>
          <a:prstGeom prst="rect">
            <a:avLst/>
          </a:prstGeom>
        </p:spPr>
      </p:pic>
      <p:sp>
        <p:nvSpPr>
          <p:cNvPr id="3" name="Содержимое 2"/>
          <p:cNvSpPr>
            <a:spLocks noGrp="1"/>
          </p:cNvSpPr>
          <p:nvPr>
            <p:ph idx="1"/>
          </p:nvPr>
        </p:nvSpPr>
        <p:spPr>
          <a:xfrm>
            <a:off x="428596" y="142852"/>
            <a:ext cx="6858048" cy="2357453"/>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buNone/>
            </a:pPr>
            <a:r>
              <a:rPr lang="en-US" dirty="0" smtClean="0"/>
              <a:t>        Typical </a:t>
            </a:r>
            <a:r>
              <a:rPr lang="en-US" dirty="0"/>
              <a:t>applications of robots include welding, painting, assembly, pick and </a:t>
            </a:r>
            <a:r>
              <a:rPr lang="en-US" dirty="0" smtClean="0"/>
              <a:t>place, </a:t>
            </a:r>
            <a:r>
              <a:rPr lang="en-US" dirty="0"/>
              <a:t>product inspection, and testing; all accomplished with high endurance, </a:t>
            </a:r>
            <a:r>
              <a:rPr lang="en-US" dirty="0" smtClean="0"/>
              <a:t>speed</a:t>
            </a:r>
            <a:r>
              <a:rPr lang="en-US" dirty="0"/>
              <a:t>, and precision. </a:t>
            </a:r>
            <a:endParaRPr lang="ru-RU" dirty="0"/>
          </a:p>
          <a:p>
            <a:pPr algn="just">
              <a:buNone/>
            </a:pPr>
            <a:r>
              <a:rPr lang="en-US" dirty="0" smtClean="0"/>
              <a:t>       The </a:t>
            </a:r>
            <a:r>
              <a:rPr lang="en-US" dirty="0"/>
              <a:t>most commonly used robot configurations are: articulated robots, SCARA </a:t>
            </a:r>
            <a:r>
              <a:rPr lang="en-US" dirty="0" smtClean="0"/>
              <a:t>robots</a:t>
            </a:r>
            <a:r>
              <a:rPr lang="en-US" dirty="0"/>
              <a:t>, delta robots , Cartesian coordinate robots.</a:t>
            </a:r>
            <a:endParaRPr lang="ru-RU" dirty="0"/>
          </a:p>
          <a:p>
            <a:endParaRPr lang="ru-RU" dirty="0"/>
          </a:p>
        </p:txBody>
      </p:sp>
      <p:pic>
        <p:nvPicPr>
          <p:cNvPr id="4" name="Рисунок 3" descr="SCARA-Robot.jpg"/>
          <p:cNvPicPr>
            <a:picLocks noChangeAspect="1"/>
          </p:cNvPicPr>
          <p:nvPr/>
        </p:nvPicPr>
        <p:blipFill>
          <a:blip r:embed="rId4" cstate="print"/>
          <a:stretch>
            <a:fillRect/>
          </a:stretch>
        </p:blipFill>
        <p:spPr>
          <a:xfrm>
            <a:off x="5514982" y="4143380"/>
            <a:ext cx="3583298" cy="2714620"/>
          </a:xfrm>
          <a:prstGeom prst="rect">
            <a:avLst/>
          </a:prstGeom>
        </p:spPr>
      </p:pic>
    </p:spTree>
  </p:cSld>
  <p:clrMapOvr>
    <a:masterClrMapping/>
  </p:clrMapOvr>
  <p:transition spd="med">
    <p:split orient="vert"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14810" y="2428868"/>
            <a:ext cx="4714908" cy="3000396"/>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algn="just">
              <a:buNone/>
            </a:pPr>
            <a:r>
              <a:rPr lang="en-US" dirty="0" smtClean="0"/>
              <a:t>         Some </a:t>
            </a:r>
            <a:r>
              <a:rPr lang="en-US" dirty="0"/>
              <a:t>robots are programmed to faithfully carry out specific actions over and over again without variation and with a high degree of accuracy</a:t>
            </a:r>
            <a:r>
              <a:rPr lang="en-US" dirty="0" smtClean="0"/>
              <a:t>.</a:t>
            </a:r>
          </a:p>
          <a:p>
            <a:pPr algn="just">
              <a:buNone/>
            </a:pPr>
            <a:r>
              <a:rPr lang="en-US" dirty="0" smtClean="0"/>
              <a:t>       Artificial </a:t>
            </a:r>
            <a:r>
              <a:rPr lang="en-US" dirty="0"/>
              <a:t>intelligence, or what passes for it, is becoming an increasingly important factor in the modern industrial robot.</a:t>
            </a:r>
            <a:endParaRPr lang="ru-RU" dirty="0"/>
          </a:p>
          <a:p>
            <a:pPr>
              <a:buNone/>
            </a:pPr>
            <a:endParaRPr lang="ru-RU" dirty="0"/>
          </a:p>
        </p:txBody>
      </p:sp>
      <p:pic>
        <p:nvPicPr>
          <p:cNvPr id="4" name="Рисунок 3" descr="robot-automazione-1.png"/>
          <p:cNvPicPr>
            <a:picLocks noChangeAspect="1"/>
          </p:cNvPicPr>
          <p:nvPr/>
        </p:nvPicPr>
        <p:blipFill>
          <a:blip r:embed="rId2"/>
          <a:stretch>
            <a:fillRect/>
          </a:stretch>
        </p:blipFill>
        <p:spPr>
          <a:xfrm>
            <a:off x="0" y="357166"/>
            <a:ext cx="4572000" cy="5819775"/>
          </a:xfrm>
          <a:prstGeom prst="rect">
            <a:avLst/>
          </a:prstGeom>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artinkijane.ru-17865.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928662" y="1000108"/>
            <a:ext cx="7500990" cy="5054617"/>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algn="just">
              <a:buNone/>
            </a:pPr>
            <a:r>
              <a:rPr lang="en-US" b="1" dirty="0" smtClean="0"/>
              <a:t>              Let’s </a:t>
            </a:r>
            <a:r>
              <a:rPr lang="en-US" b="1" dirty="0"/>
              <a:t>revise the pronunciation of some difficult </a:t>
            </a:r>
            <a:r>
              <a:rPr lang="en-US" b="1" dirty="0" smtClean="0"/>
              <a:t>words:</a:t>
            </a:r>
            <a:endParaRPr lang="ru-RU" b="1" dirty="0" smtClean="0"/>
          </a:p>
          <a:p>
            <a:pPr algn="just">
              <a:buNone/>
            </a:pPr>
            <a:endParaRPr lang="en-US" b="1" dirty="0" smtClean="0"/>
          </a:p>
          <a:p>
            <a:pPr lvl="0"/>
            <a:r>
              <a:rPr lang="en-US" dirty="0"/>
              <a:t>Mechanical [</a:t>
            </a:r>
            <a:r>
              <a:rPr lang="en-US" dirty="0" err="1"/>
              <a:t>mɪˈkænɪkəl</a:t>
            </a:r>
            <a:r>
              <a:rPr lang="en-US" dirty="0"/>
              <a:t>] -</a:t>
            </a:r>
            <a:r>
              <a:rPr lang="ru-RU" dirty="0"/>
              <a:t>механический</a:t>
            </a:r>
          </a:p>
          <a:p>
            <a:pPr lvl="0"/>
            <a:r>
              <a:rPr lang="en-US" dirty="0"/>
              <a:t>Creature [ˈ</a:t>
            </a:r>
            <a:r>
              <a:rPr lang="en-US" dirty="0" err="1"/>
              <a:t>kriːʧə</a:t>
            </a:r>
            <a:r>
              <a:rPr lang="en-US" dirty="0"/>
              <a:t>]</a:t>
            </a:r>
            <a:r>
              <a:rPr lang="ru-RU" dirty="0"/>
              <a:t> - создание</a:t>
            </a:r>
          </a:p>
          <a:p>
            <a:pPr lvl="0"/>
            <a:r>
              <a:rPr lang="en-US" dirty="0"/>
              <a:t>Construct [</a:t>
            </a:r>
            <a:r>
              <a:rPr lang="en-US" dirty="0" err="1"/>
              <a:t>kənˈstrʌkt</a:t>
            </a:r>
            <a:r>
              <a:rPr lang="en-US" dirty="0"/>
              <a:t>] – </a:t>
            </a:r>
            <a:r>
              <a:rPr lang="ru-RU" dirty="0"/>
              <a:t>создавать, строить</a:t>
            </a:r>
          </a:p>
          <a:p>
            <a:pPr lvl="0"/>
            <a:r>
              <a:rPr lang="en-US" dirty="0"/>
              <a:t>Determine [</a:t>
            </a:r>
            <a:r>
              <a:rPr lang="en-US" dirty="0" err="1"/>
              <a:t>dɪˈtɜːmɪn</a:t>
            </a:r>
            <a:r>
              <a:rPr lang="en-US" dirty="0"/>
              <a:t>]</a:t>
            </a:r>
            <a:r>
              <a:rPr lang="ru-RU" dirty="0"/>
              <a:t> - определять</a:t>
            </a:r>
          </a:p>
          <a:p>
            <a:pPr lvl="0"/>
            <a:r>
              <a:rPr lang="en-US" dirty="0"/>
              <a:t>Behavior [</a:t>
            </a:r>
            <a:r>
              <a:rPr lang="en-US" dirty="0" err="1"/>
              <a:t>bɪˈheɪvɪər</a:t>
            </a:r>
            <a:r>
              <a:rPr lang="en-US" dirty="0"/>
              <a:t>]</a:t>
            </a:r>
            <a:r>
              <a:rPr lang="ru-RU" dirty="0"/>
              <a:t> - поведение</a:t>
            </a:r>
          </a:p>
          <a:p>
            <a:pPr lvl="0"/>
            <a:r>
              <a:rPr lang="en-US" dirty="0"/>
              <a:t>Humanoid </a:t>
            </a:r>
            <a:r>
              <a:rPr lang="ru-RU" dirty="0" err="1"/>
              <a:t>[ˈhjuːmənɔɪd</a:t>
            </a:r>
            <a:r>
              <a:rPr lang="ru-RU" dirty="0"/>
              <a:t>] - человекоподобный</a:t>
            </a:r>
          </a:p>
          <a:p>
            <a:pPr lvl="0"/>
            <a:r>
              <a:rPr lang="en-US" dirty="0"/>
              <a:t>Robotic [</a:t>
            </a:r>
            <a:r>
              <a:rPr lang="en-US" dirty="0" err="1"/>
              <a:t>rəʊˈbɒtɪk</a:t>
            </a:r>
            <a:r>
              <a:rPr lang="en-US" dirty="0"/>
              <a:t>]</a:t>
            </a:r>
            <a:r>
              <a:rPr lang="ru-RU" dirty="0"/>
              <a:t> - роботизированный</a:t>
            </a:r>
          </a:p>
          <a:p>
            <a:pPr lvl="0"/>
            <a:r>
              <a:rPr lang="en-US" dirty="0"/>
              <a:t>Automated [ˈ</a:t>
            </a:r>
            <a:r>
              <a:rPr lang="en-US" dirty="0" err="1"/>
              <a:t>ɔːtəmeɪtɪd</a:t>
            </a:r>
            <a:r>
              <a:rPr lang="en-US" dirty="0"/>
              <a:t>]</a:t>
            </a:r>
            <a:r>
              <a:rPr lang="ru-RU" dirty="0"/>
              <a:t> автоматизированный</a:t>
            </a:r>
          </a:p>
          <a:p>
            <a:pPr algn="just">
              <a:buNone/>
            </a:pPr>
            <a:endParaRPr lang="ru-RU" dirty="0"/>
          </a:p>
          <a:p>
            <a:pPr>
              <a:buNone/>
            </a:pPr>
            <a:endParaRPr lang="ru-RU" dirty="0"/>
          </a:p>
        </p:txBody>
      </p:sp>
    </p:spTree>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domashnie_roboty_amazon_oblegchat_rabotu_po_domu.jpg"/>
          <p:cNvPicPr>
            <a:picLocks noChangeAspect="1"/>
          </p:cNvPicPr>
          <p:nvPr/>
        </p:nvPicPr>
        <p:blipFill>
          <a:blip r:embed="rId2"/>
          <a:stretch>
            <a:fillRect/>
          </a:stretch>
        </p:blipFill>
        <p:spPr>
          <a:xfrm>
            <a:off x="0" y="1357298"/>
            <a:ext cx="7572396" cy="4259473"/>
          </a:xfrm>
          <a:prstGeom prst="rect">
            <a:avLst/>
          </a:prstGeom>
        </p:spPr>
      </p:pic>
      <p:sp>
        <p:nvSpPr>
          <p:cNvPr id="2" name="Заголовок 1"/>
          <p:cNvSpPr>
            <a:spLocks noGrp="1"/>
          </p:cNvSpPr>
          <p:nvPr>
            <p:ph type="title"/>
          </p:nvPr>
        </p:nvSpPr>
        <p:spPr>
          <a:xfrm>
            <a:off x="714348" y="142852"/>
            <a:ext cx="8043890" cy="107157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smtClean="0"/>
              <a:t/>
            </a:r>
            <a:br>
              <a:rPr lang="en-US" dirty="0" smtClean="0"/>
            </a:br>
            <a:r>
              <a:rPr lang="en-US" dirty="0" smtClean="0"/>
              <a:t>Robots </a:t>
            </a:r>
            <a:r>
              <a:rPr lang="en-US" dirty="0"/>
              <a:t>for dirty, dangerous, dull or inaccessible tasks</a:t>
            </a:r>
            <a:r>
              <a:rPr lang="ru-RU" b="1" dirty="0"/>
              <a:t/>
            </a:r>
            <a:br>
              <a:rPr lang="ru-RU" b="1" dirty="0"/>
            </a:br>
            <a:endParaRPr lang="ru-RU" dirty="0"/>
          </a:p>
        </p:txBody>
      </p:sp>
      <p:sp>
        <p:nvSpPr>
          <p:cNvPr id="3" name="Содержимое 2"/>
          <p:cNvSpPr>
            <a:spLocks noGrp="1"/>
          </p:cNvSpPr>
          <p:nvPr>
            <p:ph idx="1"/>
          </p:nvPr>
        </p:nvSpPr>
        <p:spPr>
          <a:xfrm>
            <a:off x="3643306" y="3929066"/>
            <a:ext cx="5329246" cy="2786082"/>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buNone/>
            </a:pPr>
            <a:r>
              <a:rPr lang="en-US" dirty="0" smtClean="0"/>
              <a:t>         There </a:t>
            </a:r>
            <a:r>
              <a:rPr lang="en-US" dirty="0"/>
              <a:t>are many jobs which humans would rather leave to robots. </a:t>
            </a:r>
            <a:r>
              <a:rPr lang="en-US" dirty="0" smtClean="0"/>
              <a:t>The job may be boring, such as domestic cleaning, or dangerous, such as exploring inside a volcano.</a:t>
            </a:r>
            <a:endParaRPr lang="ru-RU" dirty="0" smtClean="0"/>
          </a:p>
          <a:p>
            <a:pPr algn="just">
              <a:buNone/>
            </a:pPr>
            <a:r>
              <a:rPr lang="en-US" dirty="0" smtClean="0"/>
              <a:t>         Other </a:t>
            </a:r>
            <a:r>
              <a:rPr lang="en-US" dirty="0"/>
              <a:t>jobs are physically inaccessible, such as exploring another planet, cleaning the inside of a long pipe, </a:t>
            </a:r>
            <a:r>
              <a:rPr lang="en-US" dirty="0" smtClean="0"/>
              <a:t>or performing</a:t>
            </a:r>
            <a:r>
              <a:rPr lang="en-US" dirty="0"/>
              <a:t> laparoscopic surgery. </a:t>
            </a:r>
            <a:endParaRPr lang="ru-RU" dirty="0"/>
          </a:p>
          <a:p>
            <a:pPr>
              <a:buNone/>
            </a:pPr>
            <a:endParaRPr lang="ru-RU" dirty="0"/>
          </a:p>
        </p:txBody>
      </p:sp>
    </p:spTree>
  </p:cSld>
  <p:clrMapOvr>
    <a:masterClrMapping/>
  </p:clrMapOvr>
  <p:transition spd="med">
    <p:strips dir="l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214290"/>
            <a:ext cx="6143636" cy="2428892"/>
          </a:xfrm>
        </p:spPr>
        <p:style>
          <a:lnRef idx="1">
            <a:schemeClr val="accent1"/>
          </a:lnRef>
          <a:fillRef idx="2">
            <a:schemeClr val="accent1"/>
          </a:fillRef>
          <a:effectRef idx="1">
            <a:schemeClr val="accent1"/>
          </a:effectRef>
          <a:fontRef idx="minor">
            <a:schemeClr val="dk1"/>
          </a:fontRef>
        </p:style>
        <p:txBody>
          <a:bodyPr>
            <a:normAutofit fontScale="77500" lnSpcReduction="20000"/>
          </a:bodyPr>
          <a:lstStyle/>
          <a:p>
            <a:pPr algn="just">
              <a:buNone/>
            </a:pPr>
            <a:r>
              <a:rPr lang="en-US" dirty="0" smtClean="0"/>
              <a:t>        Almost </a:t>
            </a:r>
            <a:r>
              <a:rPr lang="en-US" dirty="0"/>
              <a:t>every unmanned space probe ever launched was a robot. </a:t>
            </a:r>
            <a:endParaRPr lang="en-US" dirty="0" smtClean="0"/>
          </a:p>
          <a:p>
            <a:pPr algn="just">
              <a:buNone/>
            </a:pPr>
            <a:r>
              <a:rPr lang="en-US" dirty="0" smtClean="0"/>
              <a:t>        Teleoperated </a:t>
            </a:r>
            <a:r>
              <a:rPr lang="en-US" dirty="0"/>
              <a:t>robots, or telerobots, are devices remotely operated </a:t>
            </a:r>
            <a:r>
              <a:rPr lang="en-US" dirty="0" smtClean="0"/>
              <a:t>and used </a:t>
            </a:r>
            <a:r>
              <a:rPr lang="en-US" dirty="0"/>
              <a:t>when a human cannot be present on site to perform a job because it is dangerous, far away, or inaccessible.</a:t>
            </a:r>
            <a:endParaRPr lang="ru-RU" dirty="0"/>
          </a:p>
          <a:p>
            <a:endParaRPr lang="ru-RU" dirty="0"/>
          </a:p>
        </p:txBody>
      </p:sp>
      <p:pic>
        <p:nvPicPr>
          <p:cNvPr id="4" name="Рисунок 3" descr="maxresdefault_1.jpg"/>
          <p:cNvPicPr>
            <a:picLocks noChangeAspect="1"/>
          </p:cNvPicPr>
          <p:nvPr/>
        </p:nvPicPr>
        <p:blipFill>
          <a:blip r:embed="rId2"/>
          <a:stretch>
            <a:fillRect/>
          </a:stretch>
        </p:blipFill>
        <p:spPr>
          <a:xfrm>
            <a:off x="0" y="2759263"/>
            <a:ext cx="7286644" cy="4098737"/>
          </a:xfrm>
          <a:prstGeom prst="rect">
            <a:avLst/>
          </a:prstGeom>
          <a:ln>
            <a:noFill/>
          </a:ln>
          <a:effectLst>
            <a:softEdge rad="112500"/>
          </a:effectLst>
        </p:spPr>
      </p:pic>
    </p:spTree>
  </p:cSld>
  <p:clrMapOvr>
    <a:masterClrMapping/>
  </p:clrMapOvr>
  <p:transition spd="med">
    <p:strips/>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05053066-AGROBOT-1.1910x1000.jpg"/>
          <p:cNvPicPr>
            <a:picLocks noChangeAspect="1"/>
          </p:cNvPicPr>
          <p:nvPr/>
        </p:nvPicPr>
        <p:blipFill>
          <a:blip r:embed="rId2"/>
          <a:stretch>
            <a:fillRect/>
          </a:stretch>
        </p:blipFill>
        <p:spPr>
          <a:xfrm>
            <a:off x="2714612" y="3491828"/>
            <a:ext cx="6429388" cy="3366172"/>
          </a:xfrm>
          <a:prstGeom prst="rect">
            <a:avLst/>
          </a:prstGeom>
          <a:ln>
            <a:noFill/>
          </a:ln>
          <a:effectLst>
            <a:softEdge rad="112500"/>
          </a:effectLst>
        </p:spPr>
      </p:pic>
      <p:pic>
        <p:nvPicPr>
          <p:cNvPr id="5" name="Рисунок 4" descr="bombexplosiveordnance2x.jpg"/>
          <p:cNvPicPr>
            <a:picLocks noChangeAspect="1"/>
          </p:cNvPicPr>
          <p:nvPr/>
        </p:nvPicPr>
        <p:blipFill>
          <a:blip r:embed="rId3" cstate="print"/>
          <a:stretch>
            <a:fillRect/>
          </a:stretch>
        </p:blipFill>
        <p:spPr>
          <a:xfrm>
            <a:off x="0" y="1285860"/>
            <a:ext cx="4643438" cy="2902149"/>
          </a:xfrm>
          <a:prstGeom prst="rect">
            <a:avLst/>
          </a:prstGeom>
          <a:ln>
            <a:noFill/>
          </a:ln>
          <a:effectLst>
            <a:softEdge rad="112500"/>
          </a:effectLst>
        </p:spPr>
      </p:pic>
      <p:sp>
        <p:nvSpPr>
          <p:cNvPr id="3" name="Содержимое 2"/>
          <p:cNvSpPr>
            <a:spLocks noGrp="1"/>
          </p:cNvSpPr>
          <p:nvPr>
            <p:ph idx="1"/>
          </p:nvPr>
        </p:nvSpPr>
        <p:spPr>
          <a:xfrm>
            <a:off x="4214778" y="142852"/>
            <a:ext cx="4929222" cy="300039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marL="514350" indent="-514350" algn="just">
              <a:buNone/>
            </a:pPr>
            <a:r>
              <a:rPr lang="en-US" dirty="0" smtClean="0"/>
              <a:t>           When </a:t>
            </a:r>
            <a:r>
              <a:rPr lang="en-US" dirty="0"/>
              <a:t>disabling a bomb, the operator sends a small robot to disable it.  </a:t>
            </a:r>
            <a:endParaRPr lang="ru-RU" dirty="0"/>
          </a:p>
          <a:p>
            <a:pPr marL="514350" indent="-514350" algn="just">
              <a:buNone/>
            </a:pPr>
            <a:r>
              <a:rPr lang="en-US" dirty="0" smtClean="0"/>
              <a:t>          Automated </a:t>
            </a:r>
            <a:r>
              <a:rPr lang="en-US" dirty="0"/>
              <a:t>fruit harvesting machines are used to automate picking fruit on orchards at a cost lower than that of human pickers.</a:t>
            </a:r>
            <a:endParaRPr lang="ru-RU" b="1" i="1" dirty="0"/>
          </a:p>
          <a:p>
            <a:pPr>
              <a:buNone/>
            </a:pPr>
            <a:endParaRPr lang="ru-RU" dirty="0"/>
          </a:p>
        </p:txBody>
      </p:sp>
    </p:spTree>
  </p:cSld>
  <p:clrMapOvr>
    <a:masterClrMapping/>
  </p:clrMapOvr>
  <p:transition spd="med">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1121233.jpg"/>
          <p:cNvPicPr>
            <a:picLocks noChangeAspect="1"/>
          </p:cNvPicPr>
          <p:nvPr/>
        </p:nvPicPr>
        <p:blipFill>
          <a:blip r:embed="rId2"/>
          <a:stretch>
            <a:fillRect/>
          </a:stretch>
        </p:blipFill>
        <p:spPr>
          <a:xfrm>
            <a:off x="0" y="765811"/>
            <a:ext cx="9144000" cy="6092190"/>
          </a:xfrm>
          <a:prstGeom prst="rect">
            <a:avLst/>
          </a:prstGeom>
        </p:spPr>
      </p:pic>
      <p:sp>
        <p:nvSpPr>
          <p:cNvPr id="2" name="Заголовок 1"/>
          <p:cNvSpPr>
            <a:spLocks noGrp="1"/>
          </p:cNvSpPr>
          <p:nvPr>
            <p:ph type="title"/>
          </p:nvPr>
        </p:nvSpPr>
        <p:spPr>
          <a:xfrm>
            <a:off x="1142976" y="142852"/>
            <a:ext cx="7329510" cy="939784"/>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
            </a:r>
            <a:br>
              <a:rPr lang="en-US" dirty="0" smtClean="0"/>
            </a:br>
            <a:r>
              <a:rPr lang="en-US" dirty="0" smtClean="0"/>
              <a:t>Robot </a:t>
            </a:r>
            <a:r>
              <a:rPr lang="en-US" dirty="0"/>
              <a:t>Toys / Educational robots</a:t>
            </a:r>
            <a:r>
              <a:rPr lang="ru-RU" b="1" dirty="0"/>
              <a:t/>
            </a:r>
            <a:br>
              <a:rPr lang="ru-RU" b="1" dirty="0"/>
            </a:br>
            <a:endParaRPr lang="ru-RU" dirty="0"/>
          </a:p>
        </p:txBody>
      </p:sp>
      <p:sp>
        <p:nvSpPr>
          <p:cNvPr id="3" name="Содержимое 2"/>
          <p:cNvSpPr>
            <a:spLocks noGrp="1"/>
          </p:cNvSpPr>
          <p:nvPr>
            <p:ph idx="1"/>
          </p:nvPr>
        </p:nvSpPr>
        <p:spPr>
          <a:xfrm>
            <a:off x="3286116" y="4429132"/>
            <a:ext cx="5572164" cy="2214554"/>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lvl="0" algn="just">
              <a:buNone/>
            </a:pPr>
            <a:r>
              <a:rPr lang="en-US" dirty="0" smtClean="0"/>
              <a:t>        Educational </a:t>
            </a:r>
            <a:r>
              <a:rPr lang="en-US" dirty="0"/>
              <a:t>robots a lot of fun, but they are so much more. </a:t>
            </a:r>
            <a:endParaRPr lang="ru-RU" dirty="0"/>
          </a:p>
          <a:p>
            <a:pPr lvl="0" algn="just">
              <a:buNone/>
            </a:pPr>
            <a:r>
              <a:rPr lang="en-US" dirty="0" smtClean="0"/>
              <a:t>      They </a:t>
            </a:r>
            <a:r>
              <a:rPr lang="en-US" dirty="0"/>
              <a:t>serve as excellent tools for introducing children in Pre-K, Preschool and Kindergarten to complex subjects. </a:t>
            </a:r>
            <a:endParaRPr lang="ru-RU" dirty="0"/>
          </a:p>
          <a:p>
            <a:endParaRPr lang="ru-RU" dirty="0"/>
          </a:p>
        </p:txBody>
      </p:sp>
    </p:spTree>
  </p:cSld>
  <p:clrMapOvr>
    <a:masterClrMapping/>
  </p:clrMapOvr>
  <p:transition spd="med">
    <p:strips dir="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2852"/>
            <a:ext cx="5572132" cy="2857520"/>
          </a:xfrm>
        </p:spPr>
        <p:style>
          <a:lnRef idx="1">
            <a:schemeClr val="accent5"/>
          </a:lnRef>
          <a:fillRef idx="2">
            <a:schemeClr val="accent5"/>
          </a:fillRef>
          <a:effectRef idx="1">
            <a:schemeClr val="accent5"/>
          </a:effectRef>
          <a:fontRef idx="minor">
            <a:schemeClr val="dk1"/>
          </a:fontRef>
        </p:style>
        <p:txBody>
          <a:bodyPr>
            <a:normAutofit fontScale="85000" lnSpcReduction="20000"/>
          </a:bodyPr>
          <a:lstStyle/>
          <a:p>
            <a:pPr lvl="0" algn="just">
              <a:buNone/>
            </a:pPr>
            <a:r>
              <a:rPr lang="ru-RU" dirty="0" smtClean="0"/>
              <a:t>       </a:t>
            </a:r>
            <a:r>
              <a:rPr lang="en-US" dirty="0" smtClean="0"/>
              <a:t>Educators </a:t>
            </a:r>
            <a:r>
              <a:rPr lang="en-US" dirty="0"/>
              <a:t>can use specially designed robot kits for kids to teach science fundamentals and concepts in an engaging and entertaining manner. </a:t>
            </a:r>
            <a:endParaRPr lang="ru-RU" dirty="0"/>
          </a:p>
          <a:p>
            <a:pPr lvl="0" algn="just">
              <a:buNone/>
            </a:pPr>
            <a:r>
              <a:rPr lang="ru-RU" dirty="0" smtClean="0"/>
              <a:t>       </a:t>
            </a:r>
            <a:r>
              <a:rPr lang="en-US" dirty="0" smtClean="0"/>
              <a:t>By </a:t>
            </a:r>
            <a:r>
              <a:rPr lang="en-US" dirty="0"/>
              <a:t>using education robots, educators can do three things for young learners all at once. </a:t>
            </a:r>
            <a:endParaRPr lang="ru-RU" dirty="0"/>
          </a:p>
          <a:p>
            <a:endParaRPr lang="ru-RU" dirty="0"/>
          </a:p>
        </p:txBody>
      </p:sp>
      <p:pic>
        <p:nvPicPr>
          <p:cNvPr id="4" name="Рисунок 3" descr="_lff4DGARMZ8.jpg"/>
          <p:cNvPicPr>
            <a:picLocks noChangeAspect="1"/>
          </p:cNvPicPr>
          <p:nvPr/>
        </p:nvPicPr>
        <p:blipFill>
          <a:blip r:embed="rId2"/>
          <a:stretch>
            <a:fillRect/>
          </a:stretch>
        </p:blipFill>
        <p:spPr>
          <a:xfrm>
            <a:off x="3214678" y="2905119"/>
            <a:ext cx="5929322" cy="3952881"/>
          </a:xfrm>
          <a:prstGeom prst="rect">
            <a:avLst/>
          </a:prstGeom>
          <a:ln>
            <a:noFill/>
          </a:ln>
          <a:effectLst>
            <a:softEdge rad="112500"/>
          </a:effectLst>
        </p:spPr>
      </p:pic>
    </p:spTree>
  </p:cSld>
  <p:clrMapOvr>
    <a:masterClrMapping/>
  </p:clrMapOvr>
  <p:transition spd="med">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onstruktor_lego_education_mindstormes_expansion_set_ev3_45560.jpg"/>
          <p:cNvPicPr>
            <a:picLocks noChangeAspect="1"/>
          </p:cNvPicPr>
          <p:nvPr/>
        </p:nvPicPr>
        <p:blipFill>
          <a:blip r:embed="rId2"/>
          <a:stretch>
            <a:fillRect/>
          </a:stretch>
        </p:blipFill>
        <p:spPr>
          <a:xfrm>
            <a:off x="0" y="1500174"/>
            <a:ext cx="4959754" cy="5357826"/>
          </a:xfrm>
          <a:prstGeom prst="rect">
            <a:avLst/>
          </a:prstGeom>
        </p:spPr>
      </p:pic>
      <p:sp>
        <p:nvSpPr>
          <p:cNvPr id="3" name="Содержимое 2"/>
          <p:cNvSpPr>
            <a:spLocks noGrp="1"/>
          </p:cNvSpPr>
          <p:nvPr>
            <p:ph idx="1"/>
          </p:nvPr>
        </p:nvSpPr>
        <p:spPr>
          <a:xfrm>
            <a:off x="4000496" y="142852"/>
            <a:ext cx="4972056" cy="3286148"/>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lvl="0">
              <a:buNone/>
            </a:pPr>
            <a:r>
              <a:rPr lang="en-US" dirty="0"/>
              <a:t>They can:</a:t>
            </a:r>
            <a:br>
              <a:rPr lang="en-US" dirty="0"/>
            </a:br>
            <a:r>
              <a:rPr lang="en-US" dirty="0"/>
              <a:t> ·  Stimulate their kids’ critical thinking and creative processes</a:t>
            </a:r>
            <a:br>
              <a:rPr lang="en-US" dirty="0"/>
            </a:br>
            <a:r>
              <a:rPr lang="en-US" dirty="0"/>
              <a:t>·  Help children learn how to plan and work as a team</a:t>
            </a:r>
            <a:br>
              <a:rPr lang="en-US" dirty="0"/>
            </a:br>
            <a:r>
              <a:rPr lang="en-US" dirty="0"/>
              <a:t>·  Make lessons much more enjoyable</a:t>
            </a:r>
            <a:endParaRPr lang="ru-RU" dirty="0"/>
          </a:p>
          <a:p>
            <a:endParaRPr lang="ru-RU" dirty="0"/>
          </a:p>
        </p:txBody>
      </p:sp>
    </p:spTree>
  </p:cSld>
  <p:clrMapOvr>
    <a:masterClrMapping/>
  </p:clrMapOvr>
  <p:transition spd="med">
    <p:diamon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rossijskie-uchenye-nauchili-robota-lechit-autizm-u-detej-1.jpg"/>
          <p:cNvPicPr>
            <a:picLocks noChangeAspect="1"/>
          </p:cNvPicPr>
          <p:nvPr/>
        </p:nvPicPr>
        <p:blipFill>
          <a:blip r:embed="rId2"/>
          <a:stretch>
            <a:fillRect/>
          </a:stretch>
        </p:blipFill>
        <p:spPr>
          <a:xfrm>
            <a:off x="4143372" y="3311457"/>
            <a:ext cx="5000628" cy="3546543"/>
          </a:xfrm>
          <a:prstGeom prst="rect">
            <a:avLst/>
          </a:prstGeom>
        </p:spPr>
      </p:pic>
      <p:sp>
        <p:nvSpPr>
          <p:cNvPr id="2" name="Заголовок 1"/>
          <p:cNvSpPr>
            <a:spLocks noGrp="1"/>
          </p:cNvSpPr>
          <p:nvPr>
            <p:ph type="title"/>
          </p:nvPr>
        </p:nvSpPr>
        <p:spPr>
          <a:xfrm>
            <a:off x="2214546" y="142852"/>
            <a:ext cx="4829180" cy="108266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ru-RU" dirty="0" smtClean="0"/>
              <a:t/>
            </a:r>
            <a:br>
              <a:rPr lang="ru-RU" dirty="0" smtClean="0"/>
            </a:br>
            <a:r>
              <a:rPr lang="en-US" dirty="0" smtClean="0"/>
              <a:t>Social </a:t>
            </a:r>
            <a:r>
              <a:rPr lang="en-US" dirty="0"/>
              <a:t>robots </a:t>
            </a:r>
            <a:r>
              <a:rPr lang="ru-RU" dirty="0"/>
              <a:t/>
            </a:r>
            <a:br>
              <a:rPr lang="ru-RU" dirty="0"/>
            </a:br>
            <a:endParaRPr lang="ru-RU" dirty="0"/>
          </a:p>
        </p:txBody>
      </p:sp>
      <p:sp>
        <p:nvSpPr>
          <p:cNvPr id="3" name="Содержимое 2"/>
          <p:cNvSpPr>
            <a:spLocks noGrp="1"/>
          </p:cNvSpPr>
          <p:nvPr>
            <p:ph idx="1"/>
          </p:nvPr>
        </p:nvSpPr>
        <p:spPr>
          <a:xfrm>
            <a:off x="0" y="1500174"/>
            <a:ext cx="4786346" cy="35719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lvl="0" algn="just">
              <a:buNone/>
            </a:pPr>
            <a:r>
              <a:rPr lang="ru-RU" dirty="0" smtClean="0"/>
              <a:t>        </a:t>
            </a:r>
            <a:r>
              <a:rPr lang="en-US" dirty="0" smtClean="0"/>
              <a:t>Social </a:t>
            </a:r>
            <a:r>
              <a:rPr lang="en-US" dirty="0"/>
              <a:t>robots are humanoid types and are intended for the elderly people or people with limited mobility. They are intended primarily for home use.</a:t>
            </a:r>
            <a:endParaRPr lang="ru-RU" dirty="0"/>
          </a:p>
          <a:p>
            <a:pPr lvl="0" algn="just">
              <a:buNone/>
            </a:pPr>
            <a:r>
              <a:rPr lang="ru-RU" dirty="0" smtClean="0"/>
              <a:t>        </a:t>
            </a:r>
            <a:r>
              <a:rPr lang="en-US" dirty="0" smtClean="0"/>
              <a:t>Robots </a:t>
            </a:r>
            <a:r>
              <a:rPr lang="en-US" dirty="0"/>
              <a:t>can serve as companions for an elderly person, provide a wide range of services, for example,  to remind you to take medicine or turn off a forgotten electric stove.</a:t>
            </a:r>
            <a:endParaRPr lang="ru-RU" dirty="0"/>
          </a:p>
          <a:p>
            <a:endParaRPr lang="ru-RU" dirty="0"/>
          </a:p>
        </p:txBody>
      </p:sp>
    </p:spTree>
  </p:cSld>
  <p:clrMapOvr>
    <a:masterClrMapping/>
  </p:clrMapOvr>
  <p:transition spd="med">
    <p:plus/>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663856_f1024.jpg"/>
          <p:cNvPicPr>
            <a:picLocks noChangeAspect="1"/>
          </p:cNvPicPr>
          <p:nvPr/>
        </p:nvPicPr>
        <p:blipFill>
          <a:blip r:embed="rId2"/>
          <a:stretch>
            <a:fillRect/>
          </a:stretch>
        </p:blipFill>
        <p:spPr>
          <a:xfrm>
            <a:off x="0" y="1705570"/>
            <a:ext cx="9144000" cy="5152430"/>
          </a:xfrm>
          <a:prstGeom prst="rect">
            <a:avLst/>
          </a:prstGeom>
        </p:spPr>
      </p:pic>
      <p:sp>
        <p:nvSpPr>
          <p:cNvPr id="3" name="Содержимое 2"/>
          <p:cNvSpPr>
            <a:spLocks noGrp="1"/>
          </p:cNvSpPr>
          <p:nvPr>
            <p:ph idx="1"/>
          </p:nvPr>
        </p:nvSpPr>
        <p:spPr>
          <a:xfrm>
            <a:off x="142844" y="142852"/>
            <a:ext cx="5929354" cy="178595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lvl="0" algn="just">
              <a:buNone/>
            </a:pPr>
            <a:r>
              <a:rPr lang="en-US" dirty="0" smtClean="0"/>
              <a:t>        The </a:t>
            </a:r>
            <a:r>
              <a:rPr lang="en-US" dirty="0"/>
              <a:t>robot will be able to recognize commands given by voice, for example, to bring water or sweep the floor.</a:t>
            </a:r>
            <a:endParaRPr lang="ru-RU" dirty="0"/>
          </a:p>
          <a:p>
            <a:pPr lvl="0" algn="just">
              <a:buNone/>
            </a:pPr>
            <a:r>
              <a:rPr lang="en-US" dirty="0" smtClean="0"/>
              <a:t>       Currently </a:t>
            </a:r>
            <a:r>
              <a:rPr lang="en-US" dirty="0"/>
              <a:t>used wheeled platform, in the future it can be replaced by robots.</a:t>
            </a:r>
            <a:endParaRPr lang="ru-RU" dirty="0"/>
          </a:p>
          <a:p>
            <a:endParaRPr lang="ru-RU" dirty="0"/>
          </a:p>
        </p:txBody>
      </p:sp>
    </p:spTree>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364" y="142852"/>
            <a:ext cx="5829312" cy="2828931"/>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lvl="0" algn="just">
              <a:buNone/>
            </a:pPr>
            <a:r>
              <a:rPr lang="en-US" dirty="0" smtClean="0"/>
              <a:t>         A </a:t>
            </a:r>
            <a:r>
              <a:rPr lang="en-US" dirty="0"/>
              <a:t>class of social robots – mobile robotic </a:t>
            </a:r>
            <a:r>
              <a:rPr lang="en-US" dirty="0" err="1"/>
              <a:t>telepresence</a:t>
            </a:r>
            <a:r>
              <a:rPr lang="en-US" dirty="0"/>
              <a:t> (MRT) systems – have already been shown to generate positive social interactions with elderly patients. </a:t>
            </a:r>
            <a:endParaRPr lang="ru-RU" dirty="0"/>
          </a:p>
          <a:p>
            <a:pPr lvl="0" algn="just">
              <a:buNone/>
            </a:pPr>
            <a:r>
              <a:rPr lang="en-US" dirty="0" smtClean="0"/>
              <a:t>         They </a:t>
            </a:r>
            <a:r>
              <a:rPr lang="en-US" dirty="0"/>
              <a:t>allow relatives and social workers to “visit” elderly people more often, even if they live in rural or distant places.</a:t>
            </a:r>
            <a:endParaRPr lang="ru-RU" dirty="0"/>
          </a:p>
          <a:p>
            <a:endParaRPr lang="ru-RU" dirty="0"/>
          </a:p>
        </p:txBody>
      </p:sp>
      <p:pic>
        <p:nvPicPr>
          <p:cNvPr id="4" name="Рисунок 3" descr="beamcolorizedgroup.png"/>
          <p:cNvPicPr>
            <a:picLocks noChangeAspect="1"/>
          </p:cNvPicPr>
          <p:nvPr/>
        </p:nvPicPr>
        <p:blipFill>
          <a:blip r:embed="rId2"/>
          <a:stretch>
            <a:fillRect/>
          </a:stretch>
        </p:blipFill>
        <p:spPr>
          <a:xfrm>
            <a:off x="285721" y="2581696"/>
            <a:ext cx="6072229" cy="4423931"/>
          </a:xfrm>
          <a:prstGeom prst="rect">
            <a:avLst/>
          </a:prstGeom>
        </p:spPr>
      </p:pic>
    </p:spTree>
  </p:cSld>
  <p:clrMapOvr>
    <a:masterClrMapping/>
  </p:clrMapOvr>
  <p:transition spd="med">
    <p:blinds/>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7429552" cy="135732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lvl="0" algn="just">
              <a:buNone/>
            </a:pPr>
            <a:r>
              <a:rPr lang="en-US" dirty="0" smtClean="0"/>
              <a:t>      Other </a:t>
            </a:r>
            <a:r>
              <a:rPr lang="en-US" dirty="0"/>
              <a:t>humanoid robots, such as the Care-O-</a:t>
            </a:r>
            <a:r>
              <a:rPr lang="en-US" dirty="0" err="1"/>
              <a:t>bot</a:t>
            </a:r>
            <a:r>
              <a:rPr lang="en-US" dirty="0"/>
              <a:t> and Pepper, are able to provide more complex and comprehensive care.</a:t>
            </a:r>
            <a:endParaRPr lang="ru-RU" dirty="0"/>
          </a:p>
          <a:p>
            <a:endParaRPr lang="ru-RU" dirty="0"/>
          </a:p>
        </p:txBody>
      </p:sp>
      <p:pic>
        <p:nvPicPr>
          <p:cNvPr id="4" name="Рисунок 3" descr="0_slpt5mpsBKlvne5l.jpg"/>
          <p:cNvPicPr>
            <a:picLocks noChangeAspect="1"/>
          </p:cNvPicPr>
          <p:nvPr/>
        </p:nvPicPr>
        <p:blipFill>
          <a:blip r:embed="rId2"/>
          <a:stretch>
            <a:fillRect/>
          </a:stretch>
        </p:blipFill>
        <p:spPr>
          <a:xfrm>
            <a:off x="1524000" y="1781175"/>
            <a:ext cx="7620000" cy="5076825"/>
          </a:xfrm>
          <a:prstGeom prst="rect">
            <a:avLst/>
          </a:prstGeom>
          <a:ln>
            <a:noFill/>
          </a:ln>
          <a:effectLst>
            <a:softEdge rad="112500"/>
          </a:effectLst>
        </p:spPr>
      </p:pic>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kartinkijane.ru-17865.jpg"/>
          <p:cNvPicPr>
            <a:picLocks noChangeAspect="1"/>
          </p:cNvPicPr>
          <p:nvPr/>
        </p:nvPicPr>
        <p:blipFill>
          <a:blip r:embed="rId2"/>
          <a:stretch>
            <a:fillRect/>
          </a:stretch>
        </p:blipFill>
        <p:spPr>
          <a:xfrm>
            <a:off x="0" y="0"/>
            <a:ext cx="9144000" cy="6858000"/>
          </a:xfrm>
          <a:prstGeom prst="rect">
            <a:avLst/>
          </a:prstGeom>
        </p:spPr>
      </p:pic>
      <p:sp>
        <p:nvSpPr>
          <p:cNvPr id="3" name="Содержимое 2"/>
          <p:cNvSpPr>
            <a:spLocks noGrp="1"/>
          </p:cNvSpPr>
          <p:nvPr>
            <p:ph idx="1"/>
          </p:nvPr>
        </p:nvSpPr>
        <p:spPr>
          <a:xfrm>
            <a:off x="714348" y="1571612"/>
            <a:ext cx="7858180" cy="4240211"/>
          </a:xfrm>
        </p:spPr>
        <p:style>
          <a:lnRef idx="1">
            <a:schemeClr val="dk1"/>
          </a:lnRef>
          <a:fillRef idx="2">
            <a:schemeClr val="dk1"/>
          </a:fillRef>
          <a:effectRef idx="1">
            <a:schemeClr val="dk1"/>
          </a:effectRef>
          <a:fontRef idx="minor">
            <a:schemeClr val="dk1"/>
          </a:fontRef>
        </p:style>
        <p:txBody>
          <a:bodyPr>
            <a:normAutofit fontScale="85000" lnSpcReduction="10000"/>
          </a:bodyPr>
          <a:lstStyle/>
          <a:p>
            <a:pPr lvl="0"/>
            <a:r>
              <a:rPr lang="en-US" dirty="0" smtClean="0"/>
              <a:t>Programmable [ˈ</a:t>
            </a:r>
            <a:r>
              <a:rPr lang="en-US" dirty="0" err="1" smtClean="0"/>
              <a:t>prəʊgræməbl</a:t>
            </a:r>
            <a:r>
              <a:rPr lang="en-US" dirty="0" smtClean="0"/>
              <a:t>]</a:t>
            </a:r>
            <a:r>
              <a:rPr lang="ru-RU" dirty="0" smtClean="0"/>
              <a:t> программируемый</a:t>
            </a:r>
          </a:p>
          <a:p>
            <a:pPr lvl="0"/>
            <a:r>
              <a:rPr lang="en-US" dirty="0" smtClean="0"/>
              <a:t>Artificial intelligence [</a:t>
            </a:r>
            <a:r>
              <a:rPr lang="en-US" dirty="0" err="1" smtClean="0"/>
              <a:t>ɑːtɪˈfɪʃəl</a:t>
            </a:r>
            <a:r>
              <a:rPr lang="en-US" dirty="0" smtClean="0"/>
              <a:t> </a:t>
            </a:r>
            <a:r>
              <a:rPr lang="en-US" dirty="0" err="1" smtClean="0"/>
              <a:t>ɪnˈtelɪʤəns</a:t>
            </a:r>
            <a:r>
              <a:rPr lang="en-US" dirty="0" smtClean="0"/>
              <a:t>] </a:t>
            </a:r>
            <a:r>
              <a:rPr lang="ru-RU" dirty="0" smtClean="0"/>
              <a:t>искусственный интеллект</a:t>
            </a:r>
          </a:p>
          <a:p>
            <a:pPr lvl="0"/>
            <a:r>
              <a:rPr lang="en-US" dirty="0" smtClean="0"/>
              <a:t>Entertaining </a:t>
            </a:r>
            <a:r>
              <a:rPr lang="ru-RU" dirty="0" err="1" smtClean="0"/>
              <a:t>[entəˈteɪnɪŋ</a:t>
            </a:r>
            <a:r>
              <a:rPr lang="ru-RU" dirty="0" smtClean="0"/>
              <a:t>] - развлекательный</a:t>
            </a:r>
          </a:p>
          <a:p>
            <a:pPr lvl="0"/>
            <a:r>
              <a:rPr lang="en-US" dirty="0" smtClean="0"/>
              <a:t>Research [</a:t>
            </a:r>
            <a:r>
              <a:rPr lang="en-US" dirty="0" err="1" smtClean="0"/>
              <a:t>rɪˈsɜːʧ</a:t>
            </a:r>
            <a:r>
              <a:rPr lang="en-US" dirty="0" smtClean="0"/>
              <a:t>]</a:t>
            </a:r>
            <a:r>
              <a:rPr lang="ru-RU" dirty="0" smtClean="0"/>
              <a:t> - исследование</a:t>
            </a:r>
          </a:p>
          <a:p>
            <a:pPr lvl="0"/>
            <a:r>
              <a:rPr lang="en-US" dirty="0" smtClean="0"/>
              <a:t>Equipment [</a:t>
            </a:r>
            <a:r>
              <a:rPr lang="en-US" dirty="0" err="1" smtClean="0"/>
              <a:t>ɪˈkwɪpmənt</a:t>
            </a:r>
            <a:r>
              <a:rPr lang="en-US" dirty="0" smtClean="0"/>
              <a:t>]</a:t>
            </a:r>
            <a:r>
              <a:rPr lang="ru-RU" dirty="0" smtClean="0"/>
              <a:t> – оборудование</a:t>
            </a:r>
          </a:p>
          <a:p>
            <a:pPr lvl="0"/>
            <a:r>
              <a:rPr lang="en-US" dirty="0" smtClean="0"/>
              <a:t>Manipulation [</a:t>
            </a:r>
            <a:r>
              <a:rPr lang="en-US" dirty="0" err="1" smtClean="0"/>
              <a:t>mənɪpjʊˈleɪʃn</a:t>
            </a:r>
            <a:r>
              <a:rPr lang="en-US" dirty="0" smtClean="0"/>
              <a:t>]</a:t>
            </a:r>
            <a:r>
              <a:rPr lang="ru-RU" dirty="0" smtClean="0"/>
              <a:t> - управление</a:t>
            </a:r>
          </a:p>
          <a:p>
            <a:pPr lvl="0"/>
            <a:r>
              <a:rPr lang="en-US" dirty="0" smtClean="0"/>
              <a:t>Orbiter [ˈ</a:t>
            </a:r>
            <a:r>
              <a:rPr lang="en-US" dirty="0" err="1" smtClean="0"/>
              <a:t>ɔːbɪtər</a:t>
            </a:r>
            <a:r>
              <a:rPr lang="en-US" dirty="0" smtClean="0"/>
              <a:t>]</a:t>
            </a:r>
            <a:r>
              <a:rPr lang="ru-RU" dirty="0" smtClean="0"/>
              <a:t> – орбитальный зонд</a:t>
            </a:r>
          </a:p>
          <a:p>
            <a:pPr lvl="0"/>
            <a:r>
              <a:rPr lang="en-US" dirty="0" smtClean="0"/>
              <a:t>Lander [ˈ</a:t>
            </a:r>
            <a:r>
              <a:rPr lang="en-US" dirty="0" err="1" smtClean="0"/>
              <a:t>lændər</a:t>
            </a:r>
            <a:r>
              <a:rPr lang="en-US" dirty="0" smtClean="0"/>
              <a:t>]</a:t>
            </a:r>
            <a:r>
              <a:rPr lang="ru-RU" dirty="0" smtClean="0"/>
              <a:t> – посадочный модуль</a:t>
            </a:r>
          </a:p>
          <a:p>
            <a:pPr>
              <a:buNone/>
            </a:pPr>
            <a:endParaRPr lang="ru-RU" dirty="0"/>
          </a:p>
        </p:txBody>
      </p:sp>
    </p:spTree>
  </p:cSld>
  <p:clrMapOvr>
    <a:masterClrMapping/>
  </p:clrMapOvr>
  <p:transition spd="med">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b1c03c3ebe5cfa24cea799656fb9daf0--domestic-robots-a-robot.jpg"/>
          <p:cNvPicPr>
            <a:picLocks noChangeAspect="1"/>
          </p:cNvPicPr>
          <p:nvPr/>
        </p:nvPicPr>
        <p:blipFill>
          <a:blip r:embed="rId2"/>
          <a:stretch>
            <a:fillRect/>
          </a:stretch>
        </p:blipFill>
        <p:spPr>
          <a:xfrm>
            <a:off x="4572000" y="0"/>
            <a:ext cx="4572000" cy="6858000"/>
          </a:xfrm>
          <a:prstGeom prst="rect">
            <a:avLst/>
          </a:prstGeom>
        </p:spPr>
      </p:pic>
      <p:sp>
        <p:nvSpPr>
          <p:cNvPr id="2" name="Заголовок 1"/>
          <p:cNvSpPr>
            <a:spLocks noGrp="1"/>
          </p:cNvSpPr>
          <p:nvPr>
            <p:ph type="title"/>
          </p:nvPr>
        </p:nvSpPr>
        <p:spPr>
          <a:xfrm>
            <a:off x="142844" y="214290"/>
            <a:ext cx="4257676" cy="1154098"/>
          </a:xfrm>
        </p:spPr>
        <p:style>
          <a:lnRef idx="1">
            <a:schemeClr val="accent3"/>
          </a:lnRef>
          <a:fillRef idx="2">
            <a:schemeClr val="accent3"/>
          </a:fillRef>
          <a:effectRef idx="1">
            <a:schemeClr val="accent3"/>
          </a:effectRef>
          <a:fontRef idx="minor">
            <a:schemeClr val="dk1"/>
          </a:fontRef>
        </p:style>
        <p:txBody>
          <a:bodyPr>
            <a:normAutofit/>
          </a:bodyPr>
          <a:lstStyle/>
          <a:p>
            <a:r>
              <a:rPr lang="ru-RU" dirty="0" err="1"/>
              <a:t>Domestic</a:t>
            </a:r>
            <a:r>
              <a:rPr lang="ru-RU" dirty="0"/>
              <a:t> </a:t>
            </a:r>
            <a:r>
              <a:rPr lang="ru-RU" dirty="0" err="1" smtClean="0"/>
              <a:t>robot</a:t>
            </a:r>
            <a:r>
              <a:rPr lang="en-US" dirty="0" smtClean="0"/>
              <a:t>s</a:t>
            </a:r>
            <a:endParaRPr lang="ru-RU" dirty="0"/>
          </a:p>
        </p:txBody>
      </p:sp>
      <p:sp>
        <p:nvSpPr>
          <p:cNvPr id="3" name="Содержимое 2"/>
          <p:cNvSpPr>
            <a:spLocks noGrp="1"/>
          </p:cNvSpPr>
          <p:nvPr>
            <p:ph idx="1"/>
          </p:nvPr>
        </p:nvSpPr>
        <p:spPr>
          <a:xfrm>
            <a:off x="142844" y="2214554"/>
            <a:ext cx="4329082" cy="3257559"/>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lvl="0" algn="just">
              <a:buNone/>
            </a:pPr>
            <a:r>
              <a:rPr lang="en-US" dirty="0" smtClean="0"/>
              <a:t>       </a:t>
            </a:r>
            <a:r>
              <a:rPr lang="ru-RU" dirty="0" smtClean="0"/>
              <a:t>A</a:t>
            </a:r>
            <a:r>
              <a:rPr lang="ru-RU" dirty="0"/>
              <a:t> </a:t>
            </a:r>
            <a:r>
              <a:rPr lang="ru-RU" dirty="0" err="1"/>
              <a:t>domestic</a:t>
            </a:r>
            <a:r>
              <a:rPr lang="ru-RU" dirty="0"/>
              <a:t> </a:t>
            </a:r>
            <a:r>
              <a:rPr lang="ru-RU" dirty="0" err="1"/>
              <a:t>robot</a:t>
            </a:r>
            <a:r>
              <a:rPr lang="ru-RU" dirty="0"/>
              <a:t> </a:t>
            </a:r>
            <a:r>
              <a:rPr lang="ru-RU" dirty="0" err="1"/>
              <a:t>is</a:t>
            </a:r>
            <a:r>
              <a:rPr lang="ru-RU" dirty="0"/>
              <a:t> </a:t>
            </a:r>
            <a:r>
              <a:rPr lang="ru-RU" dirty="0" err="1"/>
              <a:t>a</a:t>
            </a:r>
            <a:r>
              <a:rPr lang="ru-RU" dirty="0"/>
              <a:t> </a:t>
            </a:r>
            <a:r>
              <a:rPr lang="ru-RU" dirty="0" err="1"/>
              <a:t>type</a:t>
            </a:r>
            <a:r>
              <a:rPr lang="ru-RU" dirty="0"/>
              <a:t> </a:t>
            </a:r>
            <a:r>
              <a:rPr lang="ru-RU" dirty="0" err="1"/>
              <a:t>of</a:t>
            </a:r>
            <a:r>
              <a:rPr lang="ru-RU" dirty="0"/>
              <a:t> service </a:t>
            </a:r>
            <a:r>
              <a:rPr lang="ru-RU" dirty="0" err="1"/>
              <a:t>robot</a:t>
            </a:r>
            <a:r>
              <a:rPr lang="ru-RU" dirty="0"/>
              <a:t>, </a:t>
            </a:r>
            <a:r>
              <a:rPr lang="ru-RU" dirty="0" err="1"/>
              <a:t>an</a:t>
            </a:r>
            <a:r>
              <a:rPr lang="ru-RU" dirty="0"/>
              <a:t> autonomous </a:t>
            </a:r>
            <a:r>
              <a:rPr lang="ru-RU" dirty="0" err="1"/>
              <a:t>robot</a:t>
            </a:r>
            <a:r>
              <a:rPr lang="ru-RU" dirty="0"/>
              <a:t> </a:t>
            </a:r>
            <a:r>
              <a:rPr lang="ru-RU" dirty="0" err="1"/>
              <a:t>that</a:t>
            </a:r>
            <a:r>
              <a:rPr lang="ru-RU" dirty="0"/>
              <a:t> </a:t>
            </a:r>
            <a:r>
              <a:rPr lang="ru-RU" dirty="0" err="1"/>
              <a:t>is</a:t>
            </a:r>
            <a:r>
              <a:rPr lang="ru-RU" dirty="0"/>
              <a:t> </a:t>
            </a:r>
            <a:r>
              <a:rPr lang="ru-RU" dirty="0" err="1"/>
              <a:t>primarily</a:t>
            </a:r>
            <a:r>
              <a:rPr lang="ru-RU" dirty="0"/>
              <a:t> </a:t>
            </a:r>
            <a:r>
              <a:rPr lang="ru-RU" dirty="0" err="1"/>
              <a:t>used</a:t>
            </a:r>
            <a:r>
              <a:rPr lang="ru-RU" dirty="0"/>
              <a:t> </a:t>
            </a:r>
            <a:r>
              <a:rPr lang="ru-RU" dirty="0" err="1"/>
              <a:t>for</a:t>
            </a:r>
            <a:r>
              <a:rPr lang="ru-RU" dirty="0"/>
              <a:t> </a:t>
            </a:r>
            <a:r>
              <a:rPr lang="ru-RU" dirty="0" err="1"/>
              <a:t>household</a:t>
            </a:r>
            <a:r>
              <a:rPr lang="ru-RU" dirty="0"/>
              <a:t> chores, </a:t>
            </a:r>
            <a:r>
              <a:rPr lang="ru-RU" dirty="0" err="1"/>
              <a:t>but</a:t>
            </a:r>
            <a:r>
              <a:rPr lang="ru-RU" dirty="0"/>
              <a:t> </a:t>
            </a:r>
            <a:r>
              <a:rPr lang="ru-RU" dirty="0" err="1"/>
              <a:t>may</a:t>
            </a:r>
            <a:r>
              <a:rPr lang="ru-RU" dirty="0"/>
              <a:t> </a:t>
            </a:r>
            <a:r>
              <a:rPr lang="ru-RU" dirty="0" err="1"/>
              <a:t>also</a:t>
            </a:r>
            <a:r>
              <a:rPr lang="ru-RU" dirty="0"/>
              <a:t> </a:t>
            </a:r>
            <a:r>
              <a:rPr lang="ru-RU" dirty="0" err="1"/>
              <a:t>be</a:t>
            </a:r>
            <a:r>
              <a:rPr lang="ru-RU" dirty="0"/>
              <a:t> </a:t>
            </a:r>
            <a:r>
              <a:rPr lang="ru-RU" dirty="0" err="1"/>
              <a:t>used</a:t>
            </a:r>
            <a:r>
              <a:rPr lang="ru-RU" dirty="0"/>
              <a:t> </a:t>
            </a:r>
            <a:r>
              <a:rPr lang="ru-RU" dirty="0" err="1"/>
              <a:t>for</a:t>
            </a:r>
            <a:r>
              <a:rPr lang="ru-RU" dirty="0"/>
              <a:t> education, entertainment </a:t>
            </a:r>
            <a:r>
              <a:rPr lang="ru-RU" dirty="0" err="1"/>
              <a:t>or</a:t>
            </a:r>
            <a:r>
              <a:rPr lang="ru-RU" dirty="0"/>
              <a:t> therapy.</a:t>
            </a:r>
          </a:p>
          <a:p>
            <a:pPr lvl="0" algn="just">
              <a:buNone/>
            </a:pPr>
            <a:r>
              <a:rPr lang="en-US" dirty="0" smtClean="0"/>
              <a:t>       </a:t>
            </a:r>
            <a:r>
              <a:rPr lang="ru-RU" dirty="0" err="1" smtClean="0"/>
              <a:t>Indoor</a:t>
            </a:r>
            <a:r>
              <a:rPr lang="ru-RU" dirty="0" smtClean="0"/>
              <a:t> </a:t>
            </a:r>
            <a:r>
              <a:rPr lang="ru-RU" dirty="0" err="1"/>
              <a:t>robot</a:t>
            </a:r>
            <a:r>
              <a:rPr lang="ru-RU" dirty="0"/>
              <a:t> </a:t>
            </a:r>
            <a:r>
              <a:rPr lang="ru-RU" dirty="0" err="1"/>
              <a:t>does</a:t>
            </a:r>
            <a:r>
              <a:rPr lang="ru-RU" dirty="0"/>
              <a:t> chores </a:t>
            </a:r>
            <a:r>
              <a:rPr lang="ru-RU" dirty="0" err="1"/>
              <a:t>around</a:t>
            </a:r>
            <a:r>
              <a:rPr lang="ru-RU" dirty="0"/>
              <a:t> </a:t>
            </a:r>
            <a:r>
              <a:rPr lang="ru-RU" dirty="0" err="1"/>
              <a:t>and</a:t>
            </a:r>
            <a:r>
              <a:rPr lang="ru-RU" dirty="0"/>
              <a:t> </a:t>
            </a:r>
            <a:r>
              <a:rPr lang="ru-RU" dirty="0" err="1"/>
              <a:t>inside</a:t>
            </a:r>
            <a:r>
              <a:rPr lang="ru-RU" dirty="0"/>
              <a:t> </a:t>
            </a:r>
            <a:r>
              <a:rPr lang="ru-RU" dirty="0" err="1"/>
              <a:t>homes</a:t>
            </a:r>
            <a:r>
              <a:rPr lang="ru-RU" dirty="0"/>
              <a:t>. </a:t>
            </a:r>
          </a:p>
          <a:p>
            <a:endParaRPr lang="ru-RU" dirty="0"/>
          </a:p>
        </p:txBody>
      </p:sp>
    </p:spTree>
  </p:cSld>
  <p:clrMapOvr>
    <a:masterClrMapping/>
  </p:clrMapOvr>
  <p:transition spd="med">
    <p:check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1-6.jpg"/>
          <p:cNvPicPr>
            <a:picLocks noChangeAspect="1"/>
          </p:cNvPicPr>
          <p:nvPr/>
        </p:nvPicPr>
        <p:blipFill>
          <a:blip r:embed="rId2" cstate="print"/>
          <a:stretch>
            <a:fillRect/>
          </a:stretch>
        </p:blipFill>
        <p:spPr>
          <a:xfrm>
            <a:off x="4214810" y="2786058"/>
            <a:ext cx="4929190" cy="2933405"/>
          </a:xfrm>
          <a:prstGeom prst="rect">
            <a:avLst/>
          </a:prstGeom>
        </p:spPr>
      </p:pic>
      <p:sp>
        <p:nvSpPr>
          <p:cNvPr id="3" name="Содержимое 2"/>
          <p:cNvSpPr>
            <a:spLocks noGrp="1"/>
          </p:cNvSpPr>
          <p:nvPr>
            <p:ph idx="1"/>
          </p:nvPr>
        </p:nvSpPr>
        <p:spPr>
          <a:xfrm>
            <a:off x="928662" y="428604"/>
            <a:ext cx="7358114" cy="2214578"/>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lvl="0" algn="just">
              <a:buNone/>
            </a:pPr>
            <a:r>
              <a:rPr lang="en-US" dirty="0" smtClean="0"/>
              <a:t>       </a:t>
            </a:r>
            <a:r>
              <a:rPr lang="ru-RU" dirty="0" smtClean="0"/>
              <a:t>Robotic </a:t>
            </a:r>
            <a:r>
              <a:rPr lang="ru-RU" dirty="0"/>
              <a:t>vacuum </a:t>
            </a:r>
            <a:r>
              <a:rPr lang="ru-RU" dirty="0" err="1"/>
              <a:t>cleaners</a:t>
            </a:r>
            <a:r>
              <a:rPr lang="ru-RU" dirty="0"/>
              <a:t> </a:t>
            </a:r>
            <a:r>
              <a:rPr lang="ru-RU" dirty="0" err="1"/>
              <a:t>and</a:t>
            </a:r>
            <a:r>
              <a:rPr lang="ru-RU" dirty="0"/>
              <a:t> floor-washing </a:t>
            </a:r>
            <a:r>
              <a:rPr lang="ru-RU" dirty="0" err="1"/>
              <a:t>robots</a:t>
            </a:r>
            <a:r>
              <a:rPr lang="ru-RU" dirty="0"/>
              <a:t> </a:t>
            </a:r>
            <a:r>
              <a:rPr lang="ru-RU" dirty="0" err="1"/>
              <a:t>that</a:t>
            </a:r>
            <a:r>
              <a:rPr lang="ru-RU" dirty="0"/>
              <a:t> </a:t>
            </a:r>
            <a:r>
              <a:rPr lang="ru-RU" dirty="0" err="1"/>
              <a:t>clean</a:t>
            </a:r>
            <a:r>
              <a:rPr lang="ru-RU" dirty="0"/>
              <a:t> </a:t>
            </a:r>
            <a:r>
              <a:rPr lang="ru-RU" dirty="0" err="1"/>
              <a:t>floors</a:t>
            </a:r>
            <a:r>
              <a:rPr lang="ru-RU" dirty="0"/>
              <a:t> </a:t>
            </a:r>
            <a:r>
              <a:rPr lang="ru-RU" dirty="0" err="1"/>
              <a:t>with</a:t>
            </a:r>
            <a:r>
              <a:rPr lang="ru-RU" dirty="0"/>
              <a:t> </a:t>
            </a:r>
            <a:r>
              <a:rPr lang="ru-RU" dirty="0" err="1"/>
              <a:t>sweeping</a:t>
            </a:r>
            <a:r>
              <a:rPr lang="ru-RU" dirty="0"/>
              <a:t> </a:t>
            </a:r>
            <a:r>
              <a:rPr lang="ru-RU" dirty="0" err="1"/>
              <a:t>and</a:t>
            </a:r>
            <a:r>
              <a:rPr lang="ru-RU" dirty="0"/>
              <a:t> </a:t>
            </a:r>
            <a:r>
              <a:rPr lang="ru-RU" dirty="0" err="1"/>
              <a:t>wet</a:t>
            </a:r>
            <a:r>
              <a:rPr lang="ru-RU" dirty="0"/>
              <a:t> </a:t>
            </a:r>
            <a:r>
              <a:rPr lang="ru-RU" dirty="0" err="1"/>
              <a:t>mopping</a:t>
            </a:r>
            <a:r>
              <a:rPr lang="ru-RU" dirty="0"/>
              <a:t> </a:t>
            </a:r>
            <a:r>
              <a:rPr lang="ru-RU" dirty="0" err="1"/>
              <a:t>functions</a:t>
            </a:r>
            <a:r>
              <a:rPr lang="ru-RU" dirty="0"/>
              <a:t>. </a:t>
            </a:r>
          </a:p>
          <a:p>
            <a:pPr lvl="0" algn="just">
              <a:buNone/>
            </a:pPr>
            <a:r>
              <a:rPr lang="en-US" dirty="0" smtClean="0"/>
              <a:t>       </a:t>
            </a:r>
            <a:r>
              <a:rPr lang="ru-RU" dirty="0" err="1" smtClean="0"/>
              <a:t>Within</a:t>
            </a:r>
            <a:r>
              <a:rPr lang="ru-RU" dirty="0" smtClean="0"/>
              <a:t> </a:t>
            </a:r>
            <a:r>
              <a:rPr lang="ru-RU" dirty="0" err="1"/>
              <a:t>the</a:t>
            </a:r>
            <a:r>
              <a:rPr lang="ru-RU" dirty="0"/>
              <a:t> ironing </a:t>
            </a:r>
            <a:r>
              <a:rPr lang="ru-RU" dirty="0" err="1"/>
              <a:t>robots</a:t>
            </a:r>
            <a:r>
              <a:rPr lang="ru-RU" dirty="0"/>
              <a:t>, </a:t>
            </a:r>
            <a:r>
              <a:rPr lang="ru-RU" dirty="0" err="1"/>
              <a:t>Dressman</a:t>
            </a:r>
            <a:r>
              <a:rPr lang="ru-RU" dirty="0"/>
              <a:t> </a:t>
            </a:r>
            <a:r>
              <a:rPr lang="ru-RU" dirty="0" err="1"/>
              <a:t>dries</a:t>
            </a:r>
            <a:r>
              <a:rPr lang="ru-RU" dirty="0"/>
              <a:t> </a:t>
            </a:r>
            <a:r>
              <a:rPr lang="ru-RU" dirty="0" err="1"/>
              <a:t>and</a:t>
            </a:r>
            <a:r>
              <a:rPr lang="ru-RU" dirty="0"/>
              <a:t> iron </a:t>
            </a:r>
            <a:r>
              <a:rPr lang="ru-RU" dirty="0" err="1"/>
              <a:t>shirts</a:t>
            </a:r>
            <a:r>
              <a:rPr lang="ru-RU" dirty="0"/>
              <a:t> </a:t>
            </a:r>
            <a:r>
              <a:rPr lang="ru-RU" dirty="0" err="1"/>
              <a:t>using</a:t>
            </a:r>
            <a:r>
              <a:rPr lang="ru-RU" dirty="0"/>
              <a:t> </a:t>
            </a:r>
            <a:r>
              <a:rPr lang="ru-RU" dirty="0" err="1"/>
              <a:t>hot</a:t>
            </a:r>
            <a:r>
              <a:rPr lang="ru-RU" dirty="0"/>
              <a:t> </a:t>
            </a:r>
            <a:r>
              <a:rPr lang="ru-RU" dirty="0" err="1"/>
              <a:t>air</a:t>
            </a:r>
            <a:r>
              <a:rPr lang="ru-RU" dirty="0"/>
              <a:t>.</a:t>
            </a:r>
          </a:p>
          <a:p>
            <a:pPr>
              <a:buNone/>
            </a:pPr>
            <a:endParaRPr lang="ru-RU" dirty="0"/>
          </a:p>
        </p:txBody>
      </p:sp>
      <p:pic>
        <p:nvPicPr>
          <p:cNvPr id="4" name="Рисунок 3" descr="foto_1334.jpg"/>
          <p:cNvPicPr>
            <a:picLocks noChangeAspect="1"/>
          </p:cNvPicPr>
          <p:nvPr/>
        </p:nvPicPr>
        <p:blipFill>
          <a:blip r:embed="rId3"/>
          <a:stretch>
            <a:fillRect/>
          </a:stretch>
        </p:blipFill>
        <p:spPr>
          <a:xfrm>
            <a:off x="0" y="3214686"/>
            <a:ext cx="4857752" cy="3643314"/>
          </a:xfrm>
          <a:prstGeom prst="rect">
            <a:avLst/>
          </a:prstGeom>
          <a:ln>
            <a:noFill/>
          </a:ln>
          <a:effectLst>
            <a:softEdge rad="112500"/>
          </a:effectLst>
        </p:spPr>
      </p:pic>
    </p:spTree>
  </p:cSld>
  <p:clrMapOvr>
    <a:masterClrMapping/>
  </p:clrMapOvr>
  <p:transition spd="med">
    <p:checke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cat-robot-litter-box-the-most-useful-automatic-self-cleaning-litter-box-for-cats.jpg"/>
          <p:cNvPicPr>
            <a:picLocks noChangeAspect="1"/>
          </p:cNvPicPr>
          <p:nvPr/>
        </p:nvPicPr>
        <p:blipFill>
          <a:blip r:embed="rId2"/>
          <a:stretch>
            <a:fillRect/>
          </a:stretch>
        </p:blipFill>
        <p:spPr>
          <a:xfrm>
            <a:off x="4343400" y="3857628"/>
            <a:ext cx="4800601" cy="3000372"/>
          </a:xfrm>
          <a:prstGeom prst="rect">
            <a:avLst/>
          </a:prstGeom>
        </p:spPr>
      </p:pic>
      <p:sp>
        <p:nvSpPr>
          <p:cNvPr id="3" name="Содержимое 2"/>
          <p:cNvSpPr>
            <a:spLocks noGrp="1"/>
          </p:cNvSpPr>
          <p:nvPr>
            <p:ph idx="1"/>
          </p:nvPr>
        </p:nvSpPr>
        <p:spPr>
          <a:xfrm>
            <a:off x="1000100" y="357166"/>
            <a:ext cx="7215238" cy="1357322"/>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lvl="0" algn="just">
              <a:buNone/>
            </a:pPr>
            <a:r>
              <a:rPr lang="en-US" dirty="0" smtClean="0"/>
              <a:t>       </a:t>
            </a:r>
            <a:r>
              <a:rPr lang="ru-RU" dirty="0" smtClean="0"/>
              <a:t>Cat </a:t>
            </a:r>
            <a:r>
              <a:rPr lang="ru-RU" dirty="0"/>
              <a:t>litter </a:t>
            </a:r>
            <a:r>
              <a:rPr lang="ru-RU" dirty="0" err="1"/>
              <a:t>robots</a:t>
            </a:r>
            <a:r>
              <a:rPr lang="ru-RU" dirty="0"/>
              <a:t> </a:t>
            </a:r>
            <a:r>
              <a:rPr lang="ru-RU" dirty="0" err="1"/>
              <a:t>are</a:t>
            </a:r>
            <a:r>
              <a:rPr lang="ru-RU" dirty="0"/>
              <a:t> </a:t>
            </a:r>
            <a:r>
              <a:rPr lang="ru-RU" dirty="0" err="1"/>
              <a:t>automatic</a:t>
            </a:r>
            <a:r>
              <a:rPr lang="ru-RU" dirty="0"/>
              <a:t> </a:t>
            </a:r>
            <a:r>
              <a:rPr lang="ru-RU" dirty="0" err="1"/>
              <a:t>self-cleaning</a:t>
            </a:r>
            <a:r>
              <a:rPr lang="ru-RU" dirty="0"/>
              <a:t> </a:t>
            </a:r>
            <a:r>
              <a:rPr lang="ru-RU" dirty="0"/>
              <a:t>litter</a:t>
            </a:r>
            <a:r>
              <a:rPr lang="ru-RU" dirty="0"/>
              <a:t> </a:t>
            </a:r>
            <a:r>
              <a:rPr lang="ru-RU" dirty="0" err="1"/>
              <a:t>boxes</a:t>
            </a:r>
            <a:r>
              <a:rPr lang="ru-RU" dirty="0"/>
              <a:t>.</a:t>
            </a:r>
          </a:p>
          <a:p>
            <a:pPr lvl="0" algn="just">
              <a:buNone/>
            </a:pPr>
            <a:r>
              <a:rPr lang="en-US" dirty="0" smtClean="0"/>
              <a:t>       </a:t>
            </a:r>
            <a:r>
              <a:rPr lang="ru-RU" dirty="0" err="1" smtClean="0"/>
              <a:t>Outdoor</a:t>
            </a:r>
            <a:r>
              <a:rPr lang="ru-RU" dirty="0" smtClean="0"/>
              <a:t> </a:t>
            </a:r>
            <a:r>
              <a:rPr lang="ru-RU" dirty="0" err="1"/>
              <a:t>robots</a:t>
            </a:r>
            <a:r>
              <a:rPr lang="ru-RU" dirty="0"/>
              <a:t>, </a:t>
            </a:r>
            <a:r>
              <a:rPr lang="ru-RU" dirty="0" err="1"/>
              <a:t>for</a:t>
            </a:r>
            <a:r>
              <a:rPr lang="ru-RU" dirty="0"/>
              <a:t> </a:t>
            </a:r>
            <a:r>
              <a:rPr lang="ru-RU" dirty="0" err="1"/>
              <a:t>example</a:t>
            </a:r>
            <a:r>
              <a:rPr lang="ru-RU" dirty="0"/>
              <a:t>, robotic lawn </a:t>
            </a:r>
            <a:r>
              <a:rPr lang="ru-RU" dirty="0" err="1"/>
              <a:t>mower</a:t>
            </a:r>
            <a:r>
              <a:rPr lang="ru-RU" dirty="0"/>
              <a:t> </a:t>
            </a:r>
            <a:r>
              <a:rPr lang="ru-RU" dirty="0" err="1"/>
              <a:t>is</a:t>
            </a:r>
            <a:r>
              <a:rPr lang="ru-RU" dirty="0"/>
              <a:t> </a:t>
            </a:r>
            <a:r>
              <a:rPr lang="ru-RU" dirty="0" err="1"/>
              <a:t>a</a:t>
            </a:r>
            <a:r>
              <a:rPr lang="ru-RU" dirty="0"/>
              <a:t> </a:t>
            </a:r>
            <a:r>
              <a:rPr lang="ru-RU" dirty="0" err="1"/>
              <a:t>lawn</a:t>
            </a:r>
            <a:r>
              <a:rPr lang="ru-RU" dirty="0"/>
              <a:t> </a:t>
            </a:r>
            <a:r>
              <a:rPr lang="ru-RU" dirty="0" err="1"/>
              <a:t>mower</a:t>
            </a:r>
            <a:r>
              <a:rPr lang="ru-RU" dirty="0"/>
              <a:t> </a:t>
            </a:r>
            <a:r>
              <a:rPr lang="ru-RU" dirty="0" err="1"/>
              <a:t>that</a:t>
            </a:r>
            <a:r>
              <a:rPr lang="ru-RU" dirty="0"/>
              <a:t> </a:t>
            </a:r>
            <a:r>
              <a:rPr lang="ru-RU" dirty="0" err="1"/>
              <a:t>is</a:t>
            </a:r>
            <a:r>
              <a:rPr lang="ru-RU" dirty="0"/>
              <a:t> </a:t>
            </a:r>
            <a:r>
              <a:rPr lang="ru-RU" dirty="0" err="1"/>
              <a:t>able</a:t>
            </a:r>
            <a:r>
              <a:rPr lang="ru-RU" dirty="0"/>
              <a:t> </a:t>
            </a:r>
            <a:r>
              <a:rPr lang="ru-RU" dirty="0" err="1"/>
              <a:t>to</a:t>
            </a:r>
            <a:r>
              <a:rPr lang="ru-RU" dirty="0"/>
              <a:t> </a:t>
            </a:r>
            <a:r>
              <a:rPr lang="ru-RU" dirty="0" err="1"/>
              <a:t>mow</a:t>
            </a:r>
            <a:r>
              <a:rPr lang="ru-RU" dirty="0"/>
              <a:t> </a:t>
            </a:r>
            <a:r>
              <a:rPr lang="ru-RU" dirty="0" err="1"/>
              <a:t>a</a:t>
            </a:r>
            <a:r>
              <a:rPr lang="ru-RU" dirty="0"/>
              <a:t> </a:t>
            </a:r>
            <a:r>
              <a:rPr lang="ru-RU" dirty="0" err="1"/>
              <a:t>lawn</a:t>
            </a:r>
            <a:r>
              <a:rPr lang="ru-RU" dirty="0"/>
              <a:t> </a:t>
            </a:r>
            <a:r>
              <a:rPr lang="ru-RU" dirty="0" err="1"/>
              <a:t>by</a:t>
            </a:r>
            <a:r>
              <a:rPr lang="ru-RU" dirty="0"/>
              <a:t> </a:t>
            </a:r>
            <a:r>
              <a:rPr lang="ru-RU" dirty="0" err="1"/>
              <a:t>itself</a:t>
            </a:r>
            <a:r>
              <a:rPr lang="ru-RU" dirty="0"/>
              <a:t> </a:t>
            </a:r>
            <a:r>
              <a:rPr lang="ru-RU" dirty="0" err="1"/>
              <a:t>after</a:t>
            </a:r>
            <a:r>
              <a:rPr lang="ru-RU" dirty="0"/>
              <a:t> </a:t>
            </a:r>
            <a:r>
              <a:rPr lang="ru-RU" dirty="0" err="1"/>
              <a:t>being</a:t>
            </a:r>
            <a:r>
              <a:rPr lang="ru-RU" dirty="0"/>
              <a:t> </a:t>
            </a:r>
            <a:r>
              <a:rPr lang="ru-RU" dirty="0" err="1"/>
              <a:t>programmed</a:t>
            </a:r>
            <a:r>
              <a:rPr lang="ru-RU" dirty="0"/>
              <a:t>.</a:t>
            </a:r>
          </a:p>
          <a:p>
            <a:pPr>
              <a:buNone/>
            </a:pPr>
            <a:endParaRPr lang="ru-RU" dirty="0"/>
          </a:p>
        </p:txBody>
      </p:sp>
      <p:pic>
        <p:nvPicPr>
          <p:cNvPr id="5" name="Рисунок 4" descr="robotic-lawnmowers-1024x683.jpg"/>
          <p:cNvPicPr>
            <a:picLocks noChangeAspect="1"/>
          </p:cNvPicPr>
          <p:nvPr/>
        </p:nvPicPr>
        <p:blipFill>
          <a:blip r:embed="rId3"/>
          <a:stretch>
            <a:fillRect/>
          </a:stretch>
        </p:blipFill>
        <p:spPr>
          <a:xfrm>
            <a:off x="0" y="1928802"/>
            <a:ext cx="4893313" cy="3263802"/>
          </a:xfrm>
          <a:prstGeom prst="rect">
            <a:avLst/>
          </a:prstGeom>
          <a:ln>
            <a:noFill/>
          </a:ln>
          <a:effectLst>
            <a:softEdge rad="112500"/>
          </a:effectLst>
        </p:spPr>
      </p:pic>
    </p:spTree>
  </p:cSld>
  <p:clrMapOvr>
    <a:masterClrMapping/>
  </p:clrMapOvr>
  <p:transition spd="med">
    <p:comb/>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488" y="142852"/>
            <a:ext cx="3714776" cy="857256"/>
          </a:xfrm>
        </p:spPr>
        <p:style>
          <a:lnRef idx="2">
            <a:schemeClr val="dk1"/>
          </a:lnRef>
          <a:fillRef idx="1">
            <a:schemeClr val="lt1"/>
          </a:fillRef>
          <a:effectRef idx="0">
            <a:schemeClr val="dk1"/>
          </a:effectRef>
          <a:fontRef idx="minor">
            <a:schemeClr val="dk1"/>
          </a:fontRef>
        </p:style>
        <p:txBody>
          <a:bodyPr/>
          <a:lstStyle/>
          <a:p>
            <a:r>
              <a:rPr lang="en-US" dirty="0"/>
              <a:t>Drones</a:t>
            </a:r>
            <a:endParaRPr lang="ru-RU" dirty="0"/>
          </a:p>
        </p:txBody>
      </p:sp>
      <p:sp>
        <p:nvSpPr>
          <p:cNvPr id="3" name="Содержимое 2"/>
          <p:cNvSpPr>
            <a:spLocks noGrp="1"/>
          </p:cNvSpPr>
          <p:nvPr>
            <p:ph idx="1"/>
          </p:nvPr>
        </p:nvSpPr>
        <p:spPr>
          <a:xfrm>
            <a:off x="285720" y="1214422"/>
            <a:ext cx="6758006" cy="2400303"/>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gn="just">
              <a:buNone/>
            </a:pPr>
            <a:r>
              <a:rPr lang="en-US" dirty="0" smtClean="0"/>
              <a:t>        Drones </a:t>
            </a:r>
            <a:r>
              <a:rPr lang="en-US" dirty="0"/>
              <a:t>have been around for years, and they are used for different purposes and can be of help in numerous occasions. </a:t>
            </a:r>
            <a:endParaRPr lang="ru-RU" dirty="0"/>
          </a:p>
          <a:p>
            <a:pPr lvl="0" algn="just">
              <a:buNone/>
            </a:pPr>
            <a:r>
              <a:rPr lang="en-US" dirty="0" smtClean="0"/>
              <a:t>        A </a:t>
            </a:r>
            <a:r>
              <a:rPr lang="en-US" dirty="0"/>
              <a:t>drone can be equipped with a variety of additional equipment, including cameras, GPS, navigation systems, sensors, and so on.</a:t>
            </a:r>
            <a:endParaRPr lang="ru-RU" dirty="0"/>
          </a:p>
          <a:p>
            <a:endParaRPr lang="ru-RU" dirty="0"/>
          </a:p>
        </p:txBody>
      </p:sp>
      <p:pic>
        <p:nvPicPr>
          <p:cNvPr id="4" name="Рисунок 3" descr="2.jpg"/>
          <p:cNvPicPr>
            <a:picLocks noChangeAspect="1"/>
          </p:cNvPicPr>
          <p:nvPr/>
        </p:nvPicPr>
        <p:blipFill>
          <a:blip r:embed="rId2" cstate="print"/>
          <a:stretch>
            <a:fillRect/>
          </a:stretch>
        </p:blipFill>
        <p:spPr>
          <a:xfrm>
            <a:off x="1428728" y="3071810"/>
            <a:ext cx="7500958" cy="3936050"/>
          </a:xfrm>
          <a:prstGeom prst="rect">
            <a:avLst/>
          </a:prstGeom>
        </p:spPr>
      </p:pic>
    </p:spTree>
  </p:cSld>
  <p:clrMapOvr>
    <a:masterClrMapping/>
  </p:clrMapOvr>
  <p:transition spd="med">
    <p:comb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c75b104a0f940dcb8eea41cf5d637e0.png"/>
          <p:cNvPicPr>
            <a:picLocks noChangeAspect="1"/>
          </p:cNvPicPr>
          <p:nvPr/>
        </p:nvPicPr>
        <p:blipFill>
          <a:blip r:embed="rId2"/>
          <a:stretch>
            <a:fillRect/>
          </a:stretch>
        </p:blipFill>
        <p:spPr>
          <a:xfrm>
            <a:off x="0" y="3311516"/>
            <a:ext cx="5072066" cy="3546484"/>
          </a:xfrm>
          <a:prstGeom prst="rect">
            <a:avLst/>
          </a:prstGeom>
          <a:ln>
            <a:noFill/>
          </a:ln>
          <a:effectLst>
            <a:softEdge rad="112500"/>
          </a:effectLst>
        </p:spPr>
      </p:pic>
      <p:sp>
        <p:nvSpPr>
          <p:cNvPr id="3" name="Содержимое 2"/>
          <p:cNvSpPr>
            <a:spLocks noGrp="1"/>
          </p:cNvSpPr>
          <p:nvPr>
            <p:ph idx="1"/>
          </p:nvPr>
        </p:nvSpPr>
        <p:spPr>
          <a:xfrm>
            <a:off x="2000232" y="214290"/>
            <a:ext cx="6900882" cy="2928958"/>
          </a:xfrm>
        </p:spPr>
        <p:style>
          <a:lnRef idx="1">
            <a:schemeClr val="accent1"/>
          </a:lnRef>
          <a:fillRef idx="2">
            <a:schemeClr val="accent1"/>
          </a:fillRef>
          <a:effectRef idx="1">
            <a:schemeClr val="accent1"/>
          </a:effectRef>
          <a:fontRef idx="minor">
            <a:schemeClr val="dk1"/>
          </a:fontRef>
        </p:style>
        <p:txBody>
          <a:bodyPr>
            <a:normAutofit fontScale="85000" lnSpcReduction="10000"/>
          </a:bodyPr>
          <a:lstStyle/>
          <a:p>
            <a:pPr lvl="0" algn="just" fontAlgn="base">
              <a:buNone/>
            </a:pPr>
            <a:r>
              <a:rPr lang="en-US" dirty="0" smtClean="0"/>
              <a:t>        When </a:t>
            </a:r>
            <a:r>
              <a:rPr lang="en-US" dirty="0"/>
              <a:t>it comes to commercial drones for entertainment, they have a short control distance and can fly just a few minutes. </a:t>
            </a:r>
            <a:endParaRPr lang="ru-RU" dirty="0"/>
          </a:p>
          <a:p>
            <a:pPr lvl="0" algn="just" fontAlgn="base">
              <a:buNone/>
            </a:pPr>
            <a:r>
              <a:rPr lang="en-US" dirty="0" smtClean="0"/>
              <a:t>        On </a:t>
            </a:r>
            <a:r>
              <a:rPr lang="en-US" dirty="0"/>
              <a:t>the contrary, the advanced drones which are used in the military or mapping are able to hover for hours in the air and be controlled from a great distance.</a:t>
            </a:r>
            <a:endParaRPr lang="ru-RU" dirty="0"/>
          </a:p>
          <a:p>
            <a:endParaRPr lang="ru-RU" dirty="0"/>
          </a:p>
        </p:txBody>
      </p:sp>
      <p:pic>
        <p:nvPicPr>
          <p:cNvPr id="5" name="Рисунок 4" descr="151326Drone.png"/>
          <p:cNvPicPr>
            <a:picLocks noChangeAspect="1"/>
          </p:cNvPicPr>
          <p:nvPr/>
        </p:nvPicPr>
        <p:blipFill>
          <a:blip r:embed="rId3" cstate="print"/>
          <a:stretch>
            <a:fillRect/>
          </a:stretch>
        </p:blipFill>
        <p:spPr>
          <a:xfrm>
            <a:off x="4714876" y="3786190"/>
            <a:ext cx="4429124" cy="2491383"/>
          </a:xfrm>
          <a:prstGeom prst="rect">
            <a:avLst/>
          </a:prstGeom>
        </p:spPr>
      </p:pic>
    </p:spTree>
  </p:cSld>
  <p:clrMapOvr>
    <a:masterClrMapping/>
  </p:clrMapOvr>
  <p:transition spd="med">
    <p:randomBa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57224" y="142852"/>
            <a:ext cx="7358114" cy="1928826"/>
          </a:xfrm>
        </p:spPr>
        <p:style>
          <a:lnRef idx="1">
            <a:schemeClr val="accent1"/>
          </a:lnRef>
          <a:fillRef idx="2">
            <a:schemeClr val="accent1"/>
          </a:fillRef>
          <a:effectRef idx="1">
            <a:schemeClr val="accent1"/>
          </a:effectRef>
          <a:fontRef idx="minor">
            <a:schemeClr val="dk1"/>
          </a:fontRef>
        </p:style>
        <p:txBody>
          <a:bodyPr>
            <a:normAutofit fontScale="85000" lnSpcReduction="20000"/>
          </a:bodyPr>
          <a:lstStyle/>
          <a:p>
            <a:pPr lvl="0" algn="just" fontAlgn="base">
              <a:buNone/>
            </a:pPr>
            <a:r>
              <a:rPr lang="en-US" dirty="0" smtClean="0"/>
              <a:t>       Drones </a:t>
            </a:r>
            <a:r>
              <a:rPr lang="en-US" dirty="0"/>
              <a:t>are very useful in searching and rescuing operations. </a:t>
            </a:r>
            <a:endParaRPr lang="ru-RU" dirty="0"/>
          </a:p>
          <a:p>
            <a:pPr lvl="0" algn="just" fontAlgn="base">
              <a:buNone/>
            </a:pPr>
            <a:r>
              <a:rPr lang="en-US" dirty="0" smtClean="0"/>
              <a:t>       Many </a:t>
            </a:r>
            <a:r>
              <a:rPr lang="en-US" dirty="0"/>
              <a:t>authorities use drones to protect people during various emergencies. </a:t>
            </a:r>
            <a:endParaRPr lang="ru-RU" dirty="0"/>
          </a:p>
          <a:p>
            <a:pPr lvl="0" algn="just" fontAlgn="base">
              <a:buNone/>
            </a:pPr>
            <a:r>
              <a:rPr lang="en-US" dirty="0" smtClean="0"/>
              <a:t>       They </a:t>
            </a:r>
            <a:r>
              <a:rPr lang="en-US" dirty="0"/>
              <a:t>help scientists a lot in research </a:t>
            </a:r>
            <a:r>
              <a:rPr lang="en-US" dirty="0" smtClean="0"/>
              <a:t>works. </a:t>
            </a:r>
            <a:endParaRPr lang="ru-RU" dirty="0"/>
          </a:p>
          <a:p>
            <a:endParaRPr lang="ru-RU" dirty="0"/>
          </a:p>
        </p:txBody>
      </p:sp>
      <p:pic>
        <p:nvPicPr>
          <p:cNvPr id="4" name="Рисунок 3" descr="christoffer-tornquist-drone-2-ps.jpg"/>
          <p:cNvPicPr>
            <a:picLocks noChangeAspect="1"/>
          </p:cNvPicPr>
          <p:nvPr/>
        </p:nvPicPr>
        <p:blipFill>
          <a:blip r:embed="rId2" cstate="print"/>
          <a:stretch>
            <a:fillRect/>
          </a:stretch>
        </p:blipFill>
        <p:spPr>
          <a:xfrm>
            <a:off x="4572000" y="4286250"/>
            <a:ext cx="4572000" cy="2571750"/>
          </a:xfrm>
          <a:prstGeom prst="rect">
            <a:avLst/>
          </a:prstGeom>
          <a:ln>
            <a:noFill/>
          </a:ln>
          <a:effectLst>
            <a:softEdge rad="112500"/>
          </a:effectLst>
        </p:spPr>
      </p:pic>
      <p:pic>
        <p:nvPicPr>
          <p:cNvPr id="5" name="Рисунок 4" descr="поисковая-операция.jpg"/>
          <p:cNvPicPr>
            <a:picLocks noChangeAspect="1"/>
          </p:cNvPicPr>
          <p:nvPr/>
        </p:nvPicPr>
        <p:blipFill>
          <a:blip r:embed="rId3"/>
          <a:stretch>
            <a:fillRect/>
          </a:stretch>
        </p:blipFill>
        <p:spPr>
          <a:xfrm>
            <a:off x="0" y="2285992"/>
            <a:ext cx="4640086" cy="2857520"/>
          </a:xfrm>
          <a:prstGeom prst="rect">
            <a:avLst/>
          </a:prstGeom>
          <a:ln>
            <a:noFill/>
          </a:ln>
          <a:effectLst>
            <a:softEdge rad="112500"/>
          </a:effectLst>
        </p:spPr>
      </p:pic>
    </p:spTree>
  </p:cSld>
  <p:clrMapOvr>
    <a:masterClrMapping/>
  </p:clrMapOvr>
  <p:transition spd="med">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28"/>
            <a:ext cx="8286808" cy="1785950"/>
          </a:xfrm>
        </p:spPr>
        <p:style>
          <a:lnRef idx="1">
            <a:schemeClr val="accent5"/>
          </a:lnRef>
          <a:fillRef idx="2">
            <a:schemeClr val="accent5"/>
          </a:fillRef>
          <a:effectRef idx="1">
            <a:schemeClr val="accent5"/>
          </a:effectRef>
          <a:fontRef idx="minor">
            <a:schemeClr val="dk1"/>
          </a:fontRef>
        </p:style>
        <p:txBody>
          <a:bodyPr>
            <a:normAutofit/>
          </a:bodyPr>
          <a:lstStyle/>
          <a:p>
            <a:pPr algn="just"/>
            <a:r>
              <a:rPr lang="en-US" sz="3600" dirty="0" smtClean="0"/>
              <a:t>     After </a:t>
            </a:r>
            <a:r>
              <a:rPr lang="en-US" sz="3600" dirty="0"/>
              <a:t>watching you should answer the question: What kinds of robot animals did you see in this video?</a:t>
            </a:r>
            <a:endParaRPr lang="ru-RU" sz="3600" dirty="0"/>
          </a:p>
        </p:txBody>
      </p:sp>
      <p:pic>
        <p:nvPicPr>
          <p:cNvPr id="4" name="10 AMAZING Robot ANIMALS Of The FUTURE You Have To SEE TO BELIEVE!.mp4">
            <a:hlinkClick r:id="" action="ppaction://media"/>
          </p:cNvPr>
          <p:cNvPicPr>
            <a:picLocks noGrp="1" noRot="1" noChangeAspect="1"/>
          </p:cNvPicPr>
          <p:nvPr>
            <p:ph idx="1"/>
            <a:videoFile r:link="rId1"/>
          </p:nvPr>
        </p:nvPicPr>
        <p:blipFill>
          <a:blip r:embed="rId3"/>
          <a:stretch>
            <a:fillRect/>
          </a:stretch>
        </p:blipFill>
        <p:spPr>
          <a:xfrm>
            <a:off x="1857356" y="2357422"/>
            <a:ext cx="5643602" cy="4232702"/>
          </a:xfrm>
          <a:prstGeom prst="rect">
            <a:avLst/>
          </a:prstGeom>
        </p:spPr>
      </p:pic>
    </p:spTree>
  </p:cSld>
  <p:clrMapOvr>
    <a:masterClrMapping/>
  </p:clrMapOvr>
  <p:transition spd="med">
    <p:dissolv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news-1440-what-it-s-like-inside-a-robot-s-mind-large.thumb_-1024x576.jpg"/>
          <p:cNvPicPr>
            <a:picLocks noChangeAspect="1"/>
          </p:cNvPicPr>
          <p:nvPr/>
        </p:nvPicPr>
        <p:blipFill>
          <a:blip r:embed="rId2"/>
          <a:stretch>
            <a:fillRect/>
          </a:stretch>
        </p:blipFill>
        <p:spPr>
          <a:xfrm>
            <a:off x="0" y="0"/>
            <a:ext cx="6858005" cy="3857628"/>
          </a:xfrm>
          <a:prstGeom prst="rect">
            <a:avLst/>
          </a:prstGeom>
          <a:ln>
            <a:noFill/>
          </a:ln>
          <a:effectLst>
            <a:softEdge rad="112500"/>
          </a:effectLst>
        </p:spPr>
      </p:pic>
      <p:sp>
        <p:nvSpPr>
          <p:cNvPr id="3" name="Содержимое 2"/>
          <p:cNvSpPr>
            <a:spLocks noGrp="1"/>
          </p:cNvSpPr>
          <p:nvPr>
            <p:ph idx="1"/>
          </p:nvPr>
        </p:nvSpPr>
        <p:spPr>
          <a:xfrm>
            <a:off x="2428860" y="3286124"/>
            <a:ext cx="6715140" cy="3571876"/>
          </a:xfr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pPr marL="514350" indent="-514350">
              <a:buNone/>
            </a:pPr>
            <a:r>
              <a:rPr lang="en-US" dirty="0"/>
              <a:t>Did you like the theme of the lesson?</a:t>
            </a:r>
            <a:endParaRPr lang="ru-RU" dirty="0"/>
          </a:p>
          <a:p>
            <a:pPr>
              <a:buNone/>
            </a:pPr>
            <a:r>
              <a:rPr lang="en-US" dirty="0"/>
              <a:t>Continue the sentence </a:t>
            </a:r>
            <a:endParaRPr lang="ru-RU" dirty="0"/>
          </a:p>
          <a:p>
            <a:pPr>
              <a:buNone/>
            </a:pPr>
            <a:r>
              <a:rPr lang="en-US" dirty="0"/>
              <a:t>During today’s lesson I have </a:t>
            </a:r>
            <a:endParaRPr lang="ru-RU" dirty="0"/>
          </a:p>
          <a:p>
            <a:pPr>
              <a:buNone/>
            </a:pPr>
            <a:r>
              <a:rPr lang="en-US" dirty="0"/>
              <a:t>-got acquainted with …</a:t>
            </a:r>
            <a:endParaRPr lang="ru-RU" dirty="0"/>
          </a:p>
          <a:p>
            <a:pPr>
              <a:buNone/>
            </a:pPr>
            <a:r>
              <a:rPr lang="en-US" dirty="0"/>
              <a:t>- found out …</a:t>
            </a:r>
            <a:endParaRPr lang="ru-RU" dirty="0"/>
          </a:p>
          <a:p>
            <a:pPr>
              <a:buNone/>
            </a:pPr>
            <a:r>
              <a:rPr lang="en-US" dirty="0"/>
              <a:t>- learnt …</a:t>
            </a:r>
            <a:endParaRPr lang="ru-RU" dirty="0"/>
          </a:p>
          <a:p>
            <a:pPr>
              <a:buNone/>
            </a:pPr>
            <a:r>
              <a:rPr lang="en-US" dirty="0"/>
              <a:t>- remembered …</a:t>
            </a:r>
            <a:endParaRPr lang="ru-RU" dirty="0"/>
          </a:p>
        </p:txBody>
      </p:sp>
    </p:spTree>
  </p:cSld>
  <p:clrMapOvr>
    <a:masterClrMapping/>
  </p:clrMapOvr>
  <p:transition spd="med">
    <p:wedg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7972452" cy="1857388"/>
          </a:xfrm>
        </p:spPr>
        <p:txBody>
          <a:bodyPr/>
          <a:lstStyle/>
          <a:p>
            <a:pPr algn="just">
              <a:buNone/>
            </a:pPr>
            <a:r>
              <a:rPr lang="en-US" dirty="0" smtClean="0"/>
              <a:t>Homework</a:t>
            </a:r>
          </a:p>
          <a:p>
            <a:pPr algn="just">
              <a:buNone/>
            </a:pPr>
            <a:r>
              <a:rPr lang="en-US" dirty="0"/>
              <a:t>ex.102 p.121 (read the text and answer the questions)</a:t>
            </a:r>
            <a:endParaRPr lang="ru-RU" dirty="0"/>
          </a:p>
          <a:p>
            <a:endParaRPr lang="ru-RU" dirty="0"/>
          </a:p>
        </p:txBody>
      </p:sp>
      <p:pic>
        <p:nvPicPr>
          <p:cNvPr id="4" name="Рисунок 3" descr="DSCF5474-e1434984638955.jpg"/>
          <p:cNvPicPr>
            <a:picLocks noChangeAspect="1"/>
          </p:cNvPicPr>
          <p:nvPr/>
        </p:nvPicPr>
        <p:blipFill>
          <a:blip r:embed="rId2"/>
          <a:stretch>
            <a:fillRect/>
          </a:stretch>
        </p:blipFill>
        <p:spPr>
          <a:xfrm>
            <a:off x="0" y="2714620"/>
            <a:ext cx="9153144" cy="4143380"/>
          </a:xfrm>
          <a:prstGeom prst="rect">
            <a:avLst/>
          </a:prstGeom>
        </p:spPr>
      </p:pic>
    </p:spTree>
  </p:cSld>
  <p:clrMapOvr>
    <a:masterClrMapping/>
  </p:clrMapOvr>
  <p:transition spd="med">
    <p:wheel spokes="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per_0135_lowres.jpg"/>
          <p:cNvPicPr>
            <a:picLocks noGrp="1" noChangeAspect="1"/>
          </p:cNvPicPr>
          <p:nvPr>
            <p:ph idx="1"/>
          </p:nvPr>
        </p:nvPicPr>
        <p:blipFill>
          <a:blip r:embed="rId2"/>
          <a:stretch>
            <a:fillRect/>
          </a:stretch>
        </p:blipFill>
        <p:spPr>
          <a:xfrm>
            <a:off x="-17735" y="0"/>
            <a:ext cx="9161735" cy="6858000"/>
          </a:xfrm>
        </p:spPr>
      </p:pic>
    </p:spTree>
  </p:cSld>
  <p:clrMapOvr>
    <a:masterClrMapping/>
  </p:clrMapOvr>
  <p:transition spd="med">
    <p:zo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Рисунок 37" descr="Robot-Cyborg-Man-Future-Human-Headphones-Technology.jpg"/>
          <p:cNvPicPr>
            <a:picLocks noChangeAspect="1"/>
          </p:cNvPicPr>
          <p:nvPr/>
        </p:nvPicPr>
        <p:blipFill>
          <a:blip r:embed="rId2"/>
          <a:stretch>
            <a:fillRect/>
          </a:stretch>
        </p:blipFill>
        <p:spPr>
          <a:xfrm>
            <a:off x="0" y="642918"/>
            <a:ext cx="9144000" cy="5151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Содержимое 2"/>
          <p:cNvSpPr>
            <a:spLocks noGrp="1"/>
          </p:cNvSpPr>
          <p:nvPr>
            <p:ph idx="1"/>
          </p:nvPr>
        </p:nvSpPr>
        <p:spPr>
          <a:xfrm>
            <a:off x="357158" y="142852"/>
            <a:ext cx="8229600" cy="1214446"/>
          </a:xfrm>
        </p:spPr>
        <p:txBody>
          <a:bodyPr/>
          <a:lstStyle/>
          <a:p>
            <a:pPr>
              <a:buNone/>
            </a:pPr>
            <a:r>
              <a:rPr lang="en-US" dirty="0" smtClean="0"/>
              <a:t>        What are your </a:t>
            </a:r>
            <a:r>
              <a:rPr lang="en-US" b="1" i="1" dirty="0" smtClean="0"/>
              <a:t>associations</a:t>
            </a:r>
            <a:r>
              <a:rPr lang="en-US" dirty="0" smtClean="0"/>
              <a:t> with the word robots?</a:t>
            </a:r>
            <a:endParaRPr lang="ru-RU" dirty="0"/>
          </a:p>
        </p:txBody>
      </p:sp>
      <p:sp>
        <p:nvSpPr>
          <p:cNvPr id="5" name="Овал 4"/>
          <p:cNvSpPr/>
          <p:nvPr/>
        </p:nvSpPr>
        <p:spPr>
          <a:xfrm>
            <a:off x="3357554" y="3286124"/>
            <a:ext cx="242889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dirty="0" smtClean="0"/>
              <a:t>Robots</a:t>
            </a:r>
            <a:endParaRPr lang="ru-RU" sz="4000" dirty="0"/>
          </a:p>
        </p:txBody>
      </p:sp>
      <p:sp>
        <p:nvSpPr>
          <p:cNvPr id="6" name="Овал 5"/>
          <p:cNvSpPr/>
          <p:nvPr/>
        </p:nvSpPr>
        <p:spPr>
          <a:xfrm>
            <a:off x="1571604" y="2428868"/>
            <a:ext cx="1428760"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8" name="Овал 7"/>
          <p:cNvSpPr/>
          <p:nvPr/>
        </p:nvSpPr>
        <p:spPr>
          <a:xfrm>
            <a:off x="3571868" y="1785926"/>
            <a:ext cx="1357322" cy="92869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9" name="Овал 8"/>
          <p:cNvSpPr/>
          <p:nvPr/>
        </p:nvSpPr>
        <p:spPr>
          <a:xfrm>
            <a:off x="5643570" y="2214554"/>
            <a:ext cx="1428760" cy="92869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10" name="Овал 9"/>
          <p:cNvSpPr/>
          <p:nvPr/>
        </p:nvSpPr>
        <p:spPr>
          <a:xfrm>
            <a:off x="1000100" y="3786190"/>
            <a:ext cx="1357322"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11" name="Овал 10"/>
          <p:cNvSpPr/>
          <p:nvPr/>
        </p:nvSpPr>
        <p:spPr>
          <a:xfrm>
            <a:off x="6572264" y="3643314"/>
            <a:ext cx="1357322"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12" name="Овал 11"/>
          <p:cNvSpPr/>
          <p:nvPr/>
        </p:nvSpPr>
        <p:spPr>
          <a:xfrm>
            <a:off x="2714612" y="4857760"/>
            <a:ext cx="1428760"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sp>
        <p:nvSpPr>
          <p:cNvPr id="13" name="Овал 12"/>
          <p:cNvSpPr/>
          <p:nvPr/>
        </p:nvSpPr>
        <p:spPr>
          <a:xfrm>
            <a:off x="5072066" y="4786322"/>
            <a:ext cx="1428760"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a:t>
            </a:r>
            <a:endParaRPr lang="ru-RU" dirty="0"/>
          </a:p>
        </p:txBody>
      </p:sp>
      <p:cxnSp>
        <p:nvCxnSpPr>
          <p:cNvPr id="15" name="Прямая со стрелкой 14"/>
          <p:cNvCxnSpPr>
            <a:endCxn id="8" idx="4"/>
          </p:cNvCxnSpPr>
          <p:nvPr/>
        </p:nvCxnSpPr>
        <p:spPr>
          <a:xfrm rot="16200000" flipV="1">
            <a:off x="4054075" y="2911074"/>
            <a:ext cx="571504" cy="17859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9" name="Прямая со стрелкой 18"/>
          <p:cNvCxnSpPr>
            <a:stCxn id="5" idx="7"/>
            <a:endCxn id="9" idx="3"/>
          </p:cNvCxnSpPr>
          <p:nvPr/>
        </p:nvCxnSpPr>
        <p:spPr>
          <a:xfrm rot="5400000" flipH="1" flipV="1">
            <a:off x="5413410" y="3024578"/>
            <a:ext cx="456731" cy="42206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1" name="Прямая со стрелкой 20"/>
          <p:cNvCxnSpPr/>
          <p:nvPr/>
        </p:nvCxnSpPr>
        <p:spPr>
          <a:xfrm>
            <a:off x="5857884" y="4000504"/>
            <a:ext cx="785818" cy="10715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Прямая со стрелкой 25"/>
          <p:cNvCxnSpPr/>
          <p:nvPr/>
        </p:nvCxnSpPr>
        <p:spPr>
          <a:xfrm rot="16200000" flipH="1">
            <a:off x="5072066" y="4500570"/>
            <a:ext cx="428628" cy="2857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Прямая со стрелкой 29"/>
          <p:cNvCxnSpPr/>
          <p:nvPr/>
        </p:nvCxnSpPr>
        <p:spPr>
          <a:xfrm rot="10800000">
            <a:off x="2928926" y="3214686"/>
            <a:ext cx="571504"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Прямая со стрелкой 32"/>
          <p:cNvCxnSpPr/>
          <p:nvPr/>
        </p:nvCxnSpPr>
        <p:spPr>
          <a:xfrm rot="10800000" flipV="1">
            <a:off x="2357422" y="4000503"/>
            <a:ext cx="1000132" cy="14287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6" name="Прямая со стрелкой 35"/>
          <p:cNvCxnSpPr/>
          <p:nvPr/>
        </p:nvCxnSpPr>
        <p:spPr>
          <a:xfrm rot="5400000">
            <a:off x="3536149" y="4464851"/>
            <a:ext cx="428628" cy="35719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med">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tech-1.jpg"/>
          <p:cNvPicPr>
            <a:picLocks noChangeAspect="1"/>
          </p:cNvPicPr>
          <p:nvPr/>
        </p:nvPicPr>
        <p:blipFill>
          <a:blip r:embed="rId2"/>
          <a:stretch>
            <a:fillRect/>
          </a:stretch>
        </p:blipFill>
        <p:spPr>
          <a:xfrm>
            <a:off x="0" y="0"/>
            <a:ext cx="9144000" cy="6857999"/>
          </a:xfrm>
          <a:prstGeom prst="rect">
            <a:avLst/>
          </a:prstGeom>
        </p:spPr>
      </p:pic>
      <p:sp>
        <p:nvSpPr>
          <p:cNvPr id="3" name="Содержимое 2"/>
          <p:cNvSpPr>
            <a:spLocks noGrp="1"/>
          </p:cNvSpPr>
          <p:nvPr>
            <p:ph idx="1"/>
          </p:nvPr>
        </p:nvSpPr>
        <p:spPr>
          <a:xfrm>
            <a:off x="2714612" y="3071810"/>
            <a:ext cx="6429388" cy="35719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a:buNone/>
            </a:pPr>
            <a:r>
              <a:rPr lang="en-US" sz="3400" dirty="0" smtClean="0"/>
              <a:t>Ex.99 p.121</a:t>
            </a:r>
          </a:p>
          <a:p>
            <a:pPr algn="just">
              <a:buNone/>
            </a:pPr>
            <a:r>
              <a:rPr lang="en-US" sz="3400" dirty="0" smtClean="0"/>
              <a:t>      </a:t>
            </a:r>
            <a:r>
              <a:rPr lang="en-US" sz="3400" b="1" dirty="0" smtClean="0"/>
              <a:t>Listen to the advertisement and answer the following questions.</a:t>
            </a:r>
          </a:p>
          <a:p>
            <a:pPr marL="514350" lvl="0" indent="-514350">
              <a:buFont typeface="+mj-lt"/>
              <a:buAutoNum type="arabicPeriod"/>
            </a:pPr>
            <a:r>
              <a:rPr lang="en-US" sz="3400" dirty="0"/>
              <a:t>What creatures does the advert compare the robot to? Why?</a:t>
            </a:r>
            <a:endParaRPr lang="ru-RU" sz="3400" dirty="0"/>
          </a:p>
          <a:p>
            <a:pPr marL="514350" lvl="0" indent="-514350">
              <a:buFont typeface="+mj-lt"/>
              <a:buAutoNum type="arabicPeriod"/>
            </a:pPr>
            <a:r>
              <a:rPr lang="en-US" sz="3400" dirty="0"/>
              <a:t>How useful can this robot be? What can it do?</a:t>
            </a:r>
            <a:endParaRPr lang="ru-RU" sz="3400" dirty="0"/>
          </a:p>
          <a:p>
            <a:pPr marL="514350" lvl="0" indent="-514350">
              <a:buFont typeface="+mj-lt"/>
              <a:buAutoNum type="arabicPeriod"/>
            </a:pPr>
            <a:r>
              <a:rPr lang="en-US" sz="3400" dirty="0"/>
              <a:t>How does it react if it notices something unusual in human behavior?</a:t>
            </a:r>
            <a:endParaRPr lang="ru-RU" sz="3400" dirty="0"/>
          </a:p>
          <a:p>
            <a:pPr marL="514350" lvl="0" indent="-514350">
              <a:buFont typeface="+mj-lt"/>
              <a:buAutoNum type="arabicPeriod"/>
            </a:pPr>
            <a:r>
              <a:rPr lang="en-US" sz="3400" dirty="0"/>
              <a:t>What groups of people can this robot be useful? </a:t>
            </a:r>
            <a:endParaRPr lang="ru-RU" sz="3400" dirty="0"/>
          </a:p>
          <a:p>
            <a:pPr algn="just">
              <a:buNone/>
            </a:pPr>
            <a:endParaRPr lang="ru-RU" dirty="0"/>
          </a:p>
        </p:txBody>
      </p:sp>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wakamaru-03.jpg"/>
          <p:cNvPicPr>
            <a:picLocks noChangeAspect="1"/>
          </p:cNvPicPr>
          <p:nvPr/>
        </p:nvPicPr>
        <p:blipFill>
          <a:blip r:embed="rId2"/>
          <a:stretch>
            <a:fillRect/>
          </a:stretch>
        </p:blipFill>
        <p:spPr>
          <a:xfrm>
            <a:off x="4911316" y="1214422"/>
            <a:ext cx="4232684" cy="5643578"/>
          </a:xfrm>
          <a:prstGeom prst="rect">
            <a:avLst/>
          </a:prstGeom>
        </p:spPr>
      </p:pic>
      <p:sp>
        <p:nvSpPr>
          <p:cNvPr id="3" name="Содержимое 2"/>
          <p:cNvSpPr>
            <a:spLocks noGrp="1"/>
          </p:cNvSpPr>
          <p:nvPr>
            <p:ph idx="1"/>
          </p:nvPr>
        </p:nvSpPr>
        <p:spPr>
          <a:xfrm>
            <a:off x="214282" y="214290"/>
            <a:ext cx="5857948" cy="3786214"/>
          </a:xfrm>
        </p:spPr>
        <p:txBody>
          <a:bodyPr>
            <a:normAutofit fontScale="70000" lnSpcReduction="20000"/>
          </a:bodyPr>
          <a:lstStyle/>
          <a:p>
            <a:pPr>
              <a:buNone/>
            </a:pPr>
            <a:r>
              <a:rPr lang="en-US" dirty="0" smtClean="0"/>
              <a:t>Ex.100 p.121</a:t>
            </a:r>
          </a:p>
          <a:p>
            <a:pPr algn="just">
              <a:buNone/>
            </a:pPr>
            <a:r>
              <a:rPr lang="en-US" dirty="0" smtClean="0"/>
              <a:t>        </a:t>
            </a:r>
            <a:r>
              <a:rPr lang="en-US" b="1" dirty="0" smtClean="0"/>
              <a:t>Listen again </a:t>
            </a:r>
            <a:r>
              <a:rPr lang="en-US" b="1" dirty="0"/>
              <a:t>and fill in the gaps in the  </a:t>
            </a:r>
            <a:r>
              <a:rPr lang="en-US" b="1" dirty="0" smtClean="0"/>
              <a:t>summary. </a:t>
            </a:r>
            <a:r>
              <a:rPr lang="en-US" b="1" dirty="0"/>
              <a:t>NB: You don’t have to use exactly the same words you hear on the recording. </a:t>
            </a:r>
            <a:endParaRPr lang="ru-RU" b="1" dirty="0"/>
          </a:p>
          <a:p>
            <a:pPr lvl="0"/>
            <a:r>
              <a:rPr lang="en-US" dirty="0" err="1"/>
              <a:t>Wakamaru</a:t>
            </a:r>
            <a:r>
              <a:rPr lang="en-US" dirty="0"/>
              <a:t> is a robot designed …</a:t>
            </a:r>
            <a:endParaRPr lang="ru-RU" dirty="0"/>
          </a:p>
          <a:p>
            <a:pPr lvl="0"/>
            <a:r>
              <a:rPr lang="en-US" dirty="0"/>
              <a:t>It is … a young Japanese warrior.</a:t>
            </a:r>
            <a:endParaRPr lang="ru-RU" dirty="0"/>
          </a:p>
          <a:p>
            <a:pPr lvl="0"/>
            <a:r>
              <a:rPr lang="en-US" dirty="0"/>
              <a:t>It is … and useful for your life at home.</a:t>
            </a:r>
            <a:endParaRPr lang="ru-RU" dirty="0"/>
          </a:p>
          <a:p>
            <a:pPr lvl="0"/>
            <a:r>
              <a:rPr lang="en-US" dirty="0" err="1"/>
              <a:t>Wakamaru</a:t>
            </a:r>
            <a:r>
              <a:rPr lang="en-US" dirty="0"/>
              <a:t> is able to … to people and … .</a:t>
            </a:r>
            <a:endParaRPr lang="ru-RU" dirty="0"/>
          </a:p>
          <a:p>
            <a:pPr lvl="0"/>
            <a:r>
              <a:rPr lang="en-US" dirty="0"/>
              <a:t>It is important that it can determine … in people.</a:t>
            </a:r>
            <a:endParaRPr lang="ru-RU" dirty="0"/>
          </a:p>
          <a:p>
            <a:pPr>
              <a:buNone/>
            </a:pPr>
            <a:endParaRPr lang="ru-RU" dirty="0"/>
          </a:p>
        </p:txBody>
      </p:sp>
    </p:spTree>
  </p:cSld>
  <p:clrMapOvr>
    <a:masterClrMapping/>
  </p:clrMapOvr>
  <p:transition spd="med">
    <p:pull dir="l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412013.jpg"/>
          <p:cNvPicPr>
            <a:picLocks noChangeAspect="1"/>
          </p:cNvPicPr>
          <p:nvPr/>
        </p:nvPicPr>
        <p:blipFill>
          <a:blip r:embed="rId2"/>
          <a:stretch>
            <a:fillRect/>
          </a:stretch>
        </p:blipFill>
        <p:spPr>
          <a:xfrm>
            <a:off x="4000500" y="0"/>
            <a:ext cx="5143500" cy="6858000"/>
          </a:xfrm>
          <a:prstGeom prst="rect">
            <a:avLst/>
          </a:prstGeom>
        </p:spPr>
      </p:pic>
      <p:sp>
        <p:nvSpPr>
          <p:cNvPr id="2" name="Заголовок 1"/>
          <p:cNvSpPr>
            <a:spLocks noGrp="1"/>
          </p:cNvSpPr>
          <p:nvPr>
            <p:ph type="title"/>
          </p:nvPr>
        </p:nvSpPr>
        <p:spPr>
          <a:xfrm>
            <a:off x="0" y="142852"/>
            <a:ext cx="6572264" cy="928694"/>
          </a:xfrm>
        </p:spPr>
        <p:style>
          <a:lnRef idx="1">
            <a:schemeClr val="accent2"/>
          </a:lnRef>
          <a:fillRef idx="2">
            <a:schemeClr val="accent2"/>
          </a:fillRef>
          <a:effectRef idx="1">
            <a:schemeClr val="accent2"/>
          </a:effectRef>
          <a:fontRef idx="minor">
            <a:schemeClr val="dk1"/>
          </a:fontRef>
        </p:style>
        <p:txBody>
          <a:bodyPr/>
          <a:lstStyle/>
          <a:p>
            <a:r>
              <a:rPr lang="en-US" dirty="0"/>
              <a:t>Medical care robots </a:t>
            </a:r>
            <a:endParaRPr lang="ru-RU" dirty="0"/>
          </a:p>
        </p:txBody>
      </p:sp>
      <p:sp>
        <p:nvSpPr>
          <p:cNvPr id="3" name="Содержимое 2"/>
          <p:cNvSpPr>
            <a:spLocks noGrp="1"/>
          </p:cNvSpPr>
          <p:nvPr>
            <p:ph idx="1"/>
          </p:nvPr>
        </p:nvSpPr>
        <p:spPr>
          <a:xfrm>
            <a:off x="0" y="1500174"/>
            <a:ext cx="4143372" cy="3357586"/>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lvl="0" algn="just">
              <a:buNone/>
            </a:pPr>
            <a:r>
              <a:rPr lang="ru-RU" dirty="0" smtClean="0"/>
              <a:t>        </a:t>
            </a:r>
            <a:r>
              <a:rPr lang="en-US" dirty="0" smtClean="0"/>
              <a:t>The </a:t>
            </a:r>
            <a:r>
              <a:rPr lang="en-US" dirty="0"/>
              <a:t>robot suit HAL (Hybrid Assistive Limb) has been used in medicine for several years and helps to achieve incredible results in the field of rehabilitation of people with disorders of the musculoskeletal system. </a:t>
            </a:r>
            <a:endParaRPr lang="ru-RU" dirty="0"/>
          </a:p>
          <a:p>
            <a:pPr lvl="0" algn="just">
              <a:buNone/>
            </a:pPr>
            <a:r>
              <a:rPr lang="ru-RU" dirty="0" smtClean="0"/>
              <a:t>       </a:t>
            </a:r>
            <a:r>
              <a:rPr lang="en-US" dirty="0" smtClean="0"/>
              <a:t>The </a:t>
            </a:r>
            <a:r>
              <a:rPr lang="en-US" dirty="0"/>
              <a:t>first version of the suit, HAL 3, helps to restore the motor function of the legs. </a:t>
            </a:r>
            <a:endParaRPr lang="ru-RU" dirty="0"/>
          </a:p>
          <a:p>
            <a:pPr>
              <a:buNone/>
            </a:pPr>
            <a:endParaRPr lang="ru-RU" dirty="0"/>
          </a:p>
        </p:txBody>
      </p:sp>
    </p:spTree>
  </p:cSld>
  <p:clrMapOvr>
    <a:masterClrMapping/>
  </p:clrMapOvr>
  <p:transition spd="med">
    <p:pull dir="l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00364" y="142852"/>
            <a:ext cx="5757874" cy="3143272"/>
          </a:xfrm>
        </p:spPr>
        <p:style>
          <a:lnRef idx="2">
            <a:schemeClr val="accent2"/>
          </a:lnRef>
          <a:fillRef idx="1">
            <a:schemeClr val="lt1"/>
          </a:fillRef>
          <a:effectRef idx="0">
            <a:schemeClr val="accent2"/>
          </a:effectRef>
          <a:fontRef idx="minor">
            <a:schemeClr val="dk1"/>
          </a:fontRef>
        </p:style>
        <p:txBody>
          <a:bodyPr>
            <a:normAutofit fontScale="85000" lnSpcReduction="10000"/>
          </a:bodyPr>
          <a:lstStyle/>
          <a:p>
            <a:pPr lvl="0" algn="just">
              <a:buNone/>
            </a:pPr>
            <a:r>
              <a:rPr lang="ru-RU" dirty="0" smtClean="0"/>
              <a:t>        </a:t>
            </a:r>
            <a:r>
              <a:rPr lang="en-US" dirty="0" smtClean="0"/>
              <a:t>Frames</a:t>
            </a:r>
            <a:r>
              <a:rPr lang="en-US" dirty="0"/>
              <a:t>, wires and special sensors are attached to the waist and legs, which send commands from the brain to the muscles. </a:t>
            </a:r>
            <a:endParaRPr lang="ru-RU" dirty="0"/>
          </a:p>
          <a:p>
            <a:pPr lvl="0" algn="just">
              <a:buNone/>
            </a:pPr>
            <a:r>
              <a:rPr lang="ru-RU" dirty="0" smtClean="0"/>
              <a:t>        </a:t>
            </a:r>
            <a:r>
              <a:rPr lang="en-US" dirty="0" smtClean="0"/>
              <a:t>These </a:t>
            </a:r>
            <a:r>
              <a:rPr lang="en-US" dirty="0"/>
              <a:t>impulses come to the built-in computer, which evaluates the load and activates the necessary parts of the exoskeleton. </a:t>
            </a:r>
            <a:endParaRPr lang="ru-RU" dirty="0"/>
          </a:p>
          <a:p>
            <a:pPr>
              <a:buNone/>
            </a:pPr>
            <a:endParaRPr lang="ru-RU" dirty="0"/>
          </a:p>
        </p:txBody>
      </p:sp>
      <p:pic>
        <p:nvPicPr>
          <p:cNvPr id="4" name="Рисунок 3" descr="hal04.jpg"/>
          <p:cNvPicPr>
            <a:picLocks noChangeAspect="1"/>
          </p:cNvPicPr>
          <p:nvPr/>
        </p:nvPicPr>
        <p:blipFill>
          <a:blip r:embed="rId2"/>
          <a:stretch>
            <a:fillRect/>
          </a:stretch>
        </p:blipFill>
        <p:spPr>
          <a:xfrm>
            <a:off x="0" y="3295650"/>
            <a:ext cx="7791450" cy="3562350"/>
          </a:xfrm>
          <a:prstGeom prst="rect">
            <a:avLst/>
          </a:prstGeom>
          <a:ln>
            <a:noFill/>
          </a:ln>
          <a:effectLst>
            <a:softEdge rad="112500"/>
          </a:effectLst>
        </p:spPr>
      </p:pic>
    </p:spTree>
  </p:cSld>
  <p:clrMapOvr>
    <a:masterClrMapping/>
  </p:clrMapOvr>
  <p:transition spd="med">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yu.jpg"/>
          <p:cNvPicPr>
            <a:picLocks noChangeAspect="1"/>
          </p:cNvPicPr>
          <p:nvPr/>
        </p:nvPicPr>
        <p:blipFill>
          <a:blip r:embed="rId2"/>
          <a:stretch>
            <a:fillRect/>
          </a:stretch>
        </p:blipFill>
        <p:spPr>
          <a:xfrm>
            <a:off x="1270000" y="1600200"/>
            <a:ext cx="7874000" cy="5257800"/>
          </a:xfrm>
          <a:prstGeom prst="rect">
            <a:avLst/>
          </a:prstGeom>
        </p:spPr>
      </p:pic>
      <p:sp>
        <p:nvSpPr>
          <p:cNvPr id="3" name="Содержимое 2"/>
          <p:cNvSpPr>
            <a:spLocks noGrp="1"/>
          </p:cNvSpPr>
          <p:nvPr>
            <p:ph idx="1"/>
          </p:nvPr>
        </p:nvSpPr>
        <p:spPr>
          <a:xfrm>
            <a:off x="0" y="142852"/>
            <a:ext cx="7286644" cy="2357454"/>
          </a:xfrm>
        </p:spPr>
        <p:style>
          <a:lnRef idx="2">
            <a:schemeClr val="accent2"/>
          </a:lnRef>
          <a:fillRef idx="1">
            <a:schemeClr val="lt1"/>
          </a:fillRef>
          <a:effectRef idx="0">
            <a:schemeClr val="accent2"/>
          </a:effectRef>
          <a:fontRef idx="minor">
            <a:schemeClr val="dk1"/>
          </a:fontRef>
        </p:style>
        <p:txBody>
          <a:bodyPr>
            <a:normAutofit fontScale="40000" lnSpcReduction="20000"/>
          </a:bodyPr>
          <a:lstStyle/>
          <a:p>
            <a:pPr lvl="0" algn="just">
              <a:buNone/>
            </a:pPr>
            <a:r>
              <a:rPr lang="ru-RU" sz="5100" dirty="0" smtClean="0"/>
              <a:t>         </a:t>
            </a:r>
            <a:r>
              <a:rPr lang="en-US" sz="6000" dirty="0" smtClean="0"/>
              <a:t>This </a:t>
            </a:r>
            <a:r>
              <a:rPr lang="en-US" sz="6000" dirty="0"/>
              <a:t>means that the robot-suit can be used by people who have partially or completely lost their mobility due to spinal injuries, </a:t>
            </a:r>
            <a:r>
              <a:rPr lang="en-US" sz="6000" dirty="0" err="1"/>
              <a:t>craniocerebral</a:t>
            </a:r>
            <a:r>
              <a:rPr lang="en-US" sz="6000" dirty="0"/>
              <a:t> injuries, diseases of the brain or the neuromuscular system. </a:t>
            </a:r>
            <a:endParaRPr lang="ru-RU" sz="6000" dirty="0"/>
          </a:p>
          <a:p>
            <a:pPr lvl="0" algn="just">
              <a:buNone/>
            </a:pPr>
            <a:r>
              <a:rPr lang="en-US" sz="6000" dirty="0"/>
              <a:t> </a:t>
            </a:r>
            <a:r>
              <a:rPr lang="ru-RU" sz="6000" dirty="0" smtClean="0"/>
              <a:t>       </a:t>
            </a:r>
            <a:r>
              <a:rPr lang="en-US" sz="6000" dirty="0" smtClean="0"/>
              <a:t>The </a:t>
            </a:r>
            <a:r>
              <a:rPr lang="en-US" sz="6000" dirty="0"/>
              <a:t>miraculous costume was invented by Yoshiyuki </a:t>
            </a:r>
            <a:r>
              <a:rPr lang="en-US" sz="6000" dirty="0" err="1"/>
              <a:t>Shankai</a:t>
            </a:r>
            <a:r>
              <a:rPr lang="en-US" sz="6000" dirty="0"/>
              <a:t>, a professor at Tsukuba University, having spent more than 20 years working on it. </a:t>
            </a:r>
            <a:endParaRPr lang="ru-RU" sz="6000" dirty="0"/>
          </a:p>
          <a:p>
            <a:pPr>
              <a:buNone/>
            </a:pPr>
            <a:endParaRPr lang="ru-RU" dirty="0"/>
          </a:p>
        </p:txBody>
      </p:sp>
    </p:spTree>
  </p:cSld>
  <p:clrMapOvr>
    <a:masterClrMapping/>
  </p:clrMapOvr>
  <p:transition spd="med">
    <p:zoom/>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TotalTime>
  <Words>1285</Words>
  <Application>Microsoft Office PowerPoint</Application>
  <PresentationFormat>Экран (4:3)</PresentationFormat>
  <Paragraphs>118</Paragraphs>
  <Slides>39</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Robots of the future</vt:lpstr>
      <vt:lpstr>Слайд 2</vt:lpstr>
      <vt:lpstr>Слайд 3</vt:lpstr>
      <vt:lpstr>Слайд 4</vt:lpstr>
      <vt:lpstr>Слайд 5</vt:lpstr>
      <vt:lpstr>Слайд 6</vt:lpstr>
      <vt:lpstr>Medical care robots </vt:lpstr>
      <vt:lpstr>Слайд 8</vt:lpstr>
      <vt:lpstr>Слайд 9</vt:lpstr>
      <vt:lpstr>Underwater robots</vt:lpstr>
      <vt:lpstr>Слайд 11</vt:lpstr>
      <vt:lpstr>Слайд 12</vt:lpstr>
      <vt:lpstr>Space robots </vt:lpstr>
      <vt:lpstr>Слайд 14</vt:lpstr>
      <vt:lpstr>Слайд 15</vt:lpstr>
      <vt:lpstr>Слайд 16</vt:lpstr>
      <vt:lpstr>Industrial robots</vt:lpstr>
      <vt:lpstr>Слайд 18</vt:lpstr>
      <vt:lpstr>Слайд 19</vt:lpstr>
      <vt:lpstr> Robots for dirty, dangerous, dull or inaccessible tasks </vt:lpstr>
      <vt:lpstr>Слайд 21</vt:lpstr>
      <vt:lpstr>Слайд 22</vt:lpstr>
      <vt:lpstr> Robot Toys / Educational robots </vt:lpstr>
      <vt:lpstr>Слайд 24</vt:lpstr>
      <vt:lpstr>Слайд 25</vt:lpstr>
      <vt:lpstr> Social robots  </vt:lpstr>
      <vt:lpstr>Слайд 27</vt:lpstr>
      <vt:lpstr>Слайд 28</vt:lpstr>
      <vt:lpstr>Слайд 29</vt:lpstr>
      <vt:lpstr>Domestic robots</vt:lpstr>
      <vt:lpstr>Слайд 31</vt:lpstr>
      <vt:lpstr>Слайд 32</vt:lpstr>
      <vt:lpstr>Drones</vt:lpstr>
      <vt:lpstr>Слайд 34</vt:lpstr>
      <vt:lpstr>Слайд 35</vt:lpstr>
      <vt:lpstr>     After watching you should answer the question: What kinds of robot animals did you see in this video?</vt:lpstr>
      <vt:lpstr>Слайд 37</vt:lpstr>
      <vt:lpstr>Слайд 38</vt:lpstr>
      <vt:lpstr>Слайд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Robots of the future</dc:title>
  <dc:creator>HP</dc:creator>
  <cp:lastModifiedBy>HP</cp:lastModifiedBy>
  <cp:revision>26</cp:revision>
  <dcterms:created xsi:type="dcterms:W3CDTF">2019-03-17T13:32:58Z</dcterms:created>
  <dcterms:modified xsi:type="dcterms:W3CDTF">2019-03-17T17:47:03Z</dcterms:modified>
</cp:coreProperties>
</file>