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sldIdLst>
    <p:sldId id="256" r:id="rId2"/>
    <p:sldId id="268" r:id="rId3"/>
    <p:sldId id="271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6" r:id="rId15"/>
    <p:sldId id="266" r:id="rId16"/>
    <p:sldId id="267" r:id="rId17"/>
    <p:sldId id="273" r:id="rId18"/>
    <p:sldId id="274" r:id="rId19"/>
    <p:sldId id="275" r:id="rId20"/>
    <p:sldId id="272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6A70F-9990-4494-87E4-54B3CF2212DA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4A6FE-C4B7-477B-A60C-18F79F7C61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00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3B1431-34A9-4D12-808D-76260470D4A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00000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287" y="-55567"/>
            <a:ext cx="8229600" cy="2304256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Никто не забыт и ничто не забыто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433" y="2420888"/>
            <a:ext cx="7083871" cy="3672408"/>
          </a:xfrm>
        </p:spPr>
        <p:txBody>
          <a:bodyPr>
            <a:normAutofit fontScale="40000" lnSpcReduction="20000"/>
          </a:bodyPr>
          <a:lstStyle/>
          <a:p>
            <a:r>
              <a:rPr lang="ru-RU" sz="7600" dirty="0">
                <a:solidFill>
                  <a:srgbClr val="FFFF00"/>
                </a:solidFill>
                <a:latin typeface="Arial Black" pitchFamily="34" charset="0"/>
              </a:rPr>
              <a:t>Имена героев </a:t>
            </a:r>
          </a:p>
          <a:p>
            <a:r>
              <a:rPr lang="ru-RU" sz="7600" dirty="0">
                <a:solidFill>
                  <a:srgbClr val="FFFF00"/>
                </a:solidFill>
                <a:latin typeface="Arial Black" pitchFamily="34" charset="0"/>
              </a:rPr>
              <a:t>Великой Отечественной войны</a:t>
            </a:r>
          </a:p>
          <a:p>
            <a:r>
              <a:rPr lang="ru-RU" sz="7600" dirty="0">
                <a:solidFill>
                  <a:srgbClr val="FFFF00"/>
                </a:solidFill>
                <a:latin typeface="Arial Black" pitchFamily="34" charset="0"/>
              </a:rPr>
              <a:t>на карте </a:t>
            </a:r>
          </a:p>
          <a:p>
            <a:r>
              <a:rPr lang="ru-RU" sz="7600" dirty="0">
                <a:solidFill>
                  <a:srgbClr val="FFFF00"/>
                </a:solidFill>
                <a:latin typeface="Arial Black" pitchFamily="34" charset="0"/>
              </a:rPr>
              <a:t>Ленинградской области</a:t>
            </a:r>
          </a:p>
          <a:p>
            <a:endParaRPr lang="ru-RU" sz="3200" dirty="0">
              <a:solidFill>
                <a:srgbClr val="FFFF00"/>
              </a:solidFill>
              <a:latin typeface="Arial Black" pitchFamily="34" charset="0"/>
            </a:endParaRPr>
          </a:p>
          <a:p>
            <a:endParaRPr lang="ru-RU" sz="3200" dirty="0">
              <a:solidFill>
                <a:srgbClr val="FFFF00"/>
              </a:solidFill>
              <a:latin typeface="Arial Black" pitchFamily="34" charset="0"/>
            </a:endParaRPr>
          </a:p>
          <a:p>
            <a:pPr algn="l"/>
            <a:endParaRPr lang="ru-RU" sz="5100" dirty="0">
              <a:solidFill>
                <a:srgbClr val="FFFF00"/>
              </a:solidFill>
              <a:latin typeface="Arial Black" pitchFamily="34" charset="0"/>
            </a:endParaRPr>
          </a:p>
          <a:p>
            <a:pPr algn="l"/>
            <a:r>
              <a:rPr lang="ru-RU" sz="5100" dirty="0">
                <a:solidFill>
                  <a:srgbClr val="FFFF00"/>
                </a:solidFill>
                <a:latin typeface="Arial Black" pitchFamily="34" charset="0"/>
              </a:rPr>
              <a:t>Выполнила</a:t>
            </a:r>
          </a:p>
          <a:p>
            <a:pPr algn="l"/>
            <a:r>
              <a:rPr lang="ru-RU" sz="5100" dirty="0">
                <a:solidFill>
                  <a:srgbClr val="FFFF00"/>
                </a:solidFill>
                <a:latin typeface="Arial Black" pitchFamily="34" charset="0"/>
              </a:rPr>
              <a:t>учитель начальных классов</a:t>
            </a:r>
          </a:p>
          <a:p>
            <a:pPr algn="l"/>
            <a:r>
              <a:rPr lang="ru-RU" sz="5100" dirty="0" err="1">
                <a:solidFill>
                  <a:srgbClr val="FFFF00"/>
                </a:solidFill>
                <a:latin typeface="Arial Black" pitchFamily="34" charset="0"/>
              </a:rPr>
              <a:t>Таранова</a:t>
            </a:r>
            <a:r>
              <a:rPr lang="ru-RU" sz="5100" dirty="0">
                <a:solidFill>
                  <a:srgbClr val="FFFF00"/>
                </a:solidFill>
                <a:latin typeface="Arial Black" pitchFamily="34" charset="0"/>
              </a:rPr>
              <a:t> Наталья Викторовна</a:t>
            </a:r>
          </a:p>
        </p:txBody>
      </p:sp>
      <p:pic>
        <p:nvPicPr>
          <p:cNvPr id="6" name="Рисунок 5" descr="c0d670a559f39376f3b3fcb3561b333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9" y="4077073"/>
            <a:ext cx="2475358" cy="247535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П. </a:t>
            </a:r>
            <a:r>
              <a:rPr lang="ru-RU" dirty="0" err="1">
                <a:solidFill>
                  <a:srgbClr val="FFFF00"/>
                </a:solidFill>
              </a:rPr>
              <a:t>Севастьяново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Приозерский</a:t>
            </a:r>
            <a:r>
              <a:rPr lang="ru-RU" dirty="0">
                <a:solidFill>
                  <a:srgbClr val="FFFF00"/>
                </a:solidFill>
              </a:rPr>
              <a:t> район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5544616" cy="51845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100" b="1" dirty="0">
                <a:latin typeface="Arial Black" pitchFamily="34" charset="0"/>
              </a:rPr>
              <a:t>Севастьянов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700" b="1" dirty="0">
                <a:latin typeface="Arial Black" pitchFamily="34" charset="0"/>
              </a:rPr>
              <a:t>Алексей Тихонович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700" b="1" dirty="0">
              <a:latin typeface="Arial Black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700" dirty="0">
                <a:latin typeface="Arial Black" pitchFamily="34" charset="0"/>
              </a:rPr>
              <a:t>	Родился 16.02.1917 г. в д. Холм </a:t>
            </a:r>
            <a:r>
              <a:rPr lang="ru-RU" sz="2700" dirty="0" err="1">
                <a:latin typeface="Arial Black" pitchFamily="34" charset="0"/>
              </a:rPr>
              <a:t>Лихославльского</a:t>
            </a:r>
            <a:r>
              <a:rPr lang="ru-RU" sz="2700" dirty="0">
                <a:latin typeface="Arial Black" pitchFamily="34" charset="0"/>
              </a:rPr>
              <a:t> р-на Калининской области. Окончил Калининский вагоностроительный техникум. В Армии с 1936 г. В 1939 г. окончил </a:t>
            </a:r>
            <a:r>
              <a:rPr lang="ru-RU" sz="2700" dirty="0" err="1">
                <a:latin typeface="Arial Black" pitchFamily="34" charset="0"/>
              </a:rPr>
              <a:t>Качинскую</a:t>
            </a:r>
            <a:r>
              <a:rPr lang="ru-RU" sz="2700" dirty="0">
                <a:latin typeface="Arial Black" pitchFamily="34" charset="0"/>
              </a:rPr>
              <a:t> военную авиационную школу.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700" dirty="0">
                <a:latin typeface="Arial Black" pitchFamily="34" charset="0"/>
              </a:rPr>
              <a:t>	Участник Великой Отечественной войны с июня 1941 г.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700" dirty="0">
                <a:latin typeface="Arial Black" pitchFamily="34" charset="0"/>
              </a:rPr>
              <a:t>Командир звена, мл. лейтенант Севастьянов совершил 47 боевых вылетов, в 22 воздушных боях в паре сбил 2 самолета противника и аэростат наблюдения.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Sevastianov_Alexey_Tikhonovic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700808"/>
            <a:ext cx="2880320" cy="4104456"/>
          </a:xfrm>
          <a:ln w="57150">
            <a:solidFill>
              <a:srgbClr val="FFFF00"/>
            </a:solidFill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П. </a:t>
            </a:r>
            <a:r>
              <a:rPr lang="ru-RU" dirty="0" err="1">
                <a:solidFill>
                  <a:srgbClr val="FFFF00"/>
                </a:solidFill>
              </a:rPr>
              <a:t>Севастьяново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Приозерский</a:t>
            </a:r>
            <a:r>
              <a:rPr lang="ru-RU" dirty="0">
                <a:solidFill>
                  <a:srgbClr val="FFFF00"/>
                </a:solidFill>
              </a:rPr>
              <a:t> район</a:t>
            </a:r>
            <a:endParaRPr lang="ru-RU" dirty="0"/>
          </a:p>
        </p:txBody>
      </p:sp>
      <p:pic>
        <p:nvPicPr>
          <p:cNvPr id="5" name="Содержимое 4" descr="Sevastianov_Alexey_Tikhonovi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1905000" cy="2714625"/>
          </a:xfrm>
          <a:ln w="57150">
            <a:solidFill>
              <a:srgbClr val="FFFF0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39752" y="1268760"/>
            <a:ext cx="6552728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 Black" pitchFamily="34" charset="0"/>
              </a:rPr>
              <a:t>	04.11.41 г. в 22 часа, прикрывая Ленинград, на самолете И-153 совершил таран вражеского самолета Хе-111. Самолет противника упал в Таврическом саду Ленинграда. Сам Севастьянов покинул свой самолет с парашютом. Это был первый ночной таран в небе Ленинграда.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 Black" pitchFamily="34" charset="0"/>
              </a:rPr>
              <a:t>	30.03.42 г. награжден орденом Ленина.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 Black" pitchFamily="34" charset="0"/>
              </a:rPr>
              <a:t>	23.04.42 г. погиб в воздушном бою.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 Black" pitchFamily="34" charset="0"/>
              </a:rPr>
              <a:t>	06.06.42 г. А.Т.Севастьянову присвоено звание Героя Советского Союза посмертно.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 Black" pitchFamily="34" charset="0"/>
              </a:rPr>
              <a:t>	Похоронен в Ленинграде. 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813994"/>
            <a:ext cx="158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1917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1942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Arial Black" pitchFamily="34" charset="0"/>
              </a:rPr>
              <a:t>П. </a:t>
            </a:r>
            <a:r>
              <a:rPr lang="ru-RU" sz="3200" dirty="0" err="1">
                <a:solidFill>
                  <a:srgbClr val="FFFF00"/>
                </a:solidFill>
                <a:latin typeface="Arial Black" pitchFamily="34" charset="0"/>
              </a:rPr>
              <a:t>Степанянское</a:t>
            </a:r>
            <a:r>
              <a:rPr lang="ru-RU" sz="3200" dirty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ru-RU" sz="3200" dirty="0" err="1">
                <a:solidFill>
                  <a:srgbClr val="FFFF00"/>
                </a:solidFill>
                <a:latin typeface="Arial Black" pitchFamily="34" charset="0"/>
              </a:rPr>
              <a:t>Приозерский</a:t>
            </a:r>
            <a:r>
              <a:rPr lang="ru-RU" sz="3200" dirty="0">
                <a:solidFill>
                  <a:srgbClr val="FFFF00"/>
                </a:solidFill>
                <a:latin typeface="Arial Black" pitchFamily="34" charset="0"/>
              </a:rPr>
              <a:t> район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5256584" cy="532859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>
                <a:latin typeface="Arial Black" pitchFamily="34" charset="0"/>
              </a:rPr>
              <a:t>Степанян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>
                <a:latin typeface="Arial Black" pitchFamily="34" charset="0"/>
              </a:rPr>
              <a:t>Нельсон Георгиевич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>
                <a:latin typeface="Arial Black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 Black" pitchFamily="34" charset="0"/>
              </a:rPr>
              <a:t>	Родился 28.03.1913 г. в г. Шуша (</a:t>
            </a:r>
            <a:r>
              <a:rPr lang="ru-RU" dirty="0" err="1">
                <a:latin typeface="Arial Black" pitchFamily="34" charset="0"/>
              </a:rPr>
              <a:t>Нагорный-Карабах</a:t>
            </a:r>
            <a:r>
              <a:rPr lang="ru-RU" dirty="0">
                <a:latin typeface="Arial Black" pitchFamily="34" charset="0"/>
              </a:rPr>
              <a:t>) в семье служащего. Окончил 7 классов, авиационную школу 1935 г. Работал летчиком-инструктором.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 Black" pitchFamily="34" charset="0"/>
              </a:rPr>
              <a:t>	Совершил 20 боевых вылетов. 22.08.41 г. Степанян был ранен в бою и отправлен в тыл.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 Black" pitchFamily="34" charset="0"/>
              </a:rPr>
              <a:t>	После госпиталя служил в составе Балтийского флота и на подступах к Ленинграду. Спустя месяц службы в этом полку, Степанян назначен командиром звена. К сентябрю 1942 г. совершил 58 боевых вылетов, нанеся противнику большой урон в живой силе и технике.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stepany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4128" y="1700808"/>
            <a:ext cx="3087343" cy="4358602"/>
          </a:xfrm>
          <a:ln w="76200">
            <a:solidFill>
              <a:srgbClr val="FFFF00"/>
            </a:solidFill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Arial Black" pitchFamily="34" charset="0"/>
              </a:rPr>
              <a:t>П. </a:t>
            </a:r>
            <a:r>
              <a:rPr lang="ru-RU" sz="3200" dirty="0" err="1">
                <a:solidFill>
                  <a:srgbClr val="FFFF00"/>
                </a:solidFill>
                <a:latin typeface="Arial Black" pitchFamily="34" charset="0"/>
              </a:rPr>
              <a:t>Степанянское</a:t>
            </a:r>
            <a:r>
              <a:rPr lang="ru-RU" sz="3200" dirty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ru-RU" sz="3200" dirty="0" err="1">
                <a:solidFill>
                  <a:srgbClr val="FFFF00"/>
                </a:solidFill>
                <a:latin typeface="Arial Black" pitchFamily="34" charset="0"/>
              </a:rPr>
              <a:t>Приозерский</a:t>
            </a:r>
            <a:r>
              <a:rPr lang="ru-RU" sz="3200" dirty="0">
                <a:solidFill>
                  <a:srgbClr val="FFFF00"/>
                </a:solidFill>
                <a:latin typeface="Arial Black" pitchFamily="34" charset="0"/>
              </a:rPr>
              <a:t> район</a:t>
            </a:r>
            <a:endParaRPr lang="ru-RU" sz="3200" dirty="0"/>
          </a:p>
        </p:txBody>
      </p:sp>
      <p:pic>
        <p:nvPicPr>
          <p:cNvPr id="5" name="Содержимое 4" descr="stepany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2159000" cy="3048000"/>
          </a:xfrm>
          <a:ln w="57150">
            <a:solidFill>
              <a:srgbClr val="FFFF0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7784" y="1268760"/>
            <a:ext cx="6264696" cy="518457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6400" dirty="0">
                <a:latin typeface="Arial Black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400" dirty="0">
                <a:latin typeface="Arial Black" pitchFamily="34" charset="0"/>
              </a:rPr>
              <a:t>             </a:t>
            </a:r>
            <a:r>
              <a:rPr lang="ru-RU" sz="8000" dirty="0">
                <a:latin typeface="Arial Black" pitchFamily="34" charset="0"/>
              </a:rPr>
              <a:t>23.10.42 г. Н.Г.Степаняну присвоено звание Героя Советского Союза.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8000" dirty="0">
                <a:latin typeface="Arial Black" pitchFamily="34" charset="0"/>
              </a:rPr>
              <a:t>	В апреле 1944 г. сражался с врагом в небе Крыма и Кубани. Степанян часто лично водил группы на боевые задания, случалось, что с трудом приводил израненный штурмовик на свой аэродром.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8000" dirty="0">
                <a:latin typeface="Arial Black" pitchFamily="34" charset="0"/>
              </a:rPr>
              <a:t>	В августе 1944 г. Н.Г.Степанян представлен к награждению второй "Золотой Звездой".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8000" dirty="0">
                <a:latin typeface="Arial Black" pitchFamily="34" charset="0"/>
              </a:rPr>
              <a:t>	Советский лётчик – штурмовик, гвардии подполковник </a:t>
            </a:r>
            <a:r>
              <a:rPr lang="ru-RU" sz="8000" dirty="0" err="1">
                <a:latin typeface="Arial Black" pitchFamily="34" charset="0"/>
              </a:rPr>
              <a:t>Н.Г.Степанян</a:t>
            </a:r>
            <a:r>
              <a:rPr lang="ru-RU" sz="8000" dirty="0">
                <a:latin typeface="Arial Black" pitchFamily="34" charset="0"/>
              </a:rPr>
              <a:t> совершил 259 боевых вылетов, потопил лично 13 вражеских судов и несколько - в группе, уничтожил 80 танков, 600 автомашин, 27 самолётов.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8000" dirty="0">
                <a:latin typeface="Arial Black" pitchFamily="34" charset="0"/>
              </a:rPr>
              <a:t>	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813994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1913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1944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Степанян </a:t>
            </a:r>
            <a:b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Нельсон </a:t>
            </a:r>
            <a:r>
              <a:rPr lang="ru-RU" dirty="0" err="1">
                <a:solidFill>
                  <a:srgbClr val="FFFF00"/>
                </a:solidFill>
                <a:latin typeface="Arial Black" panose="020B0A04020102020204" pitchFamily="34" charset="0"/>
              </a:rPr>
              <a:t>Георгеевич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ru-RU" sz="2200" dirty="0">
                <a:latin typeface="Arial Black" panose="020B0A04020102020204" pitchFamily="34" charset="0"/>
              </a:rPr>
              <a:t>14.12.44 г. во главе группы «Илов» Степанян вылетел на бомбёжку порта Лиепаи. Штурмовая группа была атакована 30 –ю немецкими истребителями. Самолёт Степаняна был подбит и упал в море. Вместе со Степаняном погиб штурман капитан А.Г. Румянцев.</a:t>
            </a:r>
          </a:p>
          <a:p>
            <a:pPr marL="137160" indent="0">
              <a:buNone/>
            </a:pPr>
            <a:r>
              <a:rPr lang="ru-RU" sz="2200" dirty="0">
                <a:latin typeface="Arial Black" panose="020B0A04020102020204" pitchFamily="34" charset="0"/>
              </a:rPr>
              <a:t>	6 марта 1945 г Н.Г. Степанян был удостоен второй медали Героя Советского Союза (посмертно).</a:t>
            </a:r>
          </a:p>
          <a:p>
            <a:endParaRPr lang="ru-RU" dirty="0"/>
          </a:p>
        </p:txBody>
      </p:sp>
      <p:pic>
        <p:nvPicPr>
          <p:cNvPr id="5" name="Объект 4" descr="https://upload.wikimedia.org/wikipedia/commons/thumb/c/c5/Nelson_Stepanyan_bust%2C_Stepanakert.jpg/320px-Nelson_Stepanyan_bust%2C_Stepanakert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2952328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866608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П. </a:t>
            </a:r>
            <a:r>
              <a:rPr lang="ru-RU" dirty="0" err="1">
                <a:solidFill>
                  <a:srgbClr val="FFFF00"/>
                </a:solidFill>
              </a:rPr>
              <a:t>Шушино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Приозерский</a:t>
            </a:r>
            <a:r>
              <a:rPr lang="ru-RU" dirty="0">
                <a:solidFill>
                  <a:srgbClr val="FFFF00"/>
                </a:solidFill>
              </a:rPr>
              <a:t> район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5544616" cy="504056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100" b="1" dirty="0" err="1">
                <a:latin typeface="Arial Black" pitchFamily="34" charset="0"/>
              </a:rPr>
              <a:t>Шушин</a:t>
            </a:r>
            <a:r>
              <a:rPr lang="ru-RU" sz="3100" b="1" dirty="0">
                <a:latin typeface="Arial Black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100" b="1" dirty="0">
                <a:latin typeface="Arial Black" pitchFamily="34" charset="0"/>
              </a:rPr>
              <a:t>Иван Федорович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100" b="1" dirty="0">
              <a:latin typeface="Arial Black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 Black" pitchFamily="34" charset="0"/>
              </a:rPr>
              <a:t>	</a:t>
            </a:r>
            <a:r>
              <a:rPr lang="ru-RU" sz="2900" dirty="0">
                <a:latin typeface="Arial Black" pitchFamily="34" charset="0"/>
              </a:rPr>
              <a:t>Родился 20 апреля 1924 года в селе Городищи </a:t>
            </a:r>
            <a:r>
              <a:rPr lang="ru-RU" sz="2900" dirty="0" err="1">
                <a:latin typeface="Arial Black" pitchFamily="34" charset="0"/>
              </a:rPr>
              <a:t>Гаврилово-Посадского</a:t>
            </a:r>
            <a:r>
              <a:rPr lang="ru-RU" sz="2900" dirty="0">
                <a:latin typeface="Arial Black" pitchFamily="34" charset="0"/>
              </a:rPr>
              <a:t> района Ивановской области в семье крестьянина.  Образование неполное среднее. Работал в колхозе, был мотористом на аэродроме. Когда началась война, и отец ушел на фронт, Иван поступил в машинно-тракторную станцию, чтобы кормить большую семью.</a:t>
            </a:r>
            <a:br>
              <a:rPr lang="ru-RU" sz="2900" dirty="0">
                <a:latin typeface="Arial Black" pitchFamily="34" charset="0"/>
              </a:rPr>
            </a:br>
            <a:br>
              <a:rPr lang="ru-RU" sz="2900" dirty="0">
                <a:latin typeface="Arial Black" pitchFamily="34" charset="0"/>
              </a:rPr>
            </a:br>
            <a:r>
              <a:rPr lang="ru-RU" sz="2900" dirty="0">
                <a:latin typeface="Arial Black" pitchFamily="34" charset="0"/>
              </a:rPr>
              <a:t>	В 1942 году был призван в Красную Армию. В боевых действиях с августа 1942 года. Сражался на подступах к городу Ленинграду.</a:t>
            </a:r>
            <a:br>
              <a:rPr lang="ru-RU" sz="2900" dirty="0">
                <a:latin typeface="Arial Black" pitchFamily="34" charset="0"/>
              </a:rPr>
            </a:br>
            <a:br>
              <a:rPr lang="ru-RU" sz="2900" dirty="0"/>
            </a:br>
            <a:endParaRPr lang="ru-RU" sz="2900" dirty="0"/>
          </a:p>
        </p:txBody>
      </p:sp>
      <p:pic>
        <p:nvPicPr>
          <p:cNvPr id="9" name="Содержимое 6" descr="Shyshu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700808"/>
            <a:ext cx="2808312" cy="4440019"/>
          </a:xfrm>
          <a:ln w="76200">
            <a:solidFill>
              <a:srgbClr val="FFFF00"/>
            </a:solidFill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П. </a:t>
            </a:r>
            <a:r>
              <a:rPr lang="ru-RU" dirty="0" err="1">
                <a:solidFill>
                  <a:srgbClr val="FFFF00"/>
                </a:solidFill>
              </a:rPr>
              <a:t>Шушино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Приозерский</a:t>
            </a:r>
            <a:r>
              <a:rPr lang="ru-RU" dirty="0">
                <a:solidFill>
                  <a:srgbClr val="FFFF00"/>
                </a:solidFill>
              </a:rPr>
              <a:t> район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67744" y="1196752"/>
            <a:ext cx="6696744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latin typeface="Arial Black" pitchFamily="34" charset="0"/>
              </a:rPr>
              <a:t>	</a:t>
            </a:r>
            <a:r>
              <a:rPr lang="ru-RU" sz="6000" dirty="0">
                <a:latin typeface="Arial Black" pitchFamily="34" charset="0"/>
              </a:rPr>
              <a:t>Гвардии ефрейтор </a:t>
            </a:r>
            <a:r>
              <a:rPr lang="ru-RU" sz="6000" dirty="0" err="1">
                <a:latin typeface="Arial Black" pitchFamily="34" charset="0"/>
              </a:rPr>
              <a:t>Шушин</a:t>
            </a:r>
            <a:r>
              <a:rPr lang="ru-RU" sz="6000" dirty="0">
                <a:latin typeface="Arial Black" pitchFamily="34" charset="0"/>
              </a:rPr>
              <a:t> отличился в бою в районе станции Мга (Ленинградская область) 24 июля 1943 года. Метким огнем своего пулемета поддерживал наступление подразделения, уничтожил несколько гитлеровцев, пытавшихся перейти в контратаку. От разорвавшейся рядом мины был смертельно ранен. В этом сражении </a:t>
            </a:r>
            <a:r>
              <a:rPr lang="ru-RU" sz="6000" dirty="0" err="1">
                <a:latin typeface="Arial Black" pitchFamily="34" charset="0"/>
              </a:rPr>
              <a:t>Шушин</a:t>
            </a:r>
            <a:r>
              <a:rPr lang="ru-RU" sz="6000" dirty="0">
                <a:latin typeface="Arial Black" pitchFamily="34" charset="0"/>
              </a:rPr>
              <a:t> И.Ф. погиб, но его Подразделение выполнило свою задачу. </a:t>
            </a:r>
            <a:br>
              <a:rPr lang="ru-RU" sz="6000" dirty="0">
                <a:latin typeface="Arial Black" pitchFamily="34" charset="0"/>
              </a:rPr>
            </a:br>
            <a:r>
              <a:rPr lang="ru-RU" sz="6000" dirty="0">
                <a:latin typeface="Arial Black" pitchFamily="34" charset="0"/>
              </a:rPr>
              <a:t>	</a:t>
            </a:r>
            <a:r>
              <a:rPr lang="ru-RU" sz="6000" dirty="0" err="1">
                <a:latin typeface="Arial Black" pitchFamily="34" charset="0"/>
              </a:rPr>
              <a:t>УказомПрезидиума</a:t>
            </a:r>
            <a:r>
              <a:rPr lang="ru-RU" sz="6000" dirty="0">
                <a:latin typeface="Arial Black" pitchFamily="34" charset="0"/>
              </a:rPr>
              <a:t> Верховного Совета СССР от </a:t>
            </a:r>
            <a:r>
              <a:rPr lang="ru-RU" sz="6000" b="1" dirty="0">
                <a:latin typeface="Arial Black" pitchFamily="34" charset="0"/>
              </a:rPr>
              <a:t>21 февраля 1944 года</a:t>
            </a:r>
            <a:r>
              <a:rPr lang="ru-RU" sz="6000" dirty="0">
                <a:latin typeface="Arial Black" pitchFamily="34" charset="0"/>
              </a:rPr>
              <a:t> за образцовое выполнение заданий командования и проявленные мужество и героизм в боях с немецко-фашистскими захватчиками гвардии ефрейтору </a:t>
            </a:r>
            <a:r>
              <a:rPr lang="ru-RU" sz="6000" dirty="0" err="1">
                <a:latin typeface="Arial Black" pitchFamily="34" charset="0"/>
              </a:rPr>
              <a:t>Шушину</a:t>
            </a:r>
            <a:r>
              <a:rPr lang="ru-RU" sz="6000" dirty="0">
                <a:latin typeface="Arial Black" pitchFamily="34" charset="0"/>
              </a:rPr>
              <a:t> Ивану Фёдоровичу присвоено звание Героя Советского Союза посмертно.</a:t>
            </a:r>
            <a:br>
              <a:rPr lang="ru-RU" sz="6000" dirty="0">
                <a:latin typeface="Arial Black" pitchFamily="34" charset="0"/>
              </a:rPr>
            </a:br>
            <a:r>
              <a:rPr lang="ru-RU" sz="6000" dirty="0">
                <a:latin typeface="Arial Black" pitchFamily="34" charset="0"/>
              </a:rPr>
              <a:t>	Награжден орденом Ленина. Похоронен в братской могиле в городе Кировске Ленинградской области. </a:t>
            </a:r>
            <a:br>
              <a:rPr lang="ru-RU" sz="6000" dirty="0">
                <a:latin typeface="Arial Black" pitchFamily="34" charset="0"/>
              </a:rPr>
            </a:br>
            <a:r>
              <a:rPr lang="ru-RU" sz="6000" dirty="0">
                <a:latin typeface="Arial Black" pitchFamily="34" charset="0"/>
              </a:rPr>
              <a:t>		Указом Президиума Верховного Совета РСФСР от 13 января 1949 года поселок </a:t>
            </a:r>
            <a:r>
              <a:rPr lang="ru-RU" sz="6000" dirty="0" err="1">
                <a:latin typeface="Arial Black" pitchFamily="34" charset="0"/>
              </a:rPr>
              <a:t>Каллиола</a:t>
            </a:r>
            <a:r>
              <a:rPr lang="ru-RU" sz="6000" dirty="0">
                <a:latin typeface="Arial Black" pitchFamily="34" charset="0"/>
              </a:rPr>
              <a:t> (</a:t>
            </a:r>
            <a:r>
              <a:rPr lang="ru-RU" sz="6000" dirty="0" err="1">
                <a:latin typeface="Arial Black" pitchFamily="34" charset="0"/>
              </a:rPr>
              <a:t>Приозерский</a:t>
            </a:r>
            <a:r>
              <a:rPr lang="ru-RU" sz="6000" dirty="0">
                <a:latin typeface="Arial Black" pitchFamily="34" charset="0"/>
              </a:rPr>
              <a:t> район Ленинградской области) был переименован в </a:t>
            </a:r>
            <a:r>
              <a:rPr lang="ru-RU" sz="6000" dirty="0" err="1">
                <a:latin typeface="Arial Black" pitchFamily="34" charset="0"/>
              </a:rPr>
              <a:t>Шушино</a:t>
            </a:r>
            <a:r>
              <a:rPr lang="ru-RU" sz="6000" dirty="0">
                <a:latin typeface="Arial Black" pitchFamily="34" charset="0"/>
              </a:rPr>
              <a:t>, </a:t>
            </a:r>
            <a:r>
              <a:rPr lang="ru-RU" sz="6000" dirty="0" err="1">
                <a:latin typeface="Arial Black" pitchFamily="34" charset="0"/>
              </a:rPr>
              <a:t>в</a:t>
            </a:r>
            <a:r>
              <a:rPr lang="ru-RU" sz="6000" dirty="0">
                <a:latin typeface="Arial Black" pitchFamily="34" charset="0"/>
              </a:rPr>
              <a:t> память о Герое. Его имя улица в городе Гаврилов Посад Ивановской области. В родном селе Городищи установлена мемориальная доска. </a:t>
            </a:r>
          </a:p>
          <a:p>
            <a:pPr>
              <a:lnSpc>
                <a:spcPct val="120000"/>
              </a:lnSpc>
              <a:buNone/>
            </a:pPr>
            <a:endParaRPr lang="ru-RU" sz="6000" dirty="0"/>
          </a:p>
        </p:txBody>
      </p:sp>
      <p:pic>
        <p:nvPicPr>
          <p:cNvPr id="7" name="Содержимое 6" descr="Shyshu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1685167" cy="2664296"/>
          </a:xfrm>
          <a:ln w="57150">
            <a:solidFill>
              <a:srgbClr val="FFFF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4437112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1924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1943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effectLst/>
              </a:rPr>
              <a:t>П. Петровское, </a:t>
            </a:r>
            <a:r>
              <a:rPr lang="ru-RU" dirty="0" err="1">
                <a:solidFill>
                  <a:srgbClr val="FFFF00"/>
                </a:solidFill>
                <a:effectLst/>
              </a:rPr>
              <a:t>Приозерский</a:t>
            </a:r>
            <a:r>
              <a:rPr lang="ru-RU" dirty="0">
                <a:solidFill>
                  <a:srgbClr val="FFFF00"/>
                </a:solidFill>
                <a:effectLst/>
              </a:rPr>
              <a:t> район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5184576" cy="54006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6000" b="1" dirty="0">
                <a:latin typeface="Arial Black" pitchFamily="34" charset="0"/>
              </a:rPr>
              <a:t>Петрова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000" b="1" dirty="0">
                <a:latin typeface="Arial Black" pitchFamily="34" charset="0"/>
              </a:rPr>
              <a:t>Елизавета Павловна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000" b="1" dirty="0">
                <a:latin typeface="Arial Black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Arial Black" pitchFamily="34" charset="0"/>
              </a:rPr>
              <a:t>	</a:t>
            </a:r>
            <a:r>
              <a:rPr lang="ru-RU" sz="4200" b="1" dirty="0">
                <a:latin typeface="Arial Black" pitchFamily="34" charset="0"/>
              </a:rPr>
              <a:t>Родилась Лиза в Ленинграде 14 января 1924 года. Училась в школе на Невском проспекте. Когда началась Великая Отечественная война, Лизе было всего 17 лет.</a:t>
            </a:r>
            <a:br>
              <a:rPr lang="ru-RU" sz="4200" b="1" dirty="0">
                <a:latin typeface="Arial Black" pitchFamily="34" charset="0"/>
              </a:rPr>
            </a:br>
            <a:r>
              <a:rPr lang="ru-RU" sz="4200" b="1" dirty="0">
                <a:latin typeface="Arial Black" pitchFamily="34" charset="0"/>
              </a:rPr>
              <a:t>	Летом 1941 года. Немецкие танковые корпуса изо всех сил рвутся к городу на Неве. Жители города участвуют в подготовке города к обороне, стоят оборонительные рубежи на подступах к городу. Дежурят на крышах домов, высматривая в сером ленинградском небе вражеские самолеты, гасят немецкие зажигательные бомбы. Среди них – семнадцатилетняя Лиза Петрова.</a:t>
            </a:r>
            <a:br>
              <a:rPr lang="ru-RU" sz="4200" b="1" dirty="0">
                <a:latin typeface="Arial Black" pitchFamily="34" charset="0"/>
              </a:rPr>
            </a:br>
            <a:r>
              <a:rPr lang="ru-RU" sz="4200" b="1" dirty="0">
                <a:latin typeface="Arial Black" pitchFamily="34" charset="0"/>
              </a:rPr>
              <a:t>	И вот летом 1942 года Лиза Петрова уходит добровольцем на фронт. Она становится медицинской сестрой.</a:t>
            </a:r>
            <a:br>
              <a:rPr lang="ru-RU" sz="4200" dirty="0"/>
            </a:br>
            <a:endParaRPr lang="ru-RU" sz="4200" dirty="0"/>
          </a:p>
        </p:txBody>
      </p:sp>
      <p:pic>
        <p:nvPicPr>
          <p:cNvPr id="5" name="Содержимое 4" descr="liz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4128" y="1340769"/>
            <a:ext cx="2954175" cy="4032448"/>
          </a:xfrm>
          <a:ln w="76200">
            <a:solidFill>
              <a:srgbClr val="FFFF00"/>
            </a:solidFill>
          </a:ln>
        </p:spPr>
      </p:pic>
      <p:sp>
        <p:nvSpPr>
          <p:cNvPr id="6" name="Прямоугольник 5"/>
          <p:cNvSpPr/>
          <p:nvPr/>
        </p:nvSpPr>
        <p:spPr>
          <a:xfrm flipH="1">
            <a:off x="6156176" y="5661248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1924</a:t>
            </a:r>
          </a:p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1944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effectLst/>
              </a:rPr>
              <a:t>П. Петровское, </a:t>
            </a:r>
            <a:r>
              <a:rPr lang="ru-RU" dirty="0" err="1">
                <a:solidFill>
                  <a:srgbClr val="FFFF00"/>
                </a:solidFill>
                <a:effectLst/>
              </a:rPr>
              <a:t>Приозерский</a:t>
            </a:r>
            <a:r>
              <a:rPr lang="ru-RU" dirty="0">
                <a:solidFill>
                  <a:srgbClr val="FFFF00"/>
                </a:solidFill>
                <a:effectLst/>
              </a:rPr>
              <a:t> район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31840" y="1268760"/>
            <a:ext cx="5760640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Arial Black" pitchFamily="34" charset="0"/>
              </a:rPr>
              <a:t>	В подразделении Лизу любили и уважали. Любили за то, что своей добротой старалась скрасить суровые фронтовые будни; уважали за храбрость – она всегда первой появлялась возле раненого, не боялась ни пуль, ни снарядов.</a:t>
            </a:r>
            <a:br>
              <a:rPr lang="ru-RU" b="1" dirty="0">
                <a:latin typeface="Arial Black" pitchFamily="34" charset="0"/>
              </a:rPr>
            </a:br>
            <a:r>
              <a:rPr lang="ru-RU" b="1" dirty="0">
                <a:latin typeface="Arial Black" pitchFamily="34" charset="0"/>
              </a:rPr>
              <a:t>	В июне 1944 года Советская Армия готовилась к освобождению Карельского перешейка. Это была трудная задача. Начались тяжелые кровопролитные бои.</a:t>
            </a:r>
            <a:br>
              <a:rPr lang="ru-RU" b="1" dirty="0">
                <a:latin typeface="Arial Black" pitchFamily="34" charset="0"/>
              </a:rPr>
            </a:br>
            <a:br>
              <a:rPr lang="ru-RU" b="1" dirty="0">
                <a:latin typeface="Arial Black" pitchFamily="34" charset="0"/>
              </a:rPr>
            </a:br>
            <a:r>
              <a:rPr lang="ru-RU" b="1" dirty="0">
                <a:latin typeface="Arial Black" pitchFamily="34" charset="0"/>
              </a:rPr>
              <a:t>Часть, в которой воевала Лиза Петрова, двигалась в направлении озера </a:t>
            </a:r>
            <a:r>
              <a:rPr lang="ru-RU" b="1" dirty="0" err="1">
                <a:latin typeface="Arial Black" pitchFamily="34" charset="0"/>
              </a:rPr>
              <a:t>Суходольское</a:t>
            </a:r>
            <a:r>
              <a:rPr lang="ru-RU" b="1" dirty="0">
                <a:latin typeface="Arial Black" pitchFamily="34" charset="0"/>
              </a:rPr>
              <a:t>. 9 июля 1944 года разгорелся сильный бой. В этом бою старший сержант медицинской службы Лиза Петрова пала смертью храбрых.</a:t>
            </a:r>
            <a:br>
              <a:rPr lang="ru-RU" dirty="0"/>
            </a:br>
            <a:endParaRPr lang="ru-RU" dirty="0"/>
          </a:p>
        </p:txBody>
      </p:sp>
      <p:pic>
        <p:nvPicPr>
          <p:cNvPr id="7" name="Содержимое 6" descr="лиза обелис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618" r="10810" b="5502"/>
          <a:stretch>
            <a:fillRect/>
          </a:stretch>
        </p:blipFill>
        <p:spPr>
          <a:xfrm>
            <a:off x="323528" y="2060848"/>
            <a:ext cx="2664296" cy="2088232"/>
          </a:xfrm>
          <a:ln w="76200">
            <a:solidFill>
              <a:srgbClr val="FFFF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4509121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1924</a:t>
            </a:r>
          </a:p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1944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effectLst/>
              </a:rPr>
              <a:t>П. Петровское, </a:t>
            </a:r>
            <a:r>
              <a:rPr lang="ru-RU" dirty="0" err="1">
                <a:solidFill>
                  <a:srgbClr val="FFFF00"/>
                </a:solidFill>
                <a:effectLst/>
              </a:rPr>
              <a:t>Приозерский</a:t>
            </a:r>
            <a:r>
              <a:rPr lang="ru-RU" dirty="0">
                <a:solidFill>
                  <a:srgbClr val="FFFF00"/>
                </a:solidFill>
                <a:effectLst/>
              </a:rPr>
              <a:t> район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5720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Arial Black" pitchFamily="34" charset="0"/>
              </a:rPr>
              <a:t>	На месте гибели Лизы, недалеко от озера </a:t>
            </a:r>
            <a:r>
              <a:rPr lang="ru-RU" b="1" dirty="0" err="1">
                <a:latin typeface="Arial Black" pitchFamily="34" charset="0"/>
              </a:rPr>
              <a:t>Суходольское</a:t>
            </a:r>
            <a:r>
              <a:rPr lang="ru-RU" b="1" dirty="0">
                <a:latin typeface="Arial Black" pitchFamily="34" charset="0"/>
              </a:rPr>
              <a:t>, появился памятный знак.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Arial Black" pitchFamily="34" charset="0"/>
              </a:rPr>
              <a:t>	Подвиг Лизы не остался забытым - Указом Президиума Верховного Совета РСФСР от 1 октября 1948 года поселок </a:t>
            </a:r>
            <a:r>
              <a:rPr lang="ru-RU" b="1" dirty="0" err="1">
                <a:latin typeface="Arial Black" pitchFamily="34" charset="0"/>
              </a:rPr>
              <a:t>Петяярви</a:t>
            </a:r>
            <a:r>
              <a:rPr lang="ru-RU" b="1" dirty="0">
                <a:latin typeface="Arial Black" pitchFamily="34" charset="0"/>
              </a:rPr>
              <a:t> был переименован в Петровское.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Arial Black" pitchFamily="34" charset="0"/>
              </a:rPr>
              <a:t>	На одной из улиц поселка установили гранитный памятник – здесь братская могила павших в тех далеких боях воинов. Здесь и похоронена Лиза Петрова.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9758" t="53067" r="16503" b="16372"/>
          <a:stretch>
            <a:fillRect/>
          </a:stretch>
        </p:blipFill>
        <p:spPr bwMode="auto">
          <a:xfrm>
            <a:off x="251520" y="1916832"/>
            <a:ext cx="3952725" cy="381642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676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>
                <a:solidFill>
                  <a:srgbClr val="FF0000"/>
                </a:solidFill>
              </a:rPr>
              <a:t>Великая Отечественная война началась</a:t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>
                <a:solidFill>
                  <a:srgbClr val="FF0000"/>
                </a:solidFill>
              </a:rPr>
              <a:t>22 июня 1941 год  </a:t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>
                <a:solidFill>
                  <a:srgbClr val="FF0000"/>
                </a:solidFill>
              </a:rPr>
              <a:t>в 4 часа утра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7" descr="0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6443" y="2492896"/>
            <a:ext cx="7631113" cy="370046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269987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631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Ð¾Ð¼Ð½Ð¸Ð¼ Ð³Ð¾ÑÐ´Ð¸Ð¼ÑÑ ÐºÐ°ÑÑÐ¸Ð½ÐºÐ¸">
            <a:extLst>
              <a:ext uri="{FF2B5EF4-FFF2-40B4-BE49-F238E27FC236}">
                <a16:creationId xmlns:a16="http://schemas.microsoft.com/office/drawing/2014/main" id="{3C119545-E35C-4473-B955-BA85814B2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48680"/>
            <a:ext cx="828092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10555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836712"/>
            <a:ext cx="3008313" cy="52894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</a:rPr>
              <a:t>Пускай назад история листает</a:t>
            </a:r>
          </a:p>
          <a:p>
            <a:pPr>
              <a:buNone/>
            </a:pP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</a:rPr>
              <a:t>Страницы легендарные свои.</a:t>
            </a:r>
          </a:p>
          <a:p>
            <a:pPr>
              <a:buNone/>
            </a:pP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</a:rPr>
              <a:t>И память. Через годы пролетая,</a:t>
            </a:r>
          </a:p>
          <a:p>
            <a:pPr>
              <a:buNone/>
            </a:pP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</a:rPr>
              <a:t>Ведет опять в походы и бои.</a:t>
            </a:r>
          </a:p>
          <a:p>
            <a:pPr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Вот сорок первый год, конец июня, </a:t>
            </a:r>
          </a:p>
          <a:p>
            <a:pPr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И люди спать легли спокойно накануне.</a:t>
            </a:r>
          </a:p>
          <a:p>
            <a:pPr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Но утром уже знала вся страна,</a:t>
            </a:r>
          </a:p>
          <a:p>
            <a:pPr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Что началась ужасная война. </a:t>
            </a:r>
          </a:p>
          <a:p>
            <a:endParaRPr lang="ru-RU" dirty="0"/>
          </a:p>
        </p:txBody>
      </p:sp>
      <p:pic>
        <p:nvPicPr>
          <p:cNvPr id="8" name="Рисунок 7" descr="Ussr0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3384376" cy="490734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Текст 5"/>
          <p:cNvSpPr>
            <a:spLocks noGrp="1"/>
          </p:cNvSpPr>
          <p:nvPr>
            <p:ph type="body" idx="2"/>
          </p:nvPr>
        </p:nvSpPr>
        <p:spPr>
          <a:xfrm>
            <a:off x="228600" y="368300"/>
            <a:ext cx="4495800" cy="59436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spcBef>
                <a:spcPct val="0"/>
              </a:spcBef>
            </a:pPr>
            <a:r>
              <a:rPr lang="ru-RU" sz="2800" b="1" dirty="0">
                <a:solidFill>
                  <a:srgbClr val="FFFF00"/>
                </a:solidFill>
                <a:latin typeface="Arial Black" pitchFamily="34" charset="0"/>
              </a:rPr>
              <a:t>За время Великой Отечественной войны, с 1941 по 1945 </a:t>
            </a:r>
            <a:r>
              <a:rPr lang="ru-RU" sz="2800" b="1" dirty="0" err="1">
                <a:solidFill>
                  <a:srgbClr val="FFFF00"/>
                </a:solidFill>
                <a:latin typeface="Arial Black" pitchFamily="34" charset="0"/>
              </a:rPr>
              <a:t>г.г</a:t>
            </a:r>
            <a:r>
              <a:rPr lang="ru-RU" sz="2800" b="1" dirty="0">
                <a:solidFill>
                  <a:srgbClr val="FFFF00"/>
                </a:solidFill>
                <a:latin typeface="Arial Black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</a:pPr>
            <a:endParaRPr lang="ru-RU" sz="2800" b="1" dirty="0">
              <a:solidFill>
                <a:srgbClr val="FFFF00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sz="2800" b="1" dirty="0">
                <a:solidFill>
                  <a:srgbClr val="FFFF00"/>
                </a:solidFill>
                <a:latin typeface="Arial Black" pitchFamily="34" charset="0"/>
              </a:rPr>
              <a:t>погибло – </a:t>
            </a:r>
          </a:p>
          <a:p>
            <a:pPr algn="ctr" eaLnBrk="1" hangingPunct="1">
              <a:spcBef>
                <a:spcPct val="0"/>
              </a:spcBef>
            </a:pPr>
            <a:r>
              <a:rPr lang="ru-RU" sz="2800" b="1" dirty="0">
                <a:solidFill>
                  <a:srgbClr val="FFFF00"/>
                </a:solidFill>
                <a:latin typeface="Arial Black" pitchFamily="34" charset="0"/>
              </a:rPr>
              <a:t>около 27 млн. советских людей.</a:t>
            </a:r>
          </a:p>
          <a:p>
            <a:pPr algn="ctr" eaLnBrk="1" hangingPunct="1">
              <a:spcBef>
                <a:spcPct val="0"/>
              </a:spcBef>
            </a:pPr>
            <a:endParaRPr lang="ru-RU" sz="2800" b="1" dirty="0">
              <a:solidFill>
                <a:srgbClr val="FFFF00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sz="2800" b="1" dirty="0">
                <a:solidFill>
                  <a:srgbClr val="FFFF00"/>
                </a:solidFill>
                <a:latin typeface="Arial Black" pitchFamily="34" charset="0"/>
              </a:rPr>
              <a:t>разрушено – </a:t>
            </a:r>
          </a:p>
          <a:p>
            <a:pPr algn="ctr" eaLnBrk="1" hangingPunct="1">
              <a:spcBef>
                <a:spcPct val="0"/>
              </a:spcBef>
            </a:pPr>
            <a:r>
              <a:rPr lang="ru-RU" sz="2800" b="1" dirty="0">
                <a:solidFill>
                  <a:srgbClr val="FFFF00"/>
                </a:solidFill>
                <a:latin typeface="Arial Black" pitchFamily="34" charset="0"/>
              </a:rPr>
              <a:t>1710  городов, </a:t>
            </a:r>
          </a:p>
          <a:p>
            <a:pPr algn="ctr" eaLnBrk="1" hangingPunct="1">
              <a:spcBef>
                <a:spcPct val="0"/>
              </a:spcBef>
            </a:pPr>
            <a:r>
              <a:rPr lang="ru-RU" sz="2800" b="1" dirty="0">
                <a:solidFill>
                  <a:srgbClr val="FFFF00"/>
                </a:solidFill>
                <a:latin typeface="Arial Black" pitchFamily="34" charset="0"/>
              </a:rPr>
              <a:t>70 тыс. сёл и деревень</a:t>
            </a:r>
          </a:p>
          <a:p>
            <a:pPr algn="ctr" eaLnBrk="1" hangingPunct="1">
              <a:spcBef>
                <a:spcPct val="0"/>
              </a:spcBef>
            </a:pPr>
            <a:endParaRPr lang="ru-RU" sz="2800" b="1" dirty="0">
              <a:solidFill>
                <a:srgbClr val="FFFF00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sz="2800" b="1" dirty="0">
                <a:solidFill>
                  <a:srgbClr val="FFFF00"/>
                </a:solidFill>
                <a:latin typeface="Arial Black" pitchFamily="34" charset="0"/>
              </a:rPr>
              <a:t>остались без крова – </a:t>
            </a:r>
          </a:p>
          <a:p>
            <a:pPr algn="ctr" eaLnBrk="1" hangingPunct="1">
              <a:spcBef>
                <a:spcPct val="0"/>
              </a:spcBef>
            </a:pPr>
            <a:r>
              <a:rPr lang="ru-RU" sz="2800" b="1" dirty="0">
                <a:solidFill>
                  <a:srgbClr val="FFFF00"/>
                </a:solidFill>
                <a:latin typeface="Arial Black" pitchFamily="34" charset="0"/>
              </a:rPr>
              <a:t>25 млн. человек.</a:t>
            </a:r>
          </a:p>
        </p:txBody>
      </p:sp>
      <p:pic>
        <p:nvPicPr>
          <p:cNvPr id="5" name="Содержимое 5" descr="00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9677" r="4839"/>
          <a:stretch>
            <a:fillRect/>
          </a:stretch>
        </p:blipFill>
        <p:spPr>
          <a:xfrm>
            <a:off x="4932040" y="1159166"/>
            <a:ext cx="3816424" cy="4080880"/>
          </a:xfrm>
          <a:ln w="76200">
            <a:solidFill>
              <a:srgbClr val="FFFF00"/>
            </a:solidFill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8964488" cy="62646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400" b="1" i="1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ru-RU" sz="3300" b="1" i="1" dirty="0">
                <a:solidFill>
                  <a:srgbClr val="FFFF00"/>
                </a:solidFill>
              </a:rPr>
              <a:t>Победа в войне – это ликование и скорбь. Время их не приглушает. А мы с вами должны эту память о самой страшной войне, которая коснулась каждой семьи, передавать из поколения в поколение. День Победы был, есть и должен оставаться самым святым праздником. Ведь те, кто заплатил за него своей жизнью, дали нам возможность жить сейчас. Мы обязаны помнить об этом всегда.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300" b="1" i="1" dirty="0">
                <a:solidFill>
                  <a:srgbClr val="FFFF00"/>
                </a:solidFill>
              </a:rPr>
              <a:t>	Имена павших Героев навсегда сохранились в названиях улиц, поселков, школ…</a:t>
            </a:r>
            <a:endParaRPr lang="ru-RU" sz="33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08112"/>
          </a:xfrm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FFFF00"/>
                </a:solidFill>
                <a:latin typeface="Arial Black" pitchFamily="34" charset="0"/>
              </a:rPr>
              <a:t>П. Борисово, </a:t>
            </a:r>
            <a:r>
              <a:rPr lang="ru-RU" sz="3500" dirty="0" err="1">
                <a:solidFill>
                  <a:srgbClr val="FFFF00"/>
                </a:solidFill>
                <a:latin typeface="Arial Black" pitchFamily="34" charset="0"/>
              </a:rPr>
              <a:t>Приозерский</a:t>
            </a:r>
            <a:r>
              <a:rPr lang="ru-RU" sz="3500" dirty="0">
                <a:solidFill>
                  <a:srgbClr val="FFFF00"/>
                </a:solidFill>
                <a:latin typeface="Arial Black" pitchFamily="34" charset="0"/>
              </a:rPr>
              <a:t> район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5328592" cy="580526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Arial Black" pitchFamily="34" charset="0"/>
              </a:rPr>
              <a:t>БОРИСОВ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Arial Black" pitchFamily="34" charset="0"/>
              </a:rPr>
              <a:t>Александр Михайлович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 Black" pitchFamily="34" charset="0"/>
              </a:rPr>
              <a:t>Родился в 1917 году в деревне Петровское </a:t>
            </a:r>
            <a:r>
              <a:rPr lang="ru-RU" dirty="0" err="1">
                <a:latin typeface="Arial Black" pitchFamily="34" charset="0"/>
              </a:rPr>
              <a:t>Вышегорского</a:t>
            </a:r>
            <a:r>
              <a:rPr lang="ru-RU" dirty="0">
                <a:latin typeface="Arial Black" pitchFamily="34" charset="0"/>
              </a:rPr>
              <a:t> сельсовета </a:t>
            </a:r>
            <a:r>
              <a:rPr lang="ru-RU" dirty="0" err="1">
                <a:latin typeface="Arial Black" pitchFamily="34" charset="0"/>
              </a:rPr>
              <a:t>Сафоновского</a:t>
            </a:r>
            <a:r>
              <a:rPr lang="ru-RU" dirty="0">
                <a:latin typeface="Arial Black" pitchFamily="34" charset="0"/>
              </a:rPr>
              <a:t> района. Окончил семилетнюю школу. Затем работал на ряде строек Смоленска.</a:t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В 1938 году был призван в ряды Красной Армии и направлен в танковые войска. Окончил курсы младших командиров. </a:t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Великая Отечественная война застала командира танка старшего сержанта Борисова на Крайнем Севере, где он проходил службу.</a:t>
            </a:r>
          </a:p>
        </p:txBody>
      </p:sp>
      <p:pic>
        <p:nvPicPr>
          <p:cNvPr id="7" name="Содержимое 6" descr="Борисов_Александр_Михайлович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412776"/>
            <a:ext cx="3240360" cy="4880061"/>
          </a:xfr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FFFF00"/>
                </a:solidFill>
                <a:latin typeface="Arial Black" pitchFamily="34" charset="0"/>
              </a:rPr>
              <a:t>П. Борисово, </a:t>
            </a:r>
            <a:r>
              <a:rPr lang="ru-RU" sz="3500" dirty="0" err="1">
                <a:solidFill>
                  <a:srgbClr val="FFFF00"/>
                </a:solidFill>
                <a:latin typeface="Arial Black" pitchFamily="34" charset="0"/>
              </a:rPr>
              <a:t>Приозерский</a:t>
            </a:r>
            <a:r>
              <a:rPr lang="ru-RU" sz="3500" dirty="0">
                <a:solidFill>
                  <a:srgbClr val="FFFF00"/>
                </a:solidFill>
                <a:latin typeface="Arial Black" pitchFamily="34" charset="0"/>
              </a:rPr>
              <a:t> район</a:t>
            </a:r>
            <a:endParaRPr lang="ru-RU" sz="35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47664" y="1268760"/>
            <a:ext cx="7344816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 Black" pitchFamily="34" charset="0"/>
              </a:rPr>
              <a:t>Экипаж танка, которым командовал Борисов А.М., погиб, а командир был тяжело ранен, но продолжал вести огонь до момента эвакуации повреждённой машины с поля боя.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 Black" pitchFamily="34" charset="0"/>
              </a:rPr>
              <a:t> 5 августа 1941 года Борисов Александр Борисов скончался от ран в госпитале.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 Black" pitchFamily="34" charset="0"/>
              </a:rPr>
              <a:t>Командиру танка старшему сержанту Борисову Александру Михайловичу за героизм, самоотверженность, мужество и отвагу, проявленные в бою с фашистскими захватчиками, Указом Президиума Верховного Совета СССР от 22 июля 1941 года было присвоено звание Героя Советского Союза. Это один из первых наших героев, получивших такое звание в самом начале войны.</a:t>
            </a:r>
          </a:p>
          <a:p>
            <a:endParaRPr lang="ru-RU" dirty="0"/>
          </a:p>
        </p:txBody>
      </p:sp>
      <p:pic>
        <p:nvPicPr>
          <p:cNvPr id="6" name="Содержимое 6" descr="Борисов_Александр_Михайлович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296144" cy="1952024"/>
          </a:xfrm>
          <a:ln w="38100"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79513" y="4149081"/>
            <a:ext cx="129614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1917</a:t>
            </a:r>
          </a:p>
          <a:p>
            <a:pPr algn="ctr"/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1941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0081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П. Ларионово, </a:t>
            </a:r>
            <a:r>
              <a:rPr lang="ru-RU" dirty="0" err="1">
                <a:solidFill>
                  <a:srgbClr val="FFFF00"/>
                </a:solidFill>
              </a:rPr>
              <a:t>Приозерский</a:t>
            </a:r>
            <a:r>
              <a:rPr lang="ru-RU" dirty="0">
                <a:solidFill>
                  <a:srgbClr val="FFFF00"/>
                </a:solidFill>
              </a:rPr>
              <a:t> район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5400600" cy="5400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latin typeface="Arial Black" pitchFamily="34" charset="0"/>
              </a:rPr>
              <a:t>Ларионов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latin typeface="Arial Black" pitchFamily="34" charset="0"/>
              </a:rPr>
              <a:t>Георгий Петрович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000" b="1" dirty="0">
              <a:latin typeface="Arial Black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 Black" pitchFamily="34" charset="0"/>
              </a:rPr>
              <a:t>	Родился в 1908 году в Петербурге. Окончил семь классов в посёлке Чагода. С 1932 года в Красной Армии. В 1934 году окончил военную авиационную школу лётчиков.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 Black" pitchFamily="34" charset="0"/>
              </a:rPr>
              <a:t>	21 Марта 1940 года за мужество и отвагу, проявленные в боях с </a:t>
            </a:r>
            <a:r>
              <a:rPr lang="ru-RU" dirty="0" err="1">
                <a:latin typeface="Arial Black" pitchFamily="34" charset="0"/>
              </a:rPr>
              <a:t>белофинами</a:t>
            </a:r>
            <a:r>
              <a:rPr lang="ru-RU" dirty="0">
                <a:latin typeface="Arial Black" pitchFamily="34" charset="0"/>
              </a:rPr>
              <a:t>, Старшему лейтенанту Ларионову Георгию Петровичу было присвоено звание Героя Советского Союза.</a:t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	С началом Великой Отечественной войны на фронте. Командир эскадрильи отдельного истребительного авиационного полка.  </a:t>
            </a:r>
          </a:p>
        </p:txBody>
      </p:sp>
      <p:pic>
        <p:nvPicPr>
          <p:cNvPr id="5" name="Содержимое 4" descr="Larionov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628800"/>
            <a:ext cx="3085346" cy="4536504"/>
          </a:xfrm>
          <a:ln w="57150">
            <a:solidFill>
              <a:srgbClr val="FFFF00"/>
            </a:solidFill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П. Ларионово, </a:t>
            </a:r>
            <a:r>
              <a:rPr lang="ru-RU" dirty="0" err="1">
                <a:solidFill>
                  <a:srgbClr val="FFFF00"/>
                </a:solidFill>
              </a:rPr>
              <a:t>Приозерский</a:t>
            </a:r>
            <a:r>
              <a:rPr lang="ru-RU" dirty="0">
                <a:solidFill>
                  <a:srgbClr val="FFFF00"/>
                </a:solidFill>
              </a:rPr>
              <a:t> район</a:t>
            </a:r>
            <a:endParaRPr lang="ru-RU" dirty="0"/>
          </a:p>
        </p:txBody>
      </p:sp>
      <p:pic>
        <p:nvPicPr>
          <p:cNvPr id="5" name="Содержимое 4" descr="Larionov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1844824"/>
            <a:ext cx="1665107" cy="2448272"/>
          </a:xfrm>
          <a:ln w="76200">
            <a:solidFill>
              <a:srgbClr val="FFFF0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55776" y="1600200"/>
            <a:ext cx="6131024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 Black" pitchFamily="34" charset="0"/>
              </a:rPr>
              <a:t>	Капитан Г. П. Ларионов погиб в воздушном бою 21 Июля 1941 года под Ленинградом. Награждён орденами Ленина (дважды ), Красного Знамени, медалями.</a:t>
            </a:r>
            <a:br>
              <a:rPr lang="ru-RU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	Похоронен в городе Приозерске, Ленинградской области, где в память о герое установлен  обелиск. Его именем назван посёлок в Приозерском районе, улицы в городе Приозерске.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509120"/>
            <a:ext cx="136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1908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1941</a:t>
            </a:r>
          </a:p>
        </p:txBody>
      </p:sp>
    </p:spTree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196</TotalTime>
  <Words>381</Words>
  <Application>Microsoft Office PowerPoint</Application>
  <PresentationFormat>Экран (4:3)</PresentationFormat>
  <Paragraphs>120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Никто не забыт и ничто не забыто</vt:lpstr>
      <vt:lpstr> Великая Отечественная война началась 22 июня 1941 год   в 4 часа утра</vt:lpstr>
      <vt:lpstr>Презентация PowerPoint</vt:lpstr>
      <vt:lpstr>Презентация PowerPoint</vt:lpstr>
      <vt:lpstr>Презентация PowerPoint</vt:lpstr>
      <vt:lpstr>П. Борисово, Приозерский район</vt:lpstr>
      <vt:lpstr>П. Борисово, Приозерский район</vt:lpstr>
      <vt:lpstr>П. Ларионово, Приозерский район</vt:lpstr>
      <vt:lpstr>П. Ларионово, Приозерский район</vt:lpstr>
      <vt:lpstr>П. Севастьяново, Приозерский район</vt:lpstr>
      <vt:lpstr>П. Севастьяново, Приозерский район</vt:lpstr>
      <vt:lpstr>П. Степанянское, Приозерский район</vt:lpstr>
      <vt:lpstr>П. Степанянское, Приозерский район</vt:lpstr>
      <vt:lpstr>Степанян  Нельсон Георгеевич</vt:lpstr>
      <vt:lpstr>П. Шушино, Приозерский район</vt:lpstr>
      <vt:lpstr>П. Шушино, Приозерский район</vt:lpstr>
      <vt:lpstr>П. Петровское, Приозерский район</vt:lpstr>
      <vt:lpstr>П. Петровское, Приозерский район</vt:lpstr>
      <vt:lpstr>П. Петровское, Приозерский район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User</cp:lastModifiedBy>
  <cp:revision>47</cp:revision>
  <dcterms:created xsi:type="dcterms:W3CDTF">2013-04-03T10:42:37Z</dcterms:created>
  <dcterms:modified xsi:type="dcterms:W3CDTF">2019-03-24T12:34:41Z</dcterms:modified>
</cp:coreProperties>
</file>