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7" r:id="rId3"/>
    <p:sldId id="259" r:id="rId4"/>
    <p:sldId id="270" r:id="rId5"/>
    <p:sldId id="280" r:id="rId6"/>
    <p:sldId id="271" r:id="rId7"/>
    <p:sldId id="277" r:id="rId8"/>
    <p:sldId id="286" r:id="rId9"/>
    <p:sldId id="262" r:id="rId10"/>
    <p:sldId id="285" r:id="rId11"/>
    <p:sldId id="268" r:id="rId12"/>
    <p:sldId id="283" r:id="rId13"/>
    <p:sldId id="284" r:id="rId14"/>
    <p:sldId id="272" r:id="rId15"/>
    <p:sldId id="265" r:id="rId16"/>
    <p:sldId id="269" r:id="rId17"/>
    <p:sldId id="290" r:id="rId18"/>
    <p:sldId id="273" r:id="rId19"/>
    <p:sldId id="278" r:id="rId20"/>
    <p:sldId id="281" r:id="rId21"/>
    <p:sldId id="287" r:id="rId22"/>
    <p:sldId id="288" r:id="rId23"/>
    <p:sldId id="289" r:id="rId24"/>
    <p:sldId id="279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7" autoAdjust="0"/>
    <p:restoredTop sz="96436" autoAdjust="0"/>
  </p:normalViewPr>
  <p:slideViewPr>
    <p:cSldViewPr>
      <p:cViewPr>
        <p:scale>
          <a:sx n="70" d="100"/>
          <a:sy n="70" d="100"/>
        </p:scale>
        <p:origin x="-132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02C33-E780-42E2-AB15-CCDABB688B78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90559-811A-488A-BA83-991E21622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4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90559-811A-488A-BA83-991E216229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1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radikal.ru/F/i054.radikal.ru/0909/9d/b4ac241a955a.jpg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00108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70C0"/>
                </a:solidFill>
              </a:rPr>
              <a:t>«</a:t>
            </a:r>
            <a:r>
              <a:rPr lang="ru-RU" sz="5400" b="1" i="1" dirty="0" err="1" smtClean="0">
                <a:solidFill>
                  <a:srgbClr val="0070C0"/>
                </a:solidFill>
              </a:rPr>
              <a:t>Бисероплетение</a:t>
            </a:r>
            <a:endParaRPr lang="ru-RU" sz="54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5400" b="1" i="1" dirty="0" smtClean="0">
                <a:solidFill>
                  <a:srgbClr val="0070C0"/>
                </a:solidFill>
              </a:rPr>
              <a:t>в начальных классах»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5000636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Выполнила:</a:t>
            </a:r>
          </a:p>
          <a:p>
            <a:pPr algn="r">
              <a:lnSpc>
                <a:spcPct val="9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  <a:latin typeface="Monotype Corsiva" pitchFamily="66" charset="0"/>
              </a:rPr>
              <a:t>Черемичина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Р.В.</a:t>
            </a:r>
          </a:p>
          <a:p>
            <a:pPr algn="r">
              <a:lnSpc>
                <a:spcPct val="9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Воспитатель  </a:t>
            </a:r>
          </a:p>
          <a:p>
            <a:pPr algn="r">
              <a:lnSpc>
                <a:spcPct val="9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Группы Продленного дня</a:t>
            </a:r>
          </a:p>
        </p:txBody>
      </p:sp>
    </p:spTree>
    <p:extLst>
      <p:ext uri="{BB962C8B-B14F-4D97-AF65-F5344CB8AC3E}">
        <p14:creationId xmlns:p14="http://schemas.microsoft.com/office/powerpoint/2010/main" val="21413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ГПД\Desktop\фото бисер\P_20171115_160832_vHDR_Au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8182182" cy="4604235"/>
          </a:xfrm>
          <a:prstGeom prst="rect">
            <a:avLst/>
          </a:prstGeom>
          <a:noFill/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Изделия из бисера руками наших 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1026" name="Picture 2" descr="C:\Users\ГПД\Desktop\фото бисер\P_20171103_110650_vHDR_Aut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8143932" cy="5489110"/>
          </a:xfrm>
          <a:prstGeom prst="rect">
            <a:avLst/>
          </a:prstGeom>
          <a:noFill/>
        </p:spPr>
      </p:pic>
      <p:pic>
        <p:nvPicPr>
          <p:cNvPr id="3" name="Picture 2" descr="C:\Users\ГПД\Desktop\P_20171222_160732_vHDR_Au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64517"/>
            <a:ext cx="8572560" cy="5606617"/>
          </a:xfrm>
          <a:prstGeom prst="rect">
            <a:avLst/>
          </a:prstGeom>
          <a:noFill/>
        </p:spPr>
      </p:pic>
      <p:pic>
        <p:nvPicPr>
          <p:cNvPr id="4" name="Picture 3" descr="C:\Users\ГПД\Desktop\фото бисер\P_20180307_134351_vHDR_Auto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007" y="1039130"/>
            <a:ext cx="4665257" cy="5707951"/>
          </a:xfrm>
          <a:prstGeom prst="rect">
            <a:avLst/>
          </a:prstGeom>
          <a:noFill/>
        </p:spPr>
      </p:pic>
      <p:pic>
        <p:nvPicPr>
          <p:cNvPr id="1027" name="Picture 3" descr="C:\Users\ГПД\Desktop\фото бисер\P_20180307_104431_vHDR_Auto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928670"/>
            <a:ext cx="8896292" cy="58083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860" y="928670"/>
            <a:ext cx="6257940" cy="581269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– это небольшие шарики со сквозным отверстием, слегка приплюснутой с краёв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Стеклярус – это небольшие кусочки стеклянной трубки 5-10мм, гранённой или цилиндрической формы.</a:t>
            </a:r>
          </a:p>
          <a:p>
            <a:pPr algn="just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Бусины – шарики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размеров, чаще всего идеально круглой формы, но бывают также каплевидные или «бочечки».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sb_33020_b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2195736" cy="21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матовый%20непрозрачный%207м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68"/>
            <a:ext cx="2199959" cy="21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6" descr="http://www.shmarova.ru/im_pic_article/8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" y="4663479"/>
            <a:ext cx="2167533" cy="216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5984" y="142852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3300"/>
                </a:solidFill>
                <a:latin typeface="Monotype Corsiva" pitchFamily="66" charset="0"/>
              </a:rPr>
              <a:t>ЧТО ЖЕ ЭТО ТАКОЕ –БИСЕР</a:t>
            </a:r>
            <a:r>
              <a:rPr lang="en-US" sz="3600" b="1" dirty="0" smtClean="0">
                <a:solidFill>
                  <a:srgbClr val="FF3300"/>
                </a:solidFill>
                <a:latin typeface="Monotype Corsiva" pitchFamily="66" charset="0"/>
              </a:rPr>
              <a:t>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68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 b="1" dirty="0" smtClean="0">
                <a:solidFill>
                  <a:srgbClr val="006666"/>
                </a:solidFill>
                <a:latin typeface="Monotype Corsiva" pitchFamily="66" charset="0"/>
              </a:rPr>
              <a:t>ВИДЫ БИСЕРА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1341438"/>
            <a:ext cx="4330700" cy="4525962"/>
          </a:xfrm>
        </p:spPr>
        <p:txBody>
          <a:bodyPr/>
          <a:lstStyle/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Круглый бисер;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Каплеобразный;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Богемский;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Стеклярус</a:t>
            </a:r>
            <a:r>
              <a:rPr lang="ru-RU" sz="2800" smtClean="0">
                <a:solidFill>
                  <a:srgbClr val="339966"/>
                </a:solidFill>
                <a:latin typeface="Monotype Corsiva" pitchFamily="66" charset="0"/>
              </a:rPr>
              <a:t>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Рубка;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Стразы;</a:t>
            </a:r>
          </a:p>
          <a:p>
            <a:pPr eaLnBrk="1" hangingPunct="1"/>
            <a:r>
              <a:rPr lang="ru-RU" sz="2800" u="sng" smtClean="0">
                <a:solidFill>
                  <a:srgbClr val="339966"/>
                </a:solidFill>
                <a:latin typeface="Monotype Corsiva" pitchFamily="66" charset="0"/>
              </a:rPr>
              <a:t>Блёстки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86" name="Picture 18" descr="d181d182d0b5d0bad0bbd18fd180d183d1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989138"/>
            <a:ext cx="14732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19" descr="bis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642918"/>
            <a:ext cx="1617662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20" descr="1109-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565400"/>
            <a:ext cx="13081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1" descr="108-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2050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22" descr="biser-chashk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8753" y="4357694"/>
            <a:ext cx="3230797" cy="222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3" descr="beads_coll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4286256"/>
            <a:ext cx="2955977" cy="226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24" descr="147-s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5013325"/>
            <a:ext cx="13684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25" descr="043-s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38" y="500042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26" descr="material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1638" y="1125538"/>
            <a:ext cx="1008062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7829576" cy="91759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000099"/>
                </a:solidFill>
                <a:latin typeface="Monotype Corsiva" pitchFamily="66" charset="0"/>
              </a:rPr>
              <a:t>СПОСОБЫ  БИСЕРОПЛЕТЕНИЯ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214422"/>
            <a:ext cx="66357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Цепочки;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Цепочки с дополнительными рядами;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Ажурные сетки;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Мозаика;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Спирали и листики;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Крылья;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Блочный способ; </a:t>
            </a:r>
          </a:p>
          <a:p>
            <a:pPr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Объемные шнуры (жгуты) </a:t>
            </a:r>
          </a:p>
          <a:p>
            <a:pPr eaLnBrk="1" hangingPunct="1">
              <a:lnSpc>
                <a:spcPct val="90000"/>
              </a:lnSpc>
            </a:pPr>
            <a:endParaRPr lang="ru-RU" dirty="0" smtClean="0">
              <a:solidFill>
                <a:srgbClr val="0033CC"/>
              </a:solidFill>
              <a:latin typeface="Monotype Corsiva" pitchFamily="66" charset="0"/>
            </a:endParaRPr>
          </a:p>
        </p:txBody>
      </p:sp>
      <p:pic>
        <p:nvPicPr>
          <p:cNvPr id="8205" name="Picture 13" descr="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1214422"/>
            <a:ext cx="1357312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4" descr="image3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3" y="3143248"/>
            <a:ext cx="1630007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5" descr="image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320" y="2714620"/>
            <a:ext cx="298775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6" descr="krest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5500702"/>
            <a:ext cx="248177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880" y="50304"/>
            <a:ext cx="8136560" cy="172819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плетения: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39" descr="http://www.goldhobby.net/files/photo/content/9.2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/>
          <a:stretch/>
        </p:blipFill>
        <p:spPr bwMode="auto">
          <a:xfrm>
            <a:off x="395880" y="1138237"/>
            <a:ext cx="2061134" cy="146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6" descr="http://www.goldhobby.net/files/photo/content/vet-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50105" y="1457077"/>
            <a:ext cx="1400650" cy="177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2" descr="http://www.goldhobby.net/files/photo/content/shemaigol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08" y="1100700"/>
            <a:ext cx="1896616" cy="146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20" descr="http://www.goldhobby.net/files/photo/content/shemaparal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1" y="3356991"/>
            <a:ext cx="2813684" cy="27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36" y="4935729"/>
            <a:ext cx="1954988" cy="18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40" descr="http://www.goldhobby.net/files/photo/content/9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591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41" descr="http://www.goldhobby.net/files/photo/content/krestic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74" y="1140289"/>
            <a:ext cx="2810644" cy="138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596" y="2643182"/>
            <a:ext cx="206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Зигзаг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67492" y="2526444"/>
            <a:ext cx="189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Игольчатое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92949" y="4941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Восьмерка 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38798" y="6137923"/>
            <a:ext cx="172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Параллельное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64108" y="2644143"/>
            <a:ext cx="325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Плетение в крестик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4844" y="5429264"/>
            <a:ext cx="4429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Приведенная классификация условна, т.к. все способы и техники  взаимосвязаны, вытекают друг из друга.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365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714356"/>
            <a:ext cx="4572032" cy="703282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latin typeface="Monotype Corsiva" pitchFamily="66" charset="0"/>
                <a:cs typeface="Times New Roman" panose="02020603050405020304" pitchFamily="18" charset="0"/>
              </a:rPr>
              <a:t>« </a:t>
            </a:r>
            <a:r>
              <a:rPr lang="ru-RU" sz="5300" b="1" dirty="0" smtClean="0">
                <a:latin typeface="Monotype Corsiva" pitchFamily="66" charset="0"/>
                <a:cs typeface="Times New Roman" panose="02020603050405020304" pitchFamily="18" charset="0"/>
              </a:rPr>
              <a:t>РОЗА </a:t>
            </a:r>
            <a:r>
              <a:rPr lang="ru-RU" sz="5300" dirty="0" smtClean="0">
                <a:latin typeface="Monotype Corsiva" pitchFamily="66" charset="0"/>
                <a:cs typeface="Times New Roman" panose="02020603050405020304" pitchFamily="18" charset="0"/>
              </a:rPr>
              <a:t>»</a:t>
            </a:r>
            <a:endParaRPr lang="ru-RU" sz="5300" dirty="0"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71604" y="0"/>
            <a:ext cx="635798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Коллективная работа 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6053" y="1916832"/>
            <a:ext cx="57382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/>
              <a:t>Посмотрите – у ограды</a:t>
            </a:r>
          </a:p>
          <a:p>
            <a:r>
              <a:rPr lang="ru-RU" sz="4000" i="1" dirty="0"/>
              <a:t>Расцвела царица сада.</a:t>
            </a:r>
          </a:p>
          <a:p>
            <a:r>
              <a:rPr lang="ru-RU" sz="4000" i="1" dirty="0"/>
              <a:t>Не тюльпан и не мимоза, </a:t>
            </a:r>
          </a:p>
          <a:p>
            <a:r>
              <a:rPr lang="ru-RU" sz="4000" i="1" dirty="0"/>
              <a:t>А в шипах красотка…</a:t>
            </a:r>
          </a:p>
        </p:txBody>
      </p:sp>
      <p:pic>
        <p:nvPicPr>
          <p:cNvPr id="3" name="Рисунок 2" descr="https://i.ytimg.com/vi/UawE1-WPwAs/maxresdefault.jpg"/>
          <p:cNvPicPr/>
          <p:nvPr/>
        </p:nvPicPr>
        <p:blipFill>
          <a:blip r:embed="rId2" cstate="print"/>
          <a:srcRect l="21013" r="23779"/>
          <a:stretch>
            <a:fillRect/>
          </a:stretch>
        </p:blipFill>
        <p:spPr bwMode="auto">
          <a:xfrm>
            <a:off x="1839090" y="1556792"/>
            <a:ext cx="5541221" cy="516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2.biser.info/files/images/ac/ba/f0/biser.info_malenkaja-roza_88449-1420487381.jpg"/>
          <p:cNvPicPr/>
          <p:nvPr/>
        </p:nvPicPr>
        <p:blipFill>
          <a:blip r:embed="rId3"/>
          <a:srcRect l="50211" b="16713"/>
          <a:stretch>
            <a:fillRect/>
          </a:stretch>
        </p:blipFill>
        <p:spPr bwMode="auto">
          <a:xfrm rot="10800000">
            <a:off x="1839090" y="1496607"/>
            <a:ext cx="5716182" cy="530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72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\Pictures\2014-02-27\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28"/>
            <a:ext cx="9144000" cy="71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786" y="357166"/>
            <a:ext cx="6143668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Для работы нам потребуется: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1357298"/>
            <a:ext cx="2286016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Бисер, 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2143116"/>
            <a:ext cx="2286016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Проволока, 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85786" y="3714752"/>
            <a:ext cx="3714776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Ножницы, линейка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2928934"/>
            <a:ext cx="2286016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Схемы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294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организовать рабочее место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	В первую очередь потребуется хорошее освещение;</a:t>
            </a:r>
          </a:p>
          <a:p>
            <a:r>
              <a:rPr lang="ru-RU" dirty="0"/>
              <a:t>2.	Как можно чаще делать перерывы с гимнастикой для глаз и спины. Упражнение «Бабочка» поможет увлажнить глаза и расслабить мышцы: часто и легко моргать, как бабочка машет крылышками;</a:t>
            </a:r>
          </a:p>
          <a:p>
            <a:r>
              <a:rPr lang="ru-RU" dirty="0"/>
              <a:t>3.	Для того, чтобы бисер не скатывался со стола, нужно приобрести коробку из-под конфет, на дно положить ворсистую ткань, на которой ребенку будет удобно распределять бисер по кучкам и брать.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6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02359"/>
            <a:ext cx="84249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по работе с бисером </a:t>
            </a:r>
          </a:p>
          <a:p>
            <a:pPr algn="ctr"/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изделии бусинки должны ложиться плотно друг к другу, не провисая.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Нить не следует натягивать слабо или слишком туго, иначе изделие будет неровным.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подбирать одинаковый по размеру бисер, это позволит выдержать форму изделия.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следует быть особо внимательными, набирать бисер по счёту и цвету, согласно выбранной схеме плетения, не допуская ошибок и неточностей.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обнаружите ошибку, не ленитесь, распустите изделие, исправьте ошибку.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1.Плетение лепестков</a:t>
            </a:r>
            <a:endParaRPr lang="ru-RU" dirty="0"/>
          </a:p>
        </p:txBody>
      </p:sp>
      <p:pic>
        <p:nvPicPr>
          <p:cNvPr id="5" name="Рисунок 4" descr="https://im0-tub-ru.yandex.net/i?id=312fefba92172aaa1210ec24888b997b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5429288" cy="521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лепесток из бисера - схем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8501122" cy="5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Школа\Downloads\пва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60118"/>
            <a:ext cx="1805380" cy="18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988502"/>
            <a:ext cx="627504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популярный вид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Школа\Downloads\прап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532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Школа\Downloads\о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44" y="3067389"/>
            <a:ext cx="3095263" cy="23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Школа\Downloads\ра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46" y="3933056"/>
            <a:ext cx="2553847" cy="24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Школа\Downloads\опопп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32" y="4197858"/>
            <a:ext cx="18573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Школа\Downloads\паа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" y="3094945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Школа\Downloads\оти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76" y="68834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Школа\Downloads\ртор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0095"/>
            <a:ext cx="18573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42576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2. Плетение </a:t>
            </a:r>
            <a:br>
              <a:rPr lang="ru-RU" dirty="0" smtClean="0"/>
            </a:br>
            <a:r>
              <a:rPr lang="ru-RU" dirty="0" smtClean="0"/>
              <a:t>    чашелистиков</a:t>
            </a:r>
            <a:endParaRPr lang="ru-RU" dirty="0"/>
          </a:p>
        </p:txBody>
      </p:sp>
      <p:pic>
        <p:nvPicPr>
          <p:cNvPr id="3" name="Рисунок 2" descr="лист из бисера - схем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57166"/>
            <a:ext cx="3678090" cy="629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4282" y="2500306"/>
            <a:ext cx="42576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3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Плетение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   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листьев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4500570"/>
            <a:ext cx="41862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4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Соединение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    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деталей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 пользе </a:t>
            </a:r>
            <a:r>
              <a:rPr lang="ru-RU" dirty="0" err="1" smtClean="0"/>
              <a:t>бисероплетения</a:t>
            </a:r>
            <a:endParaRPr lang="ru-RU" dirty="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7220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u="sng" dirty="0" smtClean="0"/>
              <a:t>для развития ребенка </a:t>
            </a:r>
          </a:p>
          <a:p>
            <a:pPr eaLnBrk="1" hangingPunct="1"/>
            <a:endParaRPr lang="ru-RU" sz="1400" dirty="0" smtClean="0"/>
          </a:p>
          <a:p>
            <a:pPr eaLnBrk="1" hangingPunct="1"/>
            <a:r>
              <a:rPr lang="ru-RU" sz="1600" dirty="0" smtClean="0"/>
              <a:t>Польза </a:t>
            </a:r>
            <a:r>
              <a:rPr lang="ru-RU" sz="1600" dirty="0" err="1" smtClean="0"/>
              <a:t>бисероплетения</a:t>
            </a:r>
            <a:r>
              <a:rPr lang="ru-RU" sz="1600" dirty="0" smtClean="0"/>
              <a:t> для ребёнка в полной мере неоценима. Тем не менее, главные преимущества </a:t>
            </a:r>
            <a:r>
              <a:rPr lang="ru-RU" sz="1600" dirty="0" err="1" smtClean="0"/>
              <a:t>бисероплетения</a:t>
            </a:r>
            <a:r>
              <a:rPr lang="ru-RU" sz="1600" dirty="0" smtClean="0"/>
              <a:t> как хобби являются очевидными. Прежде всего, плетение бисером способствует развитию мелкой моторики, и как следствие, умственных способностей ребенка, влияет на развитие </a:t>
            </a:r>
            <a:r>
              <a:rPr lang="ru-RU" sz="1600" dirty="0" err="1" smtClean="0"/>
              <a:t>речи.Ведь</a:t>
            </a:r>
            <a:r>
              <a:rPr lang="ru-RU" sz="1600" dirty="0" smtClean="0"/>
              <a:t> не зря Василий Сухомлинский сказал, что интеллект малыша находится на кончиках его пальцев.</a:t>
            </a:r>
          </a:p>
          <a:p>
            <a:pPr eaLnBrk="1" hangingPunct="1"/>
            <a:r>
              <a:rPr lang="ru-RU" sz="1600" dirty="0" smtClean="0"/>
              <a:t> Помимо этого, занятие </a:t>
            </a:r>
            <a:r>
              <a:rPr lang="ru-RU" sz="1600" dirty="0" err="1" smtClean="0"/>
              <a:t>бисероплетением</a:t>
            </a:r>
            <a:r>
              <a:rPr lang="ru-RU" sz="1600" dirty="0" smtClean="0"/>
              <a:t> развивает фантазию у ребёнка и воображение, ведь в процессе этого он творит, создает свои поделки. </a:t>
            </a:r>
          </a:p>
          <a:p>
            <a:pPr eaLnBrk="1" hangingPunct="1"/>
            <a:r>
              <a:rPr lang="ru-RU" sz="1600" dirty="0" smtClean="0"/>
              <a:t>Также с помощью </a:t>
            </a:r>
            <a:r>
              <a:rPr lang="ru-RU" sz="1600" dirty="0" err="1" smtClean="0"/>
              <a:t>бесероплитение</a:t>
            </a:r>
            <a:r>
              <a:rPr lang="ru-RU" sz="1600" dirty="0" smtClean="0"/>
              <a:t> ребёнок учиться «читать» и понимать схемы, то есть развивается его образное и пространственное мышление.</a:t>
            </a:r>
          </a:p>
          <a:p>
            <a:pPr eaLnBrk="1" hangingPunct="1"/>
            <a:r>
              <a:rPr lang="ru-RU" sz="1600" dirty="0" smtClean="0"/>
              <a:t> Это занятие прививает хороший вкус — ребёнок создает красивые цветы из бисера и в процессе сочетает цвета, формы бусинок. </a:t>
            </a:r>
          </a:p>
          <a:p>
            <a:pPr eaLnBrk="1" hangingPunct="1"/>
            <a:r>
              <a:rPr lang="ru-RU" sz="1600" dirty="0" smtClean="0"/>
              <a:t>Занятие </a:t>
            </a:r>
            <a:r>
              <a:rPr lang="ru-RU" sz="1600" dirty="0" err="1" smtClean="0"/>
              <a:t>бисероплетением</a:t>
            </a:r>
            <a:r>
              <a:rPr lang="ru-RU" sz="1600" dirty="0" smtClean="0"/>
              <a:t> позволяет детям </a:t>
            </a:r>
            <a:r>
              <a:rPr lang="ru-RU" sz="1600" dirty="0" err="1" smtClean="0"/>
              <a:t>самовыразиться</a:t>
            </a:r>
            <a:r>
              <a:rPr lang="ru-RU" sz="1600" dirty="0" smtClean="0"/>
              <a:t>, стремиться к индивидуальности, он будет понимать, что такие украшения будут только у него, в них он выразит свой характер, настроение, свое восприятие. </a:t>
            </a:r>
          </a:p>
          <a:p>
            <a:pPr eaLnBrk="1" hangingPunct="1"/>
            <a:r>
              <a:rPr lang="ru-RU" sz="1600" dirty="0" smtClean="0"/>
              <a:t>Немаловажным является развитие, благодаря этому занятию, усидчивости и внимательности, привычки доводить дело до конца.</a:t>
            </a:r>
          </a:p>
          <a:p>
            <a:pPr eaLnBrk="1" hangingPunct="1"/>
            <a:r>
              <a:rPr lang="ru-RU" sz="1600" dirty="0" smtClean="0"/>
              <a:t> К тому же, занятие любым рукоделием никогда не оказывает негативного влияния, а приносит только пользу. </a:t>
            </a:r>
          </a:p>
          <a:p>
            <a:pPr eaLnBrk="1" hangingPunct="1"/>
            <a:r>
              <a:rPr lang="ru-RU" sz="1600" dirty="0" smtClean="0"/>
              <a:t>Кроме того, нередко оно может стать делом жизни, приносить неплохой доход и самореализацию.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500990" cy="582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 пользе </a:t>
            </a:r>
            <a:r>
              <a:rPr lang="ru-RU" dirty="0" err="1" smtClean="0"/>
              <a:t>бисероплетения</a:t>
            </a:r>
            <a:endParaRPr lang="ru-RU" dirty="0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7429552" cy="114300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600" dirty="0" smtClean="0"/>
              <a:t>Однако, </a:t>
            </a:r>
            <a:r>
              <a:rPr lang="ru-RU" sz="1600" dirty="0" err="1" smtClean="0"/>
              <a:t>бисероплетение</a:t>
            </a:r>
            <a:r>
              <a:rPr lang="ru-RU" sz="1600" dirty="0" smtClean="0"/>
              <a:t> - один из элементарных способов улучшения своего здоровья. Дело это тихое и спокойное, аналогичное перебиранию чёток, вязанию на спицах или вышиванию крестиком. </a:t>
            </a:r>
          </a:p>
          <a:p>
            <a:pPr eaLnBrk="1" hangingPunct="1"/>
            <a:r>
              <a:rPr lang="ru-RU" sz="1600" dirty="0" smtClean="0"/>
              <a:t>Что даёт </a:t>
            </a:r>
            <a:r>
              <a:rPr lang="ru-RU" sz="1600" dirty="0" err="1" smtClean="0"/>
              <a:t>бисероплетение</a:t>
            </a:r>
            <a:r>
              <a:rPr lang="ru-RU" sz="1600" dirty="0" smtClean="0"/>
              <a:t> человеку? </a:t>
            </a:r>
            <a:endParaRPr lang="ru-RU" dirty="0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928670"/>
            <a:ext cx="823912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«Зачем на это убивать время? Прибыль сомнительная в наших краях, ни умственного развития, ни особой пользы от сделанных вещей нет…»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0" y="3857628"/>
            <a:ext cx="8229600" cy="928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четвертых, на любые празднования можно будет всем нуждающимся дарить изделия из бисера, приговаривая при том, что лучший подарок – это тот, который даритель сделал собственными руками.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2571744"/>
            <a:ext cx="8358246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/>
              <a:t>в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о-первых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хорошее настроение и эмоциональный подъём;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2928934"/>
            <a:ext cx="8358246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/>
              <a:t>во-вторых, это занятие, которым можно увлечься в те периоды, когда становится невыносимо скучно;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0" y="3500438"/>
            <a:ext cx="8229600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в-третьих, перебирание маленьких бусинок хорошо успокаивает; 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0" y="5572116"/>
            <a:ext cx="7000892" cy="1071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 что, здоровье и бисер напрямую связаны между собой. От бисера исходит спокойствие, улучшающее здоровье человека.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Ведь каждому известно, что все болезни от нервов.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0" y="4714884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Кроме того, изделиями можно украшать дом, машину, а при серьёзном отношении к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бисероплетению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можно устроить у себя дома или в профессиональной галерее настоящую выставку. 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500042"/>
            <a:ext cx="8215338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здоровья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forum.hobbyportal.ru/album_pic.php?pic_id=2445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28604"/>
            <a:ext cx="507209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vatars.mds.yandex.net/get-pdb/477388/43a6d335-675d-49c6-80bb-0e7a6ef437f3/s1200?webp=fals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avatars.mds.yandex.net/get-pdb/163339/e67ee6eb-fc86-466c-8bdc-aa39517aceeb/s1200?webp=fals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871543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WordArt 6"/>
          <p:cNvSpPr>
            <a:spLocks noChangeArrowheads="1" noChangeShapeType="1" noTextEdit="1"/>
          </p:cNvSpPr>
          <p:nvPr/>
        </p:nvSpPr>
        <p:spPr bwMode="auto">
          <a:xfrm>
            <a:off x="1331913" y="476250"/>
            <a:ext cx="5111750" cy="649288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  <a:scene3d>
              <a:camera prst="legacyObliqueFront"/>
              <a:lightRig rig="legacyFlat3" dir="l"/>
            </a:scene3d>
            <a:sp3d extrusionH="430200" prstMaterial="legacyMetal">
              <a:extrusionClr>
                <a:srgbClr val="FF99CC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FF99CC"/>
                </a:solidFill>
                <a:latin typeface="Arial"/>
                <a:cs typeface="Arial"/>
              </a:rPr>
              <a:t>Заключение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85720" y="1571612"/>
            <a:ext cx="814393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3200" i="1" dirty="0"/>
              <a:t>Сотворение прекрасного – удел не только профессионалов, каждый (было бы желание!) может испытать свои силы на этом поприще.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857628"/>
            <a:ext cx="8143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err="1" smtClean="0">
                <a:latin typeface="Monotype Corsiva" pitchFamily="66" charset="0"/>
                <a:cs typeface="Times New Roman" panose="02020603050405020304" pitchFamily="18" charset="0"/>
              </a:rPr>
              <a:t>Бисероплетение</a:t>
            </a:r>
            <a:r>
              <a:rPr lang="ru-RU" sz="4000" i="1" dirty="0" smtClean="0">
                <a:latin typeface="Monotype Corsiva" pitchFamily="66" charset="0"/>
                <a:cs typeface="Times New Roman" panose="02020603050405020304" pitchFamily="18" charset="0"/>
              </a:rPr>
              <a:t> – </a:t>
            </a:r>
          </a:p>
          <a:p>
            <a:r>
              <a:rPr lang="ru-RU" sz="4000" i="1" dirty="0" smtClean="0">
                <a:latin typeface="Monotype Corsiva" pitchFamily="66" charset="0"/>
                <a:cs typeface="Times New Roman" panose="02020603050405020304" pitchFamily="18" charset="0"/>
              </a:rPr>
              <a:t>            это не только хобби, но и один из                    </a:t>
            </a:r>
          </a:p>
          <a:p>
            <a:r>
              <a:rPr lang="ru-RU" sz="4000" i="1" dirty="0" smtClean="0">
                <a:latin typeface="Monotype Corsiva" pitchFamily="66" charset="0"/>
                <a:cs typeface="Times New Roman" panose="02020603050405020304" pitchFamily="18" charset="0"/>
              </a:rPr>
              <a:t>            видов   искусства, </a:t>
            </a:r>
          </a:p>
          <a:p>
            <a:r>
              <a:rPr lang="ru-RU" sz="4000" i="1" dirty="0" smtClean="0">
                <a:latin typeface="Monotype Corsiva" pitchFamily="66" charset="0"/>
                <a:cs typeface="Times New Roman" panose="02020603050405020304" pitchFamily="18" charset="0"/>
              </a:rPr>
              <a:t>            достойный восхищения.</a:t>
            </a:r>
            <a:endParaRPr lang="ru-RU" sz="4000" i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  <p:bldP spid="86025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1052736"/>
            <a:ext cx="5688632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внимание.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HAAhQMBIgACEQEDEQH/xAAbAAADAAMBAQAAAAAAAAAAAAADBAUAAgYBB//EADoQAAIBAwMCBAMGBgEDBQAAAAECAwQRIQASMQVBEyJRYXGh8BQjMkKBkQZSscHR4SQVYvEWQ3KCov/EABoBAAIDAQEAAAAAAAAAAAAAAAEDAAIEBQb/xAAkEQACAgICAgICAwAAAAAAAAAAAQIDESEEEjFBBVEToRQiI//aAAwDAQACEQMRAD8AVkeSMSQTUrMjWSwuRtBvcMPTnOBoonhTwpIXhY5j2+IAu2wsbYHa3bnS4+0wQlnp5ll2nYqsbK3O4MN18XNraamqmqQDUUnjTOoI2bmu9jgEAWuLf00CD6Ru6qV8MK5AdBYgi3px8PjrxklmqJY6iFmMSDYyHzAW5F7D20v0Wmo556eOmqZrAHdTEKdoOCDn+uNdeKCB/DfwNpUbVZBY2Pqcev6ax8nm18eSjLJZQbJFFSvK4TyvGtlZ1fC258vp+t9N1vS4CuwtKDuuk5J2g34IFvh/nTdNTxwM8aKoUsNvc24zk3Of9jRJHIjswUg2GQPr+/tricz5Wx2f5PCX7HQrWNks9LlO15KmJdwZAwZmZPRgQP7C2sqaWaCGOWnHiSIDeWFt7A2I818kWJ0WapaS7SMTb5aymneOQSI2ffuPTSYfN3qScksDP46xohGQ3lAhZ1TyffoSym3YngE+/ONaOjT0zxJEZ5fN4sRW+w48xzc9rWtq7W9Lk6hJFLRbkIJYgNiNre5sQb8WxoM/Rq5grGWNvCHlUSeHIDjJ5BF7nntx696vn8ecVLstmfo1ojeDLBFF96ybGKM4j2sB3sMn099EDSU8CgSu5RPvfONjp/Njm+NOVsbdOlSlYyJ5fEjqQVO/jAwO/OB89KzzT07ujxJEXJ8MSRArgXsexN++tkJxnFSi8opg8irYoaq1Q7sXLhMA+Uc7vhjTiQnxXDssr33kAHaWYG21uQcfV9L0FTHVRyyb0ZY0PixxgklWz5bgEG49eNMQlgYozK7qblDvDKR2u3rxxnVwGVFPVNDCFNtxXYWW5t3ueQe1vjrXw6hpfvYJ92QyAhLJ2IK2v8OdY3grsiqZRGoYgxBCQ5v2P9+2izoYoVWZPGS/42v4iAn8IIyRx240SA5KeokcyCCnZiACHcFltwOOPT9dZoqSyLuKmYEsbsq7gfhjGs1CEaiZEq5EeS1PIAoCuxsw+QbJuO1uNHo/s9bFC7NLtRGQPDIcHsxX9+dSnEhZZIz+OP7xZWtICCNxW/Fgee/vqzBW06pulMTxBtsjBcD/AC2Bj4ahBzocKQ15NzCkaAHaPJIxJsSe5we+uiSptHuNiAOe3b/HrqDSLueaGZ0KBQ0R33Izn4Wxqqgklui+ZrZYjjnknI49teU+WbfIafo0Vr+pglvVMLnPF84v/nW8i71Fja4t6240ZklhQLSMhblm8Oxb29dASv8AGbZKoEguLgc6485DkmSphaS3y0WFSx2xqW+A174QmqGubIOSOw9tOwzvK/hQEKqi+1TYAao8DMjFJSzhHRlaO/JOLfpo/wBkSMDcxJ5zrTatMfvp9r8KEN9erOsi7u/DEG19V1jaFvJI6+KhqJUpAJJBKNiFh6HN+w1Fp121JlCSoxQ+KtQtweBe383H766uso16hEIZSBGbX3X4BvbBz8udSJ+kp0+ilD1G+CNbEjzt5ieTYeUHvr1XxHJrVKrct5M9i3kmrG9K4SeFxI73WV0B2kcruzbFznW1Q0q07pIyTQmzMobyspOALd73HzxfS0jJCiTBRHGJAZdjsAGPPe2SR7a9pYqrfLIizWaXcZoHQjb6WJtz++u4hQ8rrTNtilmhxiJAGNuT+K5HbvpeqlnZkjRINwKl5AjEkWub88Yyb6KKponqs1CSEmNg/mBFrrZL4Ofl76VikeplWSGYXWxAiXaynFltbF8+X9NEAQUcVNGqTFtx833dUVGfTIxrNNrFCjEwVVNtYAtHJD4m1u9rnF9ZokOfrKabw12iniijlP8AykBLAi4BYXx8dZQSlJ5p3mpxASqWct5rmwZR355PrzocMyhxJTh2up3RPELk9/Pncw7X1c6NBT1FSa2cmZofNCsq7mIIvubFhbgDSORcqa3N+gxWXgaoxF0iISRrFNVspBfYfKvNvc85/wAadg6nNUhYqtVHZbLwfQ61aEO29lv87/D6z7gaEwUsFAuWNhY3ufr6GvG3Wytm5y8muKSWCrHMFsN17i4t6fX/AJxqV1AeHUGSM/iyD6aamXwVVVzYWwPr6J0hMzMc3trMlmQxaGizPEqBGDSHi+GPbTM8a09GyxhgVXczYydL9L6gI4GhlBdAbWHIPOL/AB05PNRz000cc21nQhRKpFj8baHVpkJkUhYbmb99UqSMsigEgc686XRCnYPUzQEBTYhwb40WOUJEFd1Re24f2/b/ADqjiGUs+A7zCmXeGz+UkjU41rxiackhbEvYbrjuLYvotXUGcKgFgvBYZPx+u+l52MPT55IiocgIpawCk8Hvx8tauPXmyEV9i28JkvatYoFN9maaIqDKzXYp3sntpOOOFZm3ySBADsaKJV8UHJsA2OBzptlme80tNF4jpZpIMtdTcqx7D4aFW0dQySfZ6KHYTuNO2EYG+Va192Dwe+vdLwYybMlvEeklZXsSjR43D3yM39D309TTSeHAZJlcKwMkvhbR2/Kc3wNJCQeEhUlJrgSq7eSJt2Pjxb46chdqWtarMc8cpSzFdvmJzxbt89EBSD1YLGJ55FY3BFl7DtYkfrrNGWklVF8KtiiUi+2xPOfW99ZokOYkpaeemX7LCjLceGtrFAP5QcG20jsdHoqqaiQFYXen3/hnIN88gnJue3ppOmqjOQVIG8B2WUeXdfhf5T3vosUAcplRFsZWKlQS3vtOTjJ7DOlWwhODU/BO3XZ1UFXHUxeJEWOSCHsCPj8u1j89Z02ugj6iq1APmGwMeFPr+3r/AE1nT6WRaBHZbl7sFFxYdubsb255tpKqpkG/de4W+Re4v+3fXjra4q1xj4NcJZWWdPV0iFAy2OL3B1PWhMrkOPJ3Pf4D67alUXUZ6Rrb2aH8yA8jVH/1B0/7Ql/EUk2OMAeukOuXpFiV1qlqKaRZKbygduQdTB1CsIO+KK472Ou2rkE0ZUAWwVY3Hy+hqPUdMVjvUCx720YTWMSQyMiZSx1TkOZGLelsDVqipy4YSk3Ycg5H1/fWtLSsl9yE98Af31WoBstlcEXA+P6emqyedoEpEasqKbpkoike8rWIUDkE4JGcEk/QGplVVS9XKkiLwlyiq5FmwCTa97bjbn0tnR/46qun0k9LLUOqs/3Xktd/w5+Chjz661jRdoyCWW5s973uP5yTe57fmvrscKhQxb7MN1ss4QWmpAu4IHnBI3BgLklcYwTi2bgd86F1BaZXo44KanQqDt8VSm0XINm/MD3Hy0Cd5ZJhTRlo42H3qqbAHeMWFrXvfIH5RfWTwHwY4A0Ahd77ZJFO5sce3OCTxrr0zlKa7MzwbctiauI5HpGh8GdHFjEQpb4lr3W9/XnQ6hHSoV5nqZFZPECswREsewuL2GSLZ1vJC0yNHLMlRCgLv4LWaIkkBb3/AA4/T4a2lFOahGpZkNXCdyv4pAC3wQO57Z5Otw4R6hXinjhPT+oxKshZy6v+LOFxf8ORrNOST1VPEviRU0l2YAxTRAYt/MOfhrNQImIatDDGgZHl+7AODGoO4MLL5gB9dtV/srLEkKk9rlrAE4vfgHIucHgC+pLyywS70nbfLASZFQk9iBx3HfQanrPVKZUWN40kbLKYwSDjDHljnJ9xzrNyMibE2dtSdSghoxFXTorr5bixBGLfqO+P6aP9m+0FpomUoU8rK1xkj2181qOu1jgrJGp/+Ltc3sLtm5HmJt/3HR6v+KOqdJ6YlQJ5GYE2VmwhIuBa+QOPX11xZ/H5lmHlj4XNakdxUUp8Em/B/Ex7Wufj+XUDqc8K1E0CO4dnuZE7AX/ca5yt6/1edC3Ua0FiLiGMCyehLD+nt8dW+lwv4IaNnYsAS2fN7/7zpb48qVmbyaITTZf6d12ooo2SrX7SsTAErzttzqvB13pNQL+KyPtN1ZbnhtcvHDbzRlgeecj6/t21rJSO77wWJA/m45/3rLLoN6ph6zrVXL1CdqGolNMput/5QOT9DVSk69UtHGGgjaQqxDWwPxZtxqElLtaxxixza49/bVSj6eA6bnJS/N7/AB7+h0G4fRGkTv4l6jUtDCklREJ9okG5gMMdtrH2U6Rp+oTzxUkctQtTTNHHuQTA2VrgNY/l49DnGpxm6b1WsqK2rp5jGjlGDS7lQhiVuBY+mAbc4zpiaknrBH4FRRU0KW3iLB7g2PYEOWtxwB6a7dNahBRZzrXmRcpnhhdlaQbGuSLnaCASSAbW7HAOAg7nWjyUzTQV8sksjKpMUbXY5t+VlFhi1+cHUN4ej9Mj3dTrpJ3jZk2u9wsn4uOQeBkEc841Zn6RJUyida0zh3LKDY3W1lXDdvUZ9s6c24+GJeEbR9WhWeKZ+mRjw7+HJvO+xvgnvzwdMUZ6XVOWHiRSLJuAchgoybDFgP0xzcaS/wClspMju7KMBSMjFwDgXP8AjBPGvbRoVaJy7Er4YAYANgDcfy/t+ujXK3OEwxbb0bzUtNHPItfT/eXJXwlKhlJNmwCD8fbWaB/1WWgmlWpjqoQzm1pCVYgm9jj21mt6T9mjZNFTBBJ408ysIY8kud6lQTjyn4X7nWytS9R3GkmE7DaGKA3T0vjHJt2vuPYaykoIqlGa8YRpCGjeUrYD1HY+3xvxpWfosZR5qKqsQxCKpuxIB5I0u2vuUcEwkfTI3kR1JZWG5cm1sd7kY8o/2dQ66sNR1mkFLEGigbarC43HA47Z9tUW6VLLCrNXuqrCu4S7gApAO334A/QaDL0BYoJVNXS2UBlbxDyT9fLSY0tbZaMMeRSSBpV3OdxPJvi59/8A7D/Wum/hut/4yUkxBksLeIbbhb09dLtSxqyrCYylhsK2A25ta18C3YWx66idZnFMPBRN8zqQouBsa+L55xx89ZrafyroyVyakfRIl33JHJ4ccEeo9vUZ0YIDsu35gCTzcnj2vbvg/HXy6j6v1Ghp7Q1cqeYSNvzd73Bz9HXYUf8AG3jU6baF/tK2Epc2QMedoFzyDg41z7eFZHxs198BuuVstJUQCnlLX5aIhrG4GfTK8m3NtJ1vUuqT0/2c1D5QNG4QxFhfKluDj5W0pRVUlT1BJqmwaaQ73AvtPcc97kX7ac6vTRmnYtTfaDGbbVv3wbW+APY82vrXx6K4uKkkzN+WXY5qCV+j17TFEVHYo9OguHGLjFr8nVcUfSqWuCN9q2kqxpmuYigNvMWsSAfcWJA7ZSnWep6cpZx4qXUqACzEccd7fvp2n6kaqiAlj8R7DfG6gsxwA1h3JOOP141utjjaKWL2dLDRUtRGB4NJv8LaivFuYoQeL3Ni1+CeeRbUeSh6h0HfN0acilkdnNN4X3YYj04IuDYZtbORpii6tAN5vJIJXMjNMS9ix/baDbtkMdbydYoI3eWqdmhfySLfcTc2sfhYjnnaRydITeRMU87FqvqFbUSxyktTt4RQmGYi9xfaVPGbnA/NxjRIvGmpJJGkGyZl3CUtG1x6N3Fh8deFDEzsJYZVO14alrZF+DzntrSpkEEsjvQyLEwJmi3gEXAyLYWxHOPnrdCCS0aEl6DSfxDNRARU08pAwY5VZmU+t/f09tZolNvp41aOkra9JFBV0QAr3sbnnOs0wOAEu3wZDNRyzzmyuzhS3obbTg2vkWJsMaIViyVVmTcSrFipHlttPc8n++prSyvNsm88w2mIeIiKSpzt29++To07qxV4I5FbfYi+bi2beva41ABfEpY5ZGkBkjNlWMC53ZycC4tb9tAEVE4lVKYoGW/kv6i+SfjbFh78awytPMHWPa5Gd54e48uLHItzr2pB/wCor4m2LaLr4d2Ln0zx/vQYRdquOhlaCnp5WjU3Gc8WIAP/AHWBzgE21Oqqfpv2OZ1o6iN23bWY/hIHJF+xxjkao7Y3ijqDHLLAkj+c2HhZyCDfy++lIplkkIisxYgLtbcDfhSD7d9U6pbCsI0lbpZfxJqKULhkVLi4JNsbj2Kg57dgca9NloYnqEal8/neFSx2ovA355sbm4I51vFSjxpE+yoVSNNu3couMkW9bd9AakmRqaoO2MRyXZ2W23OQ3scaq1os9ouUk1DE6SCJ12Mtm4t/+uOcX7c50RK6GqcyPA4IUC9yNuSL2De9xfgHHvMJj3vUARSLCR5RlQCRyLWuLDPtrb7wgSwyRyBRtHhKC9sYNv1xbt20IQxtlFH7HYup0vgxs0ZDtdnDICLqAuG9edJyoXgEtI3gyf8AuSKAyHaLbTfkFrHPyudYyiQTPMg8KRgzpCrE3N2NxyCPXR1MAdo6SMPYAiMizkEXspOPf9NNazoJOEdUkYjaRY2BURvs8oxb8Ytix/cabp42hO+eGg3HcrPMGC7r5v6e3rpopElKm+HfSooAlLtdgW73wSM+uiXSJHZlhm8JrFUgFythhuM+450FBLwQHEGoKSWD/jsk+QACyMjE4NsgXvp9o90DvHvaAAvIss9lXuVX19ck8anGOkWnujypHAxMsckZFwcg29LW41QtNTxx/wDHUjZsYqFa6tjcFzb3Pvq4D37JVo5NFROIiovep5fvww9tZoEsVO6IaWljcZ3GNltz6MRb56zUAf/Z"/>
          <p:cNvSpPr>
            <a:spLocks noChangeAspect="1" noChangeArrowheads="1"/>
          </p:cNvSpPr>
          <p:nvPr/>
        </p:nvSpPr>
        <p:spPr bwMode="auto">
          <a:xfrm>
            <a:off x="155575" y="-509588"/>
            <a:ext cx="1266825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286" l="3759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91" y="3933056"/>
            <a:ext cx="3888432" cy="269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Школа\Downloads\ра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0" b="100000" l="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63">
            <a:off x="6504755" y="4365104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Школа\Downloads\опопп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8" b="100000" l="9744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7213"/>
            <a:ext cx="18573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736"/>
            <a:ext cx="8401080" cy="4500594"/>
          </a:xfrm>
        </p:spPr>
        <p:txBody>
          <a:bodyPr>
            <a:noAutofit/>
          </a:bodyPr>
          <a:lstStyle/>
          <a:p>
            <a:pPr algn="l"/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Цель работы: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cs typeface="Times New Roman" panose="02020603050405020304" pitchFamily="18" charset="0"/>
              </a:rPr>
              <a:t>- познакомиться со способами,   </a:t>
            </a:r>
            <a:br>
              <a:rPr lang="ru-RU" sz="4000" i="1" dirty="0" smtClean="0">
                <a:cs typeface="Times New Roman" panose="02020603050405020304" pitchFamily="18" charset="0"/>
              </a:rPr>
            </a:br>
            <a:r>
              <a:rPr lang="ru-RU" sz="4000" i="1" dirty="0" smtClean="0">
                <a:cs typeface="Times New Roman" panose="02020603050405020304" pitchFamily="18" charset="0"/>
              </a:rPr>
              <a:t>  техникой  </a:t>
            </a:r>
            <a:r>
              <a:rPr lang="ru-RU" sz="4000" i="1" dirty="0" err="1" smtClean="0">
                <a:cs typeface="Times New Roman" panose="02020603050405020304" pitchFamily="18" charset="0"/>
              </a:rPr>
              <a:t>бисероплетения</a:t>
            </a:r>
            <a:r>
              <a:rPr lang="ru-RU" sz="4000" i="1" dirty="0" smtClean="0">
                <a:cs typeface="Times New Roman" panose="02020603050405020304" pitchFamily="18" charset="0"/>
              </a:rPr>
              <a:t>, </a:t>
            </a:r>
            <a:br>
              <a:rPr lang="ru-RU" sz="4000" i="1" dirty="0" smtClean="0">
                <a:cs typeface="Times New Roman" panose="02020603050405020304" pitchFamily="18" charset="0"/>
              </a:rPr>
            </a:br>
            <a:r>
              <a:rPr lang="ru-RU" sz="2000" i="1" dirty="0" smtClean="0"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cs typeface="Times New Roman" panose="02020603050405020304" pitchFamily="18" charset="0"/>
              </a:rPr>
            </a:br>
            <a:r>
              <a:rPr lang="ru-RU" sz="4000" i="1" dirty="0" smtClean="0">
                <a:cs typeface="Times New Roman" panose="02020603050405020304" pitchFamily="18" charset="0"/>
              </a:rPr>
              <a:t>- </a:t>
            </a:r>
            <a:r>
              <a:rPr lang="ru-RU" sz="4000" i="1" dirty="0" smtClean="0"/>
              <a:t>попробовать свои силы в создании </a:t>
            </a:r>
            <a:br>
              <a:rPr lang="ru-RU" sz="4000" i="1" dirty="0" smtClean="0"/>
            </a:br>
            <a:r>
              <a:rPr lang="ru-RU" sz="4000" i="1" dirty="0" smtClean="0"/>
              <a:t>  изделия из бисера,</a:t>
            </a:r>
            <a:br>
              <a:rPr lang="ru-RU" sz="4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4000" i="1" dirty="0" smtClean="0"/>
              <a:t>- узнать о пользе </a:t>
            </a:r>
            <a:r>
              <a:rPr lang="ru-RU" sz="4000" i="1" dirty="0" err="1" smtClean="0"/>
              <a:t>бисероплетения</a:t>
            </a:r>
            <a:r>
              <a:rPr lang="ru-RU" sz="4000" i="1" dirty="0" smtClean="0"/>
              <a:t> в  </a:t>
            </a:r>
            <a:br>
              <a:rPr lang="ru-RU" sz="4000" i="1" dirty="0" smtClean="0"/>
            </a:br>
            <a:r>
              <a:rPr lang="ru-RU" sz="4000" i="1" dirty="0" smtClean="0"/>
              <a:t>  начальных классах.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846640" cy="5400599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Легенда.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Однажды финикийские купцы везли по Средиземному морю груз добытой в Африке природной соды. Они высадились на ночлег на песчаном берегу и стали готовить себе пищу. Камней под рукой не было, и они обложили костёр большими кусками соды. Утром, разгребая золу, купцы обнаружили слиток, который был твёрд как камень, горел огнём на        солнце и был чист и прозрачен как вода.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первое стекло.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Школа\Documents\Scanned Documents\Рисун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696" b="99194" l="50065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101"/>
          <a:stretch/>
        </p:blipFill>
        <p:spPr bwMode="auto">
          <a:xfrm>
            <a:off x="6114417" y="5013176"/>
            <a:ext cx="2898755" cy="20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Школа\Documents\Scanned Documents\Рисуно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18" b="9686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687"/>
          <a:stretch/>
        </p:blipFill>
        <p:spPr bwMode="auto">
          <a:xfrm>
            <a:off x="6444208" y="5013176"/>
            <a:ext cx="2898755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Школа\Documents\Scanned Documents\Рисуно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993" b="94357" l="67924" r="7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091"/>
          <a:stretch/>
        </p:blipFill>
        <p:spPr bwMode="auto">
          <a:xfrm>
            <a:off x="6245245" y="5027030"/>
            <a:ext cx="2898755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Школа\Documents\Scanned Documents\Рисуно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95" b="31587" l="29822" r="88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2" t="11675" r="10330" b="68081"/>
          <a:stretch/>
        </p:blipFill>
        <p:spPr bwMode="auto">
          <a:xfrm>
            <a:off x="4601552" y="290280"/>
            <a:ext cx="4508875" cy="169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Школа\Documents\Scanned Documents\Рисунок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9" b="31330" l="26918" r="5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6" t="14354" r="40202" b="67677"/>
          <a:stretch/>
        </p:blipFill>
        <p:spPr bwMode="auto">
          <a:xfrm>
            <a:off x="-1" y="116632"/>
            <a:ext cx="37402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92869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333399"/>
                </a:solidFill>
                <a:latin typeface="Monotype Corsiva" pitchFamily="66" charset="0"/>
              </a:rPr>
              <a:t>РОДИНА  БИСЕРА  -  ЕГИПЕТ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285860"/>
            <a:ext cx="5330855" cy="336710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rgbClr val="6600CC"/>
                </a:solidFill>
                <a:latin typeface="Monotype Corsiva" pitchFamily="66" charset="0"/>
              </a:rPr>
              <a:t>        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Родиной бисера принято считать Древний Египет, где на</a:t>
            </a:r>
            <a:r>
              <a:rPr lang="en-US" sz="2800" dirty="0" smtClean="0">
                <a:solidFill>
                  <a:srgbClr val="6600CC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протяжении многих столетий из непрозрачного стекла</a:t>
            </a:r>
            <a:r>
              <a:rPr lang="en-US" sz="2800" dirty="0" smtClean="0">
                <a:solidFill>
                  <a:srgbClr val="6600CC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изготавливали искусственные бусинки. По-арабски они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6600CC"/>
                </a:solidFill>
                <a:latin typeface="Monotype Corsiva" pitchFamily="66" charset="0"/>
              </a:rPr>
              <a:t>    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назывались «</a:t>
            </a:r>
            <a:r>
              <a:rPr lang="ru-RU" sz="2800" dirty="0" err="1" smtClean="0">
                <a:solidFill>
                  <a:srgbClr val="6600CC"/>
                </a:solidFill>
                <a:latin typeface="Monotype Corsiva" pitchFamily="66" charset="0"/>
              </a:rPr>
              <a:t>бусра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» (в множественном числе</a:t>
            </a:r>
            <a:r>
              <a:rPr lang="en-US" sz="2800" dirty="0" smtClean="0">
                <a:solidFill>
                  <a:srgbClr val="6600CC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«</a:t>
            </a:r>
            <a:r>
              <a:rPr lang="ru-RU" sz="2800" dirty="0" err="1" smtClean="0">
                <a:solidFill>
                  <a:srgbClr val="6600CC"/>
                </a:solidFill>
                <a:latin typeface="Monotype Corsiva" pitchFamily="66" charset="0"/>
              </a:rPr>
              <a:t>бусер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»),</a:t>
            </a:r>
            <a:r>
              <a:rPr lang="en-US" sz="2800" dirty="0" smtClean="0">
                <a:solidFill>
                  <a:srgbClr val="6600CC"/>
                </a:solidFill>
                <a:latin typeface="Monotype Corsiva" pitchFamily="66" charset="0"/>
              </a:rPr>
              <a:t> 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откуда и пошло его нынешнее название. </a:t>
            </a:r>
          </a:p>
        </p:txBody>
      </p:sp>
      <p:pic>
        <p:nvPicPr>
          <p:cNvPr id="10245" name="Picture 5" descr="Каталог товаров: застежки молния, пуговицы, шнурки, шнуры, нитки, иголки, флизелин, дублерин, ленты, резинка, мулине, пяльцы, ножницы, крючки, спицы, бисер, металлическая фурнитура, аксессуары для мобильных телефонов, подарочная упаковка. Декоративно-прикладное искусство. Рукоделие - схемы и описания украшений рассчитаны на тех, кто уже имеет опыт работы с бисером. Вышивание и отделка изделий бусами, бисером и стеклярусом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428736"/>
            <a:ext cx="2417789" cy="235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95288" y="4438650"/>
            <a:ext cx="561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sz="2800"/>
              <a:t>   </a:t>
            </a:r>
            <a:r>
              <a:rPr lang="ru-RU" sz="2400"/>
              <a:t> </a:t>
            </a:r>
            <a:endParaRPr lang="ru-RU" sz="2800">
              <a:solidFill>
                <a:srgbClr val="6600CC"/>
              </a:solidFill>
            </a:endParaRPr>
          </a:p>
        </p:txBody>
      </p:sp>
      <p:pic>
        <p:nvPicPr>
          <p:cNvPr id="10256" name="Picture 16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929066"/>
            <a:ext cx="3019430" cy="27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 descr="braslet1_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714884"/>
            <a:ext cx="2736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6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6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76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9058" y="1142984"/>
            <a:ext cx="4814942" cy="2857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бисерного рукоделия в России наступил 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веке. Во второй половине века бисер и стеклярус стали широко использовать в отделке предметов интерьера, дамских платьев и различных аксессуаров.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b4ac241a955a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857628"/>
            <a:ext cx="3124200" cy="27813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5" descr="49517029h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344881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8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4365625"/>
            <a:ext cx="6156325" cy="2060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>
                <a:latin typeface="Monotype Corsiva" pitchFamily="66" charset="0"/>
              </a:rPr>
              <a:t>     </a:t>
            </a:r>
            <a:endParaRPr lang="ru-RU" smtClean="0">
              <a:solidFill>
                <a:srgbClr val="CC0000"/>
              </a:solidFill>
              <a:latin typeface="Monotype Corsiva" pitchFamily="66" charset="0"/>
            </a:endParaRPr>
          </a:p>
        </p:txBody>
      </p:sp>
      <p:pic>
        <p:nvPicPr>
          <p:cNvPr id="32775" name="Picture 7" descr="bead_histoty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4500570"/>
            <a:ext cx="1857388" cy="20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57158" y="428604"/>
            <a:ext cx="28575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ru-RU" sz="2800" dirty="0" smtClean="0">
                <a:solidFill>
                  <a:srgbClr val="CC0000"/>
                </a:solidFill>
              </a:rPr>
              <a:t>Во все времена увлечение </a:t>
            </a:r>
            <a:r>
              <a:rPr lang="ru-RU" sz="2800" dirty="0">
                <a:solidFill>
                  <a:srgbClr val="CC0000"/>
                </a:solidFill>
              </a:rPr>
              <a:t>бисерными ремеслами </a:t>
            </a:r>
            <a:r>
              <a:rPr lang="ru-RU" sz="2800" dirty="0" smtClean="0">
                <a:solidFill>
                  <a:srgbClr val="CC0000"/>
                </a:solidFill>
              </a:rPr>
              <a:t>было </a:t>
            </a:r>
            <a:r>
              <a:rPr lang="ru-RU" sz="2800" dirty="0">
                <a:solidFill>
                  <a:srgbClr val="CC0000"/>
                </a:solidFill>
              </a:rPr>
              <a:t>столь значительным, что стало неотъемлемой частью культуры и быта России. </a:t>
            </a:r>
          </a:p>
        </p:txBody>
      </p:sp>
      <p:pic>
        <p:nvPicPr>
          <p:cNvPr id="32788" name="Picture 20" descr="25c99e8e0ec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429132"/>
            <a:ext cx="1361603" cy="208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1" descr="166595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85728"/>
            <a:ext cx="213943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22" descr="86311849rn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7137" y="1142984"/>
            <a:ext cx="3512425" cy="284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2" name="Picture 24" descr="96993414im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4" y="2924175"/>
            <a:ext cx="1477993" cy="36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4" name="Picture 26" descr="87110811zb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4857760"/>
            <a:ext cx="2428892" cy="176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Использование бисера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в изделиях народов крайнего севера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205038"/>
            <a:ext cx="3168650" cy="4308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smtClean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19468" name="Picture 3" descr="C:\Users\ГПД\Desktop\фото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541066" cy="480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ГПД\Desktop\фо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357299"/>
            <a:ext cx="6429420" cy="49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ГПД\Desktop\P_20171218_113002_vHDR_Au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00240"/>
            <a:ext cx="6343094" cy="4676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ГПД\Desktop\P_20171129_153654_vHDR_Au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428868"/>
            <a:ext cx="4607604" cy="4214842"/>
          </a:xfrm>
          <a:prstGeom prst="rect">
            <a:avLst/>
          </a:prstGeom>
          <a:noFill/>
        </p:spPr>
      </p:pic>
      <p:pic>
        <p:nvPicPr>
          <p:cNvPr id="2054" name="Picture 6" descr="C:\Users\ГПД\Desktop\P_20171129_153700_vHDR_Au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357430"/>
            <a:ext cx="4786346" cy="4274867"/>
          </a:xfrm>
          <a:prstGeom prst="rect">
            <a:avLst/>
          </a:prstGeom>
          <a:noFill/>
        </p:spPr>
      </p:pic>
      <p:pic>
        <p:nvPicPr>
          <p:cNvPr id="2050" name="Picture 2" descr="C:\Users\ГПД\Desktop\фото бисер\P_20171214_154542_vHDR_Auto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8604"/>
            <a:ext cx="8786874" cy="6241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31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856</Words>
  <Application>Microsoft Office PowerPoint</Application>
  <PresentationFormat>Экран (4:3)</PresentationFormat>
  <Paragraphs>115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 Цель работы:   - познакомиться со способами,      техникой  бисероплетения,   - попробовать свои силы в создании    изделия из бисера,  - узнать о пользе бисероплетения в     начальных классах.    </vt:lpstr>
      <vt:lpstr>                               Легенда.                   Однажды финикийские купцы везли по Средиземному морю груз добытой в Африке природной соды. Они высадились на ночлег на песчаном берегу и стали готовить себе пищу. Камней под рукой не было, и они обложили костёр большими кусками соды. Утром, разгребая золу, купцы обнаружили слиток, который был твёрд как камень, горел огнём на        солнце и был чист и прозрачен как вода.  Это было первое стекло.</vt:lpstr>
      <vt:lpstr>РОДИНА  БИСЕРА  -  ЕГИПЕТ</vt:lpstr>
      <vt:lpstr> Бисер в России </vt:lpstr>
      <vt:lpstr>Презентация PowerPoint</vt:lpstr>
      <vt:lpstr>Использование бисера  в изделиях народов крайнего севера </vt:lpstr>
      <vt:lpstr>За работой</vt:lpstr>
      <vt:lpstr>Изделия из бисера руками наших детей </vt:lpstr>
      <vt:lpstr>Презентация PowerPoint</vt:lpstr>
      <vt:lpstr>ВИДЫ БИСЕРА</vt:lpstr>
      <vt:lpstr>СПОСОБЫ  БИСЕРОПЛЕТЕНИЯ</vt:lpstr>
      <vt:lpstr>Техники плетения: </vt:lpstr>
      <vt:lpstr>« РОЗА »</vt:lpstr>
      <vt:lpstr>Презентация PowerPoint</vt:lpstr>
      <vt:lpstr>Как организовать рабочее место </vt:lpstr>
      <vt:lpstr>Презентация PowerPoint</vt:lpstr>
      <vt:lpstr>1.Плетение лепестков</vt:lpstr>
      <vt:lpstr>2. Плетение      чашелистиков</vt:lpstr>
      <vt:lpstr>О пользе бисероплетения</vt:lpstr>
      <vt:lpstr>О пользе бисероплетения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Бисероплетение – это удивительно»</dc:title>
  <dc:creator>Школа</dc:creator>
  <cp:lastModifiedBy>ruslana</cp:lastModifiedBy>
  <cp:revision>117</cp:revision>
  <dcterms:created xsi:type="dcterms:W3CDTF">2014-03-01T03:54:04Z</dcterms:created>
  <dcterms:modified xsi:type="dcterms:W3CDTF">2018-04-20T12:04:07Z</dcterms:modified>
</cp:coreProperties>
</file>