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72" r:id="rId6"/>
    <p:sldId id="275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7" r:id="rId15"/>
    <p:sldId id="267" r:id="rId16"/>
    <p:sldId id="280" r:id="rId17"/>
    <p:sldId id="278" r:id="rId18"/>
    <p:sldId id="273" r:id="rId19"/>
    <p:sldId id="268" r:id="rId20"/>
    <p:sldId id="269" r:id="rId21"/>
    <p:sldId id="270" r:id="rId22"/>
    <p:sldId id="271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04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29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49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62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8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2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5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90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85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E7D8-0769-4B7D-BF38-CA038DDEDD95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06ABD-0489-4724-A959-26AD507157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4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g-fotki.yandex.ru/get/4406/kur-valentina.13e/0_8e7d8_eac6b369_X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556792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Бәйлек сүзләр</a:t>
            </a:r>
          </a:p>
          <a:p>
            <a:pPr algn="ctr"/>
            <a:r>
              <a:rPr lang="tt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Послело</a:t>
            </a:r>
            <a:r>
              <a:rPr lang="ru-RU" sz="6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жные</a:t>
            </a:r>
            <a:r>
              <a:rPr lang="ru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слова</a:t>
            </a:r>
            <a:endParaRPr lang="ru-RU" sz="6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4398496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Насыбуллина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Гульшат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Камилевна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 татарского языка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«Русско-татарская средняя общеобразовательная 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№129» Приволжского района г. Казани</a:t>
            </a:r>
          </a:p>
        </p:txBody>
      </p:sp>
    </p:spTree>
    <p:extLst>
      <p:ext uri="{BB962C8B-B14F-4D97-AF65-F5344CB8AC3E}">
        <p14:creationId xmlns:p14="http://schemas.microsoft.com/office/powerpoint/2010/main" val="39681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                        янына –</a:t>
            </a:r>
            <a:r>
              <a:rPr lang="tt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(столу)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өстәл</a:t>
            </a: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            өстенә- </a:t>
            </a:r>
            <a:r>
              <a:rPr lang="tt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(стол)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                        астына-</a:t>
            </a:r>
            <a:r>
              <a:rPr lang="tt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tt-RU" i="1" dirty="0" smtClean="0">
                <a:latin typeface="Times New Roman" pitchFamily="18" charset="0"/>
                <a:cs typeface="Times New Roman" pitchFamily="18" charset="0"/>
              </a:rPr>
              <a:t> (стол)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t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Бәйлек сүзләргә нинди сорау куеп була?</a:t>
            </a:r>
          </a:p>
          <a:p>
            <a:r>
              <a:rPr lang="tt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Килешен билгеләгез.</a:t>
            </a:r>
          </a:p>
          <a:p>
            <a:r>
              <a:rPr lang="tt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Кушымчаларны  әйтегез.</a:t>
            </a:r>
            <a:endParaRPr lang="tt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276872"/>
            <a:ext cx="55446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Ю.к       </a:t>
            </a:r>
            <a:r>
              <a:rPr lang="tt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(кая?-куда?) </a:t>
            </a:r>
            <a:br>
              <a:rPr lang="tt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-на/-нә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036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00808"/>
            <a:ext cx="8064896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                         яныннан</a:t>
            </a:r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(от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стола)</a:t>
            </a:r>
            <a:b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                         өстеннән</a:t>
            </a:r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(со    </a:t>
            </a:r>
            <a:r>
              <a:rPr lang="tt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стола)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өстәл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           алдыннан</a:t>
            </a:r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(перед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столом)</a:t>
            </a:r>
            <a:r>
              <a:rPr lang="tt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                       астыннан</a:t>
            </a:r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(из-под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стола) 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872208"/>
          </a:xfrm>
        </p:spPr>
        <p:txBody>
          <a:bodyPr>
            <a:normAutofit fontScale="92500" lnSpcReduction="20000"/>
          </a:bodyPr>
          <a:lstStyle/>
          <a:p>
            <a:r>
              <a:rPr lang="tt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Бәйлек сүзләргә нинди сорау куеп була?</a:t>
            </a:r>
          </a:p>
          <a:p>
            <a:r>
              <a:rPr lang="tt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Килешен билгеләгез.</a:t>
            </a:r>
          </a:p>
          <a:p>
            <a:r>
              <a:rPr lang="tt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Кушымчаларны  әйтегез.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628800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Ч.к.</a:t>
            </a:r>
            <a:b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5400" b="1" i="1" dirty="0" smtClean="0">
                <a:latin typeface="Times New Roman" pitchFamily="18" charset="0"/>
                <a:cs typeface="Times New Roman" pitchFamily="18" charset="0"/>
              </a:rPr>
              <a:t>(кайдан?-откуда?) </a:t>
            </a:r>
            <a:br>
              <a:rPr lang="tt-RU" sz="5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54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-ннан/-ннән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6565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tt-RU" sz="6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Нәтиҗә яса: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484784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dirty="0"/>
              <a:t>1</a:t>
            </a:r>
            <a:r>
              <a:rPr lang="tt-RU" sz="3200" dirty="0"/>
              <a:t>) </a:t>
            </a:r>
            <a:r>
              <a:rPr lang="tt-RU" sz="4000" u="sng" dirty="0" smtClean="0"/>
              <a:t>Бәйлек сүзләр </a:t>
            </a:r>
            <a:r>
              <a:rPr lang="tt-RU" sz="4000" dirty="0" smtClean="0"/>
              <a:t> </a:t>
            </a:r>
            <a:r>
              <a:rPr lang="tt-RU" sz="4000" dirty="0"/>
              <a:t>(</a:t>
            </a:r>
            <a:r>
              <a:rPr lang="tt-RU" sz="4000" dirty="0" smtClean="0"/>
              <a:t>послело</a:t>
            </a:r>
            <a:r>
              <a:rPr lang="ru-RU" sz="4000" dirty="0" err="1" smtClean="0"/>
              <a:t>жные</a:t>
            </a:r>
            <a:r>
              <a:rPr lang="ru-RU" sz="4000" dirty="0" smtClean="0"/>
              <a:t> слова</a:t>
            </a:r>
            <a:r>
              <a:rPr lang="tt-RU" sz="4000" dirty="0" smtClean="0"/>
              <a:t>) </a:t>
            </a:r>
            <a:r>
              <a:rPr lang="tt-RU" sz="4000" dirty="0"/>
              <a:t>нинди сорауларга җавап бирә?</a:t>
            </a:r>
          </a:p>
          <a:p>
            <a:r>
              <a:rPr lang="tt-RU" sz="4000" dirty="0"/>
              <a:t>2) Кайсы килешләрдә килә?</a:t>
            </a:r>
          </a:p>
          <a:p>
            <a:r>
              <a:rPr lang="tt-RU" sz="4000" dirty="0" smtClean="0"/>
              <a:t>3) Бәйлек сүзләр </a:t>
            </a:r>
            <a:r>
              <a:rPr lang="tt-RU" sz="4000" dirty="0"/>
              <a:t>исемнең алдыннан киләме, әллә артыннанмы</a:t>
            </a:r>
            <a:r>
              <a:rPr lang="tt-RU" sz="4000" dirty="0" smtClean="0"/>
              <a:t>?</a:t>
            </a:r>
            <a:endParaRPr lang="tt-RU" sz="4000" dirty="0"/>
          </a:p>
        </p:txBody>
      </p:sp>
    </p:spTree>
    <p:extLst>
      <p:ext uri="{BB962C8B-B14F-4D97-AF65-F5344CB8AC3E}">
        <p14:creationId xmlns:p14="http://schemas.microsoft.com/office/powerpoint/2010/main" val="296543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3нче </a:t>
            </a:r>
            <a:r>
              <a:rPr lang="tt-RU" sz="2800" dirty="0" smtClean="0"/>
              <a:t>күнегү.  </a:t>
            </a:r>
            <a:r>
              <a:rPr lang="ru-RU" sz="2800" dirty="0" err="1" smtClean="0"/>
              <a:t>Нокталар</a:t>
            </a:r>
            <a:r>
              <a:rPr lang="ru-RU" sz="2800" dirty="0" smtClean="0"/>
              <a:t> </a:t>
            </a:r>
            <a:r>
              <a:rPr lang="ru-RU" sz="2800" dirty="0" err="1" smtClean="0"/>
              <a:t>урынына</a:t>
            </a:r>
            <a:r>
              <a:rPr lang="ru-RU" sz="2800" dirty="0" smtClean="0"/>
              <a:t> </a:t>
            </a:r>
            <a:r>
              <a:rPr lang="ru-RU" sz="2800" dirty="0" err="1" smtClean="0"/>
              <a:t>тиешле</a:t>
            </a:r>
            <a:r>
              <a:rPr lang="ru-RU" sz="2800" dirty="0" smtClean="0"/>
              <a:t> </a:t>
            </a:r>
            <a:r>
              <a:rPr lang="ru-RU" sz="2800" dirty="0" err="1" smtClean="0"/>
              <a:t>кушымчаларны</a:t>
            </a:r>
            <a:r>
              <a:rPr lang="ru-RU" sz="2800" dirty="0" smtClean="0"/>
              <a:t> </a:t>
            </a:r>
            <a:r>
              <a:rPr lang="ru-RU" sz="2800" dirty="0" err="1" smtClean="0"/>
              <a:t>куеп</a:t>
            </a:r>
            <a:r>
              <a:rPr lang="ru-RU" sz="2800" dirty="0" smtClean="0"/>
              <a:t> </a:t>
            </a:r>
            <a:r>
              <a:rPr lang="ru-RU" sz="2800" dirty="0" err="1" smtClean="0"/>
              <a:t>язарга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t-RU" sz="4000" dirty="0" smtClean="0"/>
              <a:t>Табын уртасы... </a:t>
            </a:r>
            <a:r>
              <a:rPr lang="tt-RU" sz="4000" dirty="0"/>
              <a:t>м</a:t>
            </a:r>
            <a:r>
              <a:rPr lang="tt-RU" sz="4000" dirty="0" smtClean="0"/>
              <a:t>атур вазада чәчәкләр. Ул тәрәзә алды... </a:t>
            </a:r>
            <a:r>
              <a:rPr lang="tt-RU" sz="4000" dirty="0"/>
              <a:t>б</a:t>
            </a:r>
            <a:r>
              <a:rPr lang="tt-RU" sz="4000" dirty="0" smtClean="0"/>
              <a:t>асып тора.  Шәһәр урасы... </a:t>
            </a:r>
            <a:r>
              <a:rPr lang="tt-RU" sz="4000" dirty="0"/>
              <a:t>т</a:t>
            </a:r>
            <a:r>
              <a:rPr lang="tt-RU" sz="4000" dirty="0" smtClean="0"/>
              <a:t>имер юл үтә. Күл яны... </a:t>
            </a:r>
            <a:r>
              <a:rPr lang="tt-RU" sz="4000" dirty="0"/>
              <a:t>к</a:t>
            </a:r>
            <a:r>
              <a:rPr lang="tt-RU" sz="4000" dirty="0" smtClean="0"/>
              <a:t>амышлар үсә. Мәктәп алды... </a:t>
            </a:r>
            <a:r>
              <a:rPr lang="tt-RU" sz="4000" dirty="0"/>
              <a:t>ч</a:t>
            </a:r>
            <a:r>
              <a:rPr lang="tt-RU" sz="4000" dirty="0" smtClean="0"/>
              <a:t>әчәкләр утырттык. Парта өсте... </a:t>
            </a:r>
            <a:r>
              <a:rPr lang="tt-RU" sz="4000" dirty="0"/>
              <a:t>к</a:t>
            </a:r>
            <a:r>
              <a:rPr lang="tt-RU" sz="4000" dirty="0" smtClean="0"/>
              <a:t>итапларны алды.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3511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физкультминутка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t-RU" dirty="0"/>
              <a:t> </a:t>
            </a:r>
            <a:endParaRPr lang="ru-RU" dirty="0"/>
          </a:p>
          <a:p>
            <a:r>
              <a:rPr lang="tt-RU" dirty="0"/>
              <a:t>Без әле бераз ардык,</a:t>
            </a:r>
            <a:br>
              <a:rPr lang="tt-RU" dirty="0"/>
            </a:br>
            <a:r>
              <a:rPr lang="tt-RU" dirty="0"/>
              <a:t>Ял итәргә уйладык:</a:t>
            </a:r>
            <a:br>
              <a:rPr lang="tt-RU" dirty="0"/>
            </a:br>
            <a:r>
              <a:rPr lang="tt-RU" dirty="0"/>
              <a:t>Башны иябез алга,</a:t>
            </a:r>
            <a:br>
              <a:rPr lang="tt-RU" dirty="0"/>
            </a:br>
            <a:r>
              <a:rPr lang="tt-RU" dirty="0"/>
              <a:t>Ә аннары-артка.</a:t>
            </a:r>
            <a:br>
              <a:rPr lang="tt-RU" dirty="0"/>
            </a:br>
            <a:r>
              <a:rPr lang="tt-RU" dirty="0"/>
              <a:t>Уңга-сулга борабыз,</a:t>
            </a:r>
            <a:br>
              <a:rPr lang="tt-RU" dirty="0"/>
            </a:br>
            <a:r>
              <a:rPr lang="tt-RU" dirty="0"/>
              <a:t>Аннан карап торабыз.</a:t>
            </a:r>
            <a:br>
              <a:rPr lang="tt-RU" dirty="0"/>
            </a:br>
            <a:r>
              <a:rPr lang="tt-RU" dirty="0"/>
              <a:t>Иң өстен сикертәбез,</a:t>
            </a:r>
            <a:br>
              <a:rPr lang="tt-RU" dirty="0"/>
            </a:br>
            <a:r>
              <a:rPr lang="tt-RU" dirty="0"/>
              <a:t>Кулларны биетәбез.</a:t>
            </a:r>
            <a:br>
              <a:rPr lang="tt-RU" dirty="0"/>
            </a:br>
            <a:r>
              <a:rPr lang="ru-RU" dirty="0" err="1"/>
              <a:t>Бер</a:t>
            </a:r>
            <a:r>
              <a:rPr lang="ru-RU" dirty="0"/>
              <a:t> </a:t>
            </a:r>
            <a:r>
              <a:rPr lang="ru-RU" dirty="0" err="1"/>
              <a:t>алга</a:t>
            </a:r>
            <a:r>
              <a:rPr lang="ru-RU" dirty="0"/>
              <a:t>, </a:t>
            </a:r>
            <a:r>
              <a:rPr lang="ru-RU" dirty="0" err="1"/>
              <a:t>бер</a:t>
            </a:r>
            <a:r>
              <a:rPr lang="ru-RU" dirty="0"/>
              <a:t> </a:t>
            </a:r>
            <a:r>
              <a:rPr lang="ru-RU" dirty="0" err="1"/>
              <a:t>артка</a:t>
            </a:r>
            <a:r>
              <a:rPr lang="ru-RU" dirty="0"/>
              <a:t> </a:t>
            </a:r>
            <a:r>
              <a:rPr lang="ru-RU" dirty="0" err="1"/>
              <a:t>сузып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Күңелле</a:t>
            </a:r>
            <a:r>
              <a:rPr lang="ru-RU" dirty="0"/>
              <a:t> ял </a:t>
            </a:r>
            <a:r>
              <a:rPr lang="ru-RU" dirty="0" err="1"/>
              <a:t>итәбез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http://im5-tub-ru.yandex.net/i?id=682991672-1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09324"/>
            <a:ext cx="3672408" cy="389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793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92696"/>
            <a:ext cx="7344816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t-RU" sz="6000" i="1" dirty="0" smtClean="0"/>
              <a:t>Текст </a:t>
            </a:r>
            <a:r>
              <a:rPr lang="tt-RU" sz="6000" i="1" dirty="0"/>
              <a:t>белән эш.  </a:t>
            </a:r>
            <a:br>
              <a:rPr lang="tt-RU" sz="6000" i="1" dirty="0"/>
            </a:br>
            <a:r>
              <a:rPr lang="tt-RU" sz="6000" i="1" dirty="0" smtClean="0"/>
              <a:t> </a:t>
            </a:r>
            <a:r>
              <a:rPr lang="tt-RU" sz="6000" i="1" dirty="0" smtClean="0">
                <a:solidFill>
                  <a:schemeClr val="accent4"/>
                </a:solidFill>
              </a:rPr>
              <a:t>Табын янында.</a:t>
            </a:r>
            <a:r>
              <a:rPr lang="tt-RU" sz="6000" i="1" dirty="0"/>
              <a:t/>
            </a:r>
            <a:br>
              <a:rPr lang="tt-RU" sz="6000" i="1" dirty="0"/>
            </a:br>
            <a:r>
              <a:rPr lang="tt-RU" sz="6000" i="1" dirty="0"/>
              <a:t>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51226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944215"/>
          </a:xfrm>
        </p:spPr>
        <p:txBody>
          <a:bodyPr/>
          <a:lstStyle/>
          <a:p>
            <a:r>
              <a:rPr lang="tt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Сүзлек эше: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r>
              <a:rPr lang="tt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табын-</a:t>
            </a:r>
            <a:r>
              <a:rPr lang="tt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стол</a:t>
            </a:r>
            <a:endParaRPr 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валчыклар-</a:t>
            </a:r>
            <a:r>
              <a:rPr lang="tt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крошки</a:t>
            </a:r>
            <a:endParaRPr 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аунап ята иде- </a:t>
            </a:r>
            <a:r>
              <a:rPr lang="tt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валялис</a:t>
            </a:r>
            <a:r>
              <a:rPr lang="ru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1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Текстны укыгыз. Бәйлек сүзләр булган җөмләләрне табыгыз, бәйлек сүзләргә сорау куегыз.</a:t>
            </a:r>
            <a:r>
              <a:rPr lang="tt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                Табын янында.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   Мин кичә бер гаиләгә кунакка бардым.Табын янына хуҗа малае Саша да утырды. Өстәл өстендә зур савыт белән салат тора. Саша салатны үз янына куйды һәм тиз-тиз ашый башлады. Хуҗабикә безгә аш бирде: башта миңа, аннан соң Сашага. Саша башкаларны көтмәде, ашны ашый да башлады. Ул авызын чапылдатып, сөйләшә-сөйләшә ашады. Аштан итне кулы белән алды да өстәлгә куйды.Десертка алма бирделәр. Хуҗабикә малае иң зур алманы алды да табын яныннан китте. </a:t>
            </a: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стәл өсте бик пычрак калды: анда ит һәм ипи валчыклары аунап ята иде.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51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340768"/>
            <a:ext cx="6480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5400" dirty="0"/>
              <a:t>Бол_т, йолд_з, төсл_, дөр_с, бор_н, чок_р, сөлг_, көчл_, бор_ч.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dirty="0"/>
              <a:t>ы, е хәрефләренең дөрес язылышын искә </a:t>
            </a:r>
            <a:r>
              <a:rPr lang="tt-RU" dirty="0" smtClean="0"/>
              <a:t>төшерик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39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7048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4400" i="1" dirty="0" smtClean="0">
                <a:latin typeface="Times New Roman" pitchFamily="18" charset="0"/>
                <a:cs typeface="Times New Roman" pitchFamily="18" charset="0"/>
              </a:rPr>
              <a:t>- Сашаның табын янында </a:t>
            </a:r>
            <a:br>
              <a:rPr lang="tt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4400" i="1" dirty="0" smtClean="0">
                <a:latin typeface="Times New Roman" pitchFamily="18" charset="0"/>
                <a:cs typeface="Times New Roman" pitchFamily="18" charset="0"/>
              </a:rPr>
              <a:t>үз –үзен тотышы сезгә ошадымы?</a:t>
            </a:r>
            <a:br>
              <a:rPr lang="tt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4400" i="1" dirty="0" smtClean="0">
                <a:latin typeface="Times New Roman" pitchFamily="18" charset="0"/>
                <a:cs typeface="Times New Roman" pitchFamily="18" charset="0"/>
              </a:rPr>
              <a:t>-  Саша нинди малай?</a:t>
            </a:r>
            <a:endParaRPr lang="ru-RU" sz="4400" dirty="0"/>
          </a:p>
        </p:txBody>
      </p:sp>
      <p:pic>
        <p:nvPicPr>
          <p:cNvPr id="6" name="Picture 2" descr="C:\Users\Гульсинур\Desktop\бәйлек\сканирование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5173" y="3882539"/>
            <a:ext cx="3737589" cy="27809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43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7"/>
            <a:ext cx="7488832" cy="535531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tt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Сез Сашага  биргән киңәшләр белән килешәсезме?</a:t>
            </a:r>
            <a:r>
              <a:rPr lang="tt-RU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Ашар алдыннан кулларыңны ю.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Өстәл янында тәртипле утыр.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Табын янында сөйләшмә,көлеп утырма.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t-RU" sz="3600" b="1" i="1" dirty="0" smtClean="0">
                <a:latin typeface="Times New Roman" pitchFamily="18" charset="0"/>
                <a:cs typeface="Times New Roman" pitchFamily="18" charset="0"/>
              </a:rPr>
              <a:t>Табын яныннан киткәндә,рәхмәт әйтергә кирәк.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83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Өй эше.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5400" dirty="0" smtClean="0">
                <a:latin typeface="Times New Roman" pitchFamily="18" charset="0"/>
                <a:cs typeface="Times New Roman" pitchFamily="18" charset="0"/>
              </a:rPr>
              <a:t>Бәйлек </a:t>
            </a:r>
            <a:r>
              <a:rPr lang="tt-RU" sz="5400" dirty="0">
                <a:latin typeface="Times New Roman" pitchFamily="18" charset="0"/>
                <a:cs typeface="Times New Roman" pitchFamily="18" charset="0"/>
              </a:rPr>
              <a:t>сүзләрне </a:t>
            </a:r>
            <a:r>
              <a:rPr lang="tt-RU" sz="5400" dirty="0" smtClean="0">
                <a:latin typeface="Times New Roman" pitchFamily="18" charset="0"/>
                <a:cs typeface="Times New Roman" pitchFamily="18" charset="0"/>
              </a:rPr>
              <a:t>ятларга.</a:t>
            </a:r>
          </a:p>
          <a:p>
            <a:r>
              <a:rPr lang="tt-RU" sz="5400" dirty="0" smtClean="0">
                <a:latin typeface="Times New Roman" pitchFamily="18" charset="0"/>
                <a:cs typeface="Times New Roman" pitchFamily="18" charset="0"/>
              </a:rPr>
              <a:t>2. 101нче бит 6нчы күнегү.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4991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8629" y="404664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4400" b="1" dirty="0">
                <a:latin typeface="Times New Roman" pitchFamily="18" charset="0"/>
                <a:cs typeface="Times New Roman" pitchFamily="18" charset="0"/>
              </a:rPr>
              <a:t>Йомгаклау.</a:t>
            </a:r>
            <a:r>
              <a:rPr lang="tt-RU" sz="4400" dirty="0"/>
              <a:t/>
            </a:r>
            <a:br>
              <a:rPr lang="tt-RU" sz="4400" dirty="0"/>
            </a:br>
            <a:r>
              <a:rPr lang="tt-RU" sz="4400" dirty="0">
                <a:latin typeface="Times New Roman" pitchFamily="18" charset="0"/>
                <a:cs typeface="Times New Roman" pitchFamily="18" charset="0"/>
              </a:rPr>
              <a:t>-  Нинди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бәйлек сүзләр </a:t>
            </a:r>
            <a:r>
              <a:rPr lang="tt-RU" sz="4400" dirty="0">
                <a:latin typeface="Times New Roman" pitchFamily="18" charset="0"/>
                <a:cs typeface="Times New Roman" pitchFamily="18" charset="0"/>
              </a:rPr>
              <a:t>беләсез? </a:t>
            </a:r>
            <a:br>
              <a:rPr lang="tt-RU" sz="4400" dirty="0">
                <a:latin typeface="Times New Roman" pitchFamily="18" charset="0"/>
                <a:cs typeface="Times New Roman" pitchFamily="18" charset="0"/>
              </a:rPr>
            </a:br>
            <a:r>
              <a:rPr lang="tt-RU" sz="4400" dirty="0">
                <a:latin typeface="Times New Roman" pitchFamily="18" charset="0"/>
                <a:cs typeface="Times New Roman" pitchFamily="18" charset="0"/>
              </a:rPr>
              <a:t> - Бу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бәйлек сүзләрне </a:t>
            </a:r>
            <a:r>
              <a:rPr lang="tt-RU" sz="4400" dirty="0">
                <a:latin typeface="Times New Roman" pitchFamily="18" charset="0"/>
                <a:cs typeface="Times New Roman" pitchFamily="18" charset="0"/>
              </a:rPr>
              <a:t>нинди килешләрдә кулландык?</a:t>
            </a:r>
            <a:br>
              <a:rPr lang="tt-RU" sz="4400" dirty="0">
                <a:latin typeface="Times New Roman" pitchFamily="18" charset="0"/>
                <a:cs typeface="Times New Roman" pitchFamily="18" charset="0"/>
              </a:rPr>
            </a:br>
            <a:r>
              <a:rPr lang="tt-RU" sz="4400" dirty="0"/>
              <a:t>- </a:t>
            </a:r>
            <a:r>
              <a:rPr lang="tt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Алар нинди сорауларга җавап бирде?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7442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татарском языке большую группу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послеложных слов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составляют имена, выражающие пространственные и временные отношения. Употребляясь в пространственных падежах, они являются своеобразным средством связи. Это такие слова, как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ас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(низ),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өс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(верх),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төп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(основание),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баш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(верх),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як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(сторона),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ян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(бок),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арт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(зад),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ал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(перед),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чак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(время),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вакыт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(время),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каршы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(перед, навстречу),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тирә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(вокруг),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буй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(вдоль) и т.д. Они употребляются в трех падежах: дательном, исходном, местно-временном (часто с аффиксами принадлежности третьего лица).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 descr="Картинка 7 из 4307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455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836712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В татарском языке большую группу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послеложных слов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составляют имена, выражающие пространственные и временные отношения. Употребляясь в пространственных падежах, они являются своеобразным средством связи. Это такие слова, как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ас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(низ),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өс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(верх),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урта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(середина),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баш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(начало),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як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(сторона),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ян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(бок),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арт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(зад),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ал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(перед),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т</a:t>
            </a:r>
            <a:r>
              <a:rPr lang="tt-RU" sz="2400" i="1" dirty="0" smtClean="0">
                <a:solidFill>
                  <a:schemeClr val="accent2">
                    <a:lumMod val="50000"/>
                  </a:schemeClr>
                </a:solidFill>
              </a:rPr>
              <a:t>өп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(низ, дно),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ара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(промежуток),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каршы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(перед, навстречу),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буй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(вдоль) и т.д. Они употребляются в трех падежах: дательном, исходном, местно-временном (часто с аффиксами принадлежности третьего лица).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988840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</a:t>
            </a:r>
            <a:r>
              <a:rPr lang="tt-RU" sz="4000" dirty="0" smtClean="0">
                <a:solidFill>
                  <a:schemeClr val="accent2">
                    <a:lumMod val="50000"/>
                  </a:schemeClr>
                </a:solidFill>
              </a:rPr>
              <a:t>янымда </a:t>
            </a:r>
            <a:endParaRPr lang="ru-RU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t-RU" sz="4000" dirty="0" smtClean="0">
                <a:solidFill>
                  <a:schemeClr val="accent2">
                    <a:lumMod val="50000"/>
                  </a:schemeClr>
                </a:solidFill>
              </a:rPr>
              <a:t>Минем    артымда   ..... </a:t>
            </a:r>
            <a:r>
              <a:rPr lang="tt-RU" sz="4000" dirty="0">
                <a:solidFill>
                  <a:schemeClr val="accent2">
                    <a:lumMod val="50000"/>
                  </a:schemeClr>
                </a:solidFill>
              </a:rPr>
              <a:t>у</a:t>
            </a:r>
            <a:r>
              <a:rPr lang="tt-RU" sz="4000" dirty="0" smtClean="0">
                <a:solidFill>
                  <a:schemeClr val="accent2">
                    <a:lumMod val="50000"/>
                  </a:schemeClr>
                </a:solidFill>
              </a:rPr>
              <a:t>тыра.</a:t>
            </a:r>
          </a:p>
          <a:p>
            <a:r>
              <a:rPr lang="tt-RU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t-RU" sz="4000" dirty="0" smtClean="0">
                <a:solidFill>
                  <a:schemeClr val="accent2">
                    <a:lumMod val="50000"/>
                  </a:schemeClr>
                </a:solidFill>
              </a:rPr>
              <a:t>                каршымда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1318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918648" cy="333980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t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Алар 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tt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заттагы кушымчаларны ялгыйлар. </a:t>
            </a:r>
            <a:br>
              <a:rPr lang="tt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Они обычно присоединяют аффиксы принадлежности </a:t>
            </a:r>
            <a:br>
              <a:rPr lang="tt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лица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ы,-е, -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,-с</a:t>
            </a:r>
            <a:r>
              <a:rPr lang="tt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61048"/>
            <a:ext cx="7920880" cy="170574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tt-RU" i="1" dirty="0" smtClean="0">
                <a:solidFill>
                  <a:schemeClr val="tx1"/>
                </a:solidFill>
              </a:rPr>
              <a:t>Аст..., өст..., , ян..., я</a:t>
            </a:r>
            <a:r>
              <a:rPr lang="tt-RU" i="1" u="sng" dirty="0" smtClean="0">
                <a:solidFill>
                  <a:schemeClr val="tx1"/>
                </a:solidFill>
              </a:rPr>
              <a:t>к(г)...</a:t>
            </a:r>
            <a:r>
              <a:rPr lang="tt-RU" i="1" dirty="0" smtClean="0">
                <a:solidFill>
                  <a:schemeClr val="tx1"/>
                </a:solidFill>
              </a:rPr>
              <a:t> алд..., арт..., баш..., эч..., , урт</a:t>
            </a:r>
            <a:r>
              <a:rPr lang="tt-RU" i="1" u="sng" dirty="0" smtClean="0">
                <a:solidFill>
                  <a:schemeClr val="tx1"/>
                </a:solidFill>
              </a:rPr>
              <a:t>а...</a:t>
            </a:r>
            <a:endParaRPr lang="tt-RU" i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7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196752"/>
            <a:ext cx="5382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Аст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өст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 ян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я</a:t>
            </a:r>
            <a:r>
              <a:rPr lang="tt-RU" sz="4800" b="1" i="1" u="sng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алд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tt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арт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баш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эч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tt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4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t-RU" sz="4800" b="1" i="1" dirty="0">
                <a:latin typeface="Times New Roman" pitchFamily="18" charset="0"/>
                <a:cs typeface="Times New Roman" pitchFamily="18" charset="0"/>
              </a:rPr>
              <a:t> урт</a:t>
            </a:r>
            <a:r>
              <a:rPr lang="tt-RU" sz="4800" b="1" i="1" u="sng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tt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3732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Рәсемнәргә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карап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әйтегез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Китап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кайда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ята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ru-RU" dirty="0"/>
          </a:p>
        </p:txBody>
      </p:sp>
      <p:pic>
        <p:nvPicPr>
          <p:cNvPr id="4" name="Picture 2" descr="C:\Users\Гульсинур\Desktop\бәйлек\сканирование0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064895" cy="43924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31288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2016224"/>
          </a:xfrm>
        </p:spPr>
        <p:txBody>
          <a:bodyPr>
            <a:normAutofit fontScale="92500" lnSpcReduction="10000"/>
          </a:bodyPr>
          <a:lstStyle/>
          <a:p>
            <a:r>
              <a:rPr lang="tt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Барлык бәйлек сүзләргә нинди сорау куеп була?</a:t>
            </a:r>
          </a:p>
          <a:p>
            <a:r>
              <a:rPr lang="tt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Килешен билгеләгез.</a:t>
            </a:r>
          </a:p>
          <a:p>
            <a:r>
              <a:rPr lang="tt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Кушымчаларны  әйтегез.</a:t>
            </a:r>
          </a:p>
          <a:p>
            <a:endParaRPr lang="ru-RU" dirty="0"/>
          </a:p>
        </p:txBody>
      </p:sp>
      <p:pic>
        <p:nvPicPr>
          <p:cNvPr id="4" name="Picture 2" descr="C:\Users\Гульсинур\Desktop\бәйлек\сканирование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1"/>
            <a:ext cx="7478430" cy="22322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5" name="Picture 2" descr="C:\Users\Гульсинур\Desktop\бәйлек\сканирование0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017" y="-243408"/>
            <a:ext cx="914400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845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772816"/>
            <a:ext cx="52383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У.в.к. </a:t>
            </a:r>
            <a:r>
              <a:rPr lang="tt-RU" sz="5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5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5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t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(кайда?-где?)</a:t>
            </a:r>
            <a:br>
              <a:rPr lang="tt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-нда/-ндә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7898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528</Words>
  <Application>Microsoft Office PowerPoint</Application>
  <PresentationFormat>Экран (4:3)</PresentationFormat>
  <Paragraphs>58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ы, е хәрефләренең дөрес язылышын искә төшерик</vt:lpstr>
      <vt:lpstr>Презентация PowerPoint</vt:lpstr>
      <vt:lpstr>Презентация PowerPoint</vt:lpstr>
      <vt:lpstr>Алар  III заттагы кушымчаларны ялгыйлар.  Они обычно присоединяют аффиксы принадлежности   III  лица  – ы,-е, -сы,-се</vt:lpstr>
      <vt:lpstr>Презентация PowerPoint</vt:lpstr>
      <vt:lpstr>Рәсемнәргә карап әйтегез. Китап кайда ята ?</vt:lpstr>
      <vt:lpstr>Презентация PowerPoint</vt:lpstr>
      <vt:lpstr>Презентация PowerPoint</vt:lpstr>
      <vt:lpstr>                         янына –к (столу)  өстәл             өстенә- на (стол)                          астына-под (стол)</vt:lpstr>
      <vt:lpstr>Презентация PowerPoint</vt:lpstr>
      <vt:lpstr>Презентация PowerPoint</vt:lpstr>
      <vt:lpstr>Презентация PowerPoint</vt:lpstr>
      <vt:lpstr>Нәтиҗә яса: </vt:lpstr>
      <vt:lpstr>3нче күнегү.  Нокталар урынына тиешле кушымчаларны куеп язарга.</vt:lpstr>
      <vt:lpstr>физкультминутка</vt:lpstr>
      <vt:lpstr>Презентация PowerPoint</vt:lpstr>
      <vt:lpstr>Сүзлек эше:</vt:lpstr>
      <vt:lpstr>Презентация PowerPoint</vt:lpstr>
      <vt:lpstr>Презентация PowerPoint</vt:lpstr>
      <vt:lpstr>Презентация PowerPoint</vt:lpstr>
      <vt:lpstr>Өй эше.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Марат</dc:creator>
  <cp:lastModifiedBy>Марат</cp:lastModifiedBy>
  <cp:revision>31</cp:revision>
  <dcterms:created xsi:type="dcterms:W3CDTF">2014-01-07T11:52:16Z</dcterms:created>
  <dcterms:modified xsi:type="dcterms:W3CDTF">2016-01-27T14:37:16Z</dcterms:modified>
</cp:coreProperties>
</file>