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700213"/>
            <a:ext cx="8569325" cy="2592387"/>
          </a:xfrm>
        </p:spPr>
        <p:txBody>
          <a:bodyPr anchor="ctr">
            <a:normAutofit fontScale="90000"/>
          </a:bodyPr>
          <a:lstStyle/>
          <a:p>
            <a:pPr>
              <a:defRPr/>
            </a:pPr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Безличные предложения.</a:t>
            </a:r>
            <a:b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ru-RU" sz="2000" dirty="0"/>
              <a:t>Подготовила: учитель русского языка и литературы</a:t>
            </a:r>
            <a:br>
              <a:rPr lang="ru-RU" sz="2000" dirty="0"/>
            </a:br>
            <a:r>
              <a:rPr lang="ru-RU" sz="2000" dirty="0"/>
              <a:t>МБОУ «СОШ № 12» имени В. Н. </a:t>
            </a:r>
            <a:r>
              <a:rPr lang="ru-RU" sz="2000" dirty="0" err="1"/>
              <a:t>Сметанкина</a:t>
            </a:r>
            <a:r>
              <a:rPr lang="ru-RU" sz="2000" dirty="0"/>
              <a:t>  Находкинского городского округа</a:t>
            </a:r>
            <a:br>
              <a:rPr lang="ru-RU" sz="2000" dirty="0"/>
            </a:br>
            <a:r>
              <a:rPr lang="ru-RU" sz="2000" dirty="0" err="1"/>
              <a:t>Коробкова</a:t>
            </a:r>
            <a:r>
              <a:rPr lang="ru-RU" sz="2000" dirty="0"/>
              <a:t> А. Л.</a:t>
            </a:r>
            <a:br>
              <a:rPr lang="ru-RU" sz="2000" dirty="0"/>
            </a:br>
            <a:r>
              <a:rPr lang="ru-RU" sz="2000" dirty="0"/>
              <a:t> </a:t>
            </a:r>
            <a:br>
              <a:rPr lang="ru-RU" sz="2000" dirty="0"/>
            </a:br>
            <a:endParaRPr lang="ru-RU" sz="20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484677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763713" y="981075"/>
            <a:ext cx="7129462" cy="568801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b="1" i="1" dirty="0" smtClean="0"/>
              <a:t> 5</a:t>
            </a:r>
            <a:r>
              <a:rPr lang="ru-RU" b="1" i="1" dirty="0"/>
              <a:t>. </a:t>
            </a:r>
            <a:r>
              <a:rPr lang="ru-RU" b="1" dirty="0" smtClean="0"/>
              <a:t>На </a:t>
            </a:r>
            <a:r>
              <a:rPr lang="ru-RU" b="1" dirty="0"/>
              <a:t>душе было легко и радостно. </a:t>
            </a:r>
            <a:endParaRPr lang="ru-RU" b="1" dirty="0" smtClean="0"/>
          </a:p>
          <a:p>
            <a:pPr>
              <a:defRPr/>
            </a:pPr>
            <a:endParaRPr lang="ru-RU" b="1" dirty="0"/>
          </a:p>
          <a:p>
            <a:pPr marL="0" indent="0">
              <a:buFontTx/>
              <a:buNone/>
              <a:defRPr/>
            </a:pPr>
            <a:r>
              <a:rPr lang="ru-RU" b="1" i="1" dirty="0" smtClean="0"/>
              <a:t> 6</a:t>
            </a:r>
            <a:r>
              <a:rPr lang="ru-RU" b="1" i="1" dirty="0"/>
              <a:t>. </a:t>
            </a:r>
            <a:r>
              <a:rPr lang="ru-RU" b="1" dirty="0" smtClean="0"/>
              <a:t>Не </a:t>
            </a:r>
            <a:r>
              <a:rPr lang="ru-RU" b="1" dirty="0"/>
              <a:t>часто приходится просыпаться от тишины. </a:t>
            </a:r>
            <a:endParaRPr lang="ru-RU" b="1" dirty="0" smtClean="0"/>
          </a:p>
          <a:p>
            <a:pPr marL="0" indent="0">
              <a:buFontTx/>
              <a:buNone/>
              <a:defRPr/>
            </a:pPr>
            <a:r>
              <a:rPr lang="ru-RU" b="1" dirty="0" smtClean="0"/>
              <a:t>О </a:t>
            </a:r>
            <a:r>
              <a:rPr lang="ru-RU" b="1" dirty="0"/>
              <a:t>медведях, как о чертях, можно рассказывать бесконечно. </a:t>
            </a:r>
            <a:endParaRPr lang="ru-RU" b="1" dirty="0" smtClean="0"/>
          </a:p>
          <a:p>
            <a:pPr>
              <a:defRPr/>
            </a:pPr>
            <a:endParaRPr lang="ru-RU" b="1" dirty="0"/>
          </a:p>
          <a:p>
            <a:pPr marL="0" indent="0">
              <a:buFontTx/>
              <a:buNone/>
              <a:defRPr/>
            </a:pPr>
            <a:r>
              <a:rPr lang="ru-RU" b="1" dirty="0" smtClean="0"/>
              <a:t> 7</a:t>
            </a:r>
            <a:r>
              <a:rPr lang="ru-RU" b="1" dirty="0"/>
              <a:t>. </a:t>
            </a:r>
            <a:r>
              <a:rPr lang="ru-RU" b="1" dirty="0" smtClean="0"/>
              <a:t>В </a:t>
            </a:r>
            <a:r>
              <a:rPr lang="ru-RU" b="1" dirty="0"/>
              <a:t>номере было накурено. </a:t>
            </a:r>
          </a:p>
        </p:txBody>
      </p:sp>
    </p:spTree>
    <p:extLst>
      <p:ext uri="{BB962C8B-B14F-4D97-AF65-F5344CB8AC3E}">
        <p14:creationId xmlns:p14="http://schemas.microsoft.com/office/powerpoint/2010/main" val="406050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-242888"/>
            <a:ext cx="6870700" cy="1600201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Составное сказуемое</a:t>
            </a:r>
            <a:endParaRPr lang="ru-RU" sz="32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763713" y="981075"/>
            <a:ext cx="7129462" cy="568801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400" i="1" dirty="0"/>
              <a:t>5. </a:t>
            </a:r>
            <a:r>
              <a:rPr lang="ru-RU" sz="2400" i="1" u="sng" dirty="0"/>
              <a:t>Слово категории состояния на -о</a:t>
            </a:r>
            <a:r>
              <a:rPr lang="ru-RU" sz="2400" i="1" dirty="0"/>
              <a:t> 	</a:t>
            </a:r>
            <a:endParaRPr lang="ru-RU" sz="2400" dirty="0"/>
          </a:p>
          <a:p>
            <a:pPr marL="0" indent="0">
              <a:buFontTx/>
              <a:buNone/>
              <a:defRPr/>
            </a:pPr>
            <a:r>
              <a:rPr lang="ru-RU" sz="2400" dirty="0" smtClean="0"/>
              <a:t>На </a:t>
            </a:r>
            <a:r>
              <a:rPr lang="ru-RU" sz="2400" dirty="0"/>
              <a:t>душе было </a:t>
            </a:r>
            <a:r>
              <a:rPr lang="ru-RU" sz="2400" b="1" dirty="0">
                <a:solidFill>
                  <a:schemeClr val="tx2"/>
                </a:solidFill>
              </a:rPr>
              <a:t>легко и радостно</a:t>
            </a:r>
            <a:r>
              <a:rPr lang="ru-RU" sz="2400" dirty="0"/>
              <a:t>. </a:t>
            </a:r>
            <a:endParaRPr lang="ru-RU" sz="2400" dirty="0" smtClean="0"/>
          </a:p>
          <a:p>
            <a:pPr>
              <a:defRPr/>
            </a:pPr>
            <a:endParaRPr lang="ru-RU" sz="2400" dirty="0"/>
          </a:p>
          <a:p>
            <a:pPr marL="0" indent="0">
              <a:buFontTx/>
              <a:buNone/>
              <a:defRPr/>
            </a:pPr>
            <a:r>
              <a:rPr lang="ru-RU" sz="2400" i="1" dirty="0"/>
              <a:t>6. </a:t>
            </a:r>
            <a:r>
              <a:rPr lang="ru-RU" sz="2400" i="1" u="sng" dirty="0"/>
              <a:t>Сочетание глагола или слова категории состояния на –о с инфинитивом </a:t>
            </a:r>
            <a:r>
              <a:rPr lang="ru-RU" sz="2400" i="1" dirty="0"/>
              <a:t>	</a:t>
            </a:r>
            <a:endParaRPr lang="ru-RU" sz="2400" dirty="0"/>
          </a:p>
          <a:p>
            <a:pPr marL="0" indent="0">
              <a:buFontTx/>
              <a:buNone/>
              <a:defRPr/>
            </a:pPr>
            <a:r>
              <a:rPr lang="ru-RU" sz="2400" dirty="0" smtClean="0"/>
              <a:t>Не </a:t>
            </a:r>
            <a:r>
              <a:rPr lang="ru-RU" sz="2400" dirty="0"/>
              <a:t>часто </a:t>
            </a:r>
            <a:r>
              <a:rPr lang="ru-RU" sz="2400" b="1" dirty="0">
                <a:solidFill>
                  <a:schemeClr val="tx2"/>
                </a:solidFill>
              </a:rPr>
              <a:t>приходится просыпаться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/>
              <a:t>от тишины. О медведях, как о чертях, </a:t>
            </a:r>
            <a:r>
              <a:rPr lang="ru-RU" sz="2400" b="1" dirty="0">
                <a:solidFill>
                  <a:schemeClr val="tx2"/>
                </a:solidFill>
              </a:rPr>
              <a:t>можно рассказывать</a:t>
            </a:r>
            <a:r>
              <a:rPr lang="ru-RU" sz="2400" dirty="0"/>
              <a:t> бесконечно. </a:t>
            </a:r>
            <a:endParaRPr lang="ru-RU" sz="2400" dirty="0" smtClean="0"/>
          </a:p>
          <a:p>
            <a:pPr>
              <a:defRPr/>
            </a:pPr>
            <a:endParaRPr lang="ru-RU" sz="2400" dirty="0"/>
          </a:p>
          <a:p>
            <a:pPr marL="0" indent="0">
              <a:buFontTx/>
              <a:buNone/>
              <a:defRPr/>
            </a:pPr>
            <a:r>
              <a:rPr lang="ru-RU" sz="2400" dirty="0"/>
              <a:t>7. </a:t>
            </a:r>
            <a:r>
              <a:rPr lang="ru-RU" sz="2400" i="1" u="sng" dirty="0"/>
              <a:t>Краткое страдательное причастие среднего рода с суффиксами –н-, -</a:t>
            </a:r>
            <a:r>
              <a:rPr lang="ru-RU" sz="2400" i="1" u="sng" dirty="0" err="1"/>
              <a:t>ен</a:t>
            </a:r>
            <a:r>
              <a:rPr lang="ru-RU" sz="2400" i="1" u="sng" dirty="0"/>
              <a:t>-, -т-. </a:t>
            </a:r>
            <a:r>
              <a:rPr lang="ru-RU" sz="2400" i="1" dirty="0"/>
              <a:t>	</a:t>
            </a:r>
            <a:endParaRPr lang="ru-RU" sz="2400" i="1" dirty="0" smtClean="0"/>
          </a:p>
          <a:p>
            <a:pPr marL="0" indent="0">
              <a:buFontTx/>
              <a:buNone/>
              <a:defRPr/>
            </a:pPr>
            <a:r>
              <a:rPr lang="ru-RU" sz="2400" dirty="0" smtClean="0"/>
              <a:t>В </a:t>
            </a:r>
            <a:r>
              <a:rPr lang="ru-RU" sz="2400" dirty="0"/>
              <a:t>номере </a:t>
            </a:r>
            <a:r>
              <a:rPr lang="ru-RU" sz="2400" b="1" dirty="0">
                <a:solidFill>
                  <a:schemeClr val="tx2"/>
                </a:solidFill>
              </a:rPr>
              <a:t>было накурено</a:t>
            </a:r>
            <a:r>
              <a:rPr lang="ru-RU" sz="2400" dirty="0">
                <a:solidFill>
                  <a:schemeClr val="tx2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9247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  <p:bldP spid="95237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5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>
              <a:defRPr/>
            </a:pPr>
            <a:endParaRPr lang="ru-RU" sz="4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549275"/>
            <a:ext cx="7696200" cy="4937125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Безличные предложения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сообщают о различных состояниях природы или людей</a:t>
            </a:r>
            <a:r>
              <a:rPr lang="ru-RU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и животных,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например :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1)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На улице 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холодно.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2)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Мне 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холодно.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В последнем случае в предложении обычно бывает дополнение в форме дательного падежа, указывающего, кто именно испытывает то или иное состояние.</a:t>
            </a:r>
          </a:p>
        </p:txBody>
      </p:sp>
    </p:spTree>
    <p:extLst>
      <p:ext uri="{BB962C8B-B14F-4D97-AF65-F5344CB8AC3E}">
        <p14:creationId xmlns:p14="http://schemas.microsoft.com/office/powerpoint/2010/main" val="3222572989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6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4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4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2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6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14313" y="857250"/>
            <a:ext cx="8715375" cy="5786438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 marL="0" indent="0">
              <a:buFontTx/>
              <a:buNone/>
              <a:defRPr/>
            </a:pPr>
            <a:r>
              <a:rPr lang="ru-RU" sz="2800" dirty="0" smtClean="0"/>
              <a:t>---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Какое 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предложение звучит 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красивее? </a:t>
            </a:r>
            <a:endParaRPr lang="ru-RU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Наступает вечер.</a:t>
            </a:r>
          </a:p>
          <a:p>
            <a:pPr>
              <a:defRPr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Вечереет</a:t>
            </a: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47688" indent="-411163">
              <a:buClr>
                <a:srgbClr val="000000"/>
              </a:buClr>
              <a:buSzPct val="65000"/>
              <a:buFont typeface="Wingdings 2" pitchFamily="18" charset="2"/>
              <a:buNone/>
              <a:defRPr/>
            </a:pPr>
            <a:endParaRPr lang="ru-RU" sz="2800" kern="1200" dirty="0"/>
          </a:p>
          <a:p>
            <a:pPr marL="547688" indent="-411163">
              <a:buClr>
                <a:srgbClr val="000000"/>
              </a:buClr>
              <a:buSzPct val="65000"/>
              <a:buFont typeface="Wingdings 2" pitchFamily="18" charset="2"/>
              <a:buChar char=""/>
              <a:defRPr/>
            </a:pPr>
            <a:endParaRPr lang="ru-RU" sz="2800" kern="1200" dirty="0"/>
          </a:p>
        </p:txBody>
      </p:sp>
    </p:spTree>
    <p:extLst>
      <p:ext uri="{BB962C8B-B14F-4D97-AF65-F5344CB8AC3E}">
        <p14:creationId xmlns:p14="http://schemas.microsoft.com/office/powerpoint/2010/main" val="281626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14313" y="188913"/>
            <a:ext cx="8715375" cy="6454775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Стемнело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Снова тут и там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Огни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зажглися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домам,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в окна будет снег стучать,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вой злой вьюги докучать.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 ты сидишь у теплой печки,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Читаешь при зажженной свечке,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Тебе не холодно в избе,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Пусть вьюга бесится в трубе.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Вот незаметно рассвело.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много снегу намело!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утра и вьюги-то уж нет,</a:t>
            </a:r>
          </a:p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Ложусь я спать, и гаснет свет.  </a:t>
            </a:r>
          </a:p>
          <a:p>
            <a:pPr marL="547688" indent="-411163">
              <a:buClr>
                <a:srgbClr val="000000"/>
              </a:buClr>
              <a:buSzPct val="65000"/>
              <a:buFont typeface="Wingdings 2" pitchFamily="18" charset="2"/>
              <a:buNone/>
              <a:defRPr/>
            </a:pPr>
            <a:endParaRPr lang="ru-RU" sz="2800" kern="1200" dirty="0"/>
          </a:p>
          <a:p>
            <a:pPr marL="547688" indent="-411163">
              <a:buClr>
                <a:srgbClr val="000000"/>
              </a:buClr>
              <a:buSzPct val="65000"/>
              <a:buFont typeface="Wingdings 2" pitchFamily="18" charset="2"/>
              <a:buChar char=""/>
              <a:defRPr/>
            </a:pPr>
            <a:endParaRPr lang="ru-RU" sz="2800" kern="1200" dirty="0"/>
          </a:p>
        </p:txBody>
      </p:sp>
    </p:spTree>
    <p:extLst>
      <p:ext uri="{BB962C8B-B14F-4D97-AF65-F5344CB8AC3E}">
        <p14:creationId xmlns:p14="http://schemas.microsoft.com/office/powerpoint/2010/main" val="110683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07950" y="115888"/>
            <a:ext cx="8785225" cy="551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charset="0"/>
              </a:rPr>
              <a:t>Укажите вид односоставных предложений: а) определенно-личное;  б) неопределенно-личное; в) безличное;  г) назывное.</a:t>
            </a:r>
            <a:endParaRPr lang="ru-RU" sz="2400" dirty="0">
              <a:solidFill>
                <a:schemeClr val="tx2"/>
              </a:solidFill>
              <a:latin typeface="Arial" charset="0"/>
            </a:endParaRP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. 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 снова на душу находит.</a:t>
            </a:r>
          </a:p>
          <a:p>
            <a:pPr>
              <a:defRPr/>
            </a:pP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Ярмарка. Крещенский мороз.</a:t>
            </a:r>
            <a:b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От пруда потянуло холодом.</a:t>
            </a:r>
            <a:b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Но, бывало, бродишь по лесу и не видишь ни одного птичьего гнезда.</a:t>
            </a:r>
            <a:b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Туши тура и кабана целиком жарили на огромных вертелах, поворачивая то одним, то другим боком.</a:t>
            </a:r>
          </a:p>
          <a:p>
            <a:pPr>
              <a:defRPr/>
            </a:pP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6. Нас с сестрицей перевели из детской в так называемую столовую.</a:t>
            </a:r>
          </a:p>
        </p:txBody>
      </p:sp>
    </p:spTree>
    <p:extLst>
      <p:ext uri="{BB962C8B-B14F-4D97-AF65-F5344CB8AC3E}">
        <p14:creationId xmlns:p14="http://schemas.microsoft.com/office/powerpoint/2010/main" val="175322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107950" y="115888"/>
            <a:ext cx="8785225" cy="526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u="sng">
                <a:solidFill>
                  <a:srgbClr val="FF0000"/>
                </a:solidFill>
              </a:rPr>
              <a:t>Рефлексия </a:t>
            </a:r>
          </a:p>
          <a:p>
            <a:endParaRPr lang="ru-RU" sz="2800" u="sng"/>
          </a:p>
          <a:p>
            <a:r>
              <a:rPr lang="ru-RU" sz="2800"/>
              <a:t>---Итак, мы должны были узнать, какое односоставное глагольное предложение называется безличным, узнали?</a:t>
            </a:r>
          </a:p>
          <a:p>
            <a:r>
              <a:rPr lang="ru-RU" sz="2800"/>
              <a:t>--- какое односоставное глагольное предложение называется безличным?</a:t>
            </a:r>
          </a:p>
          <a:p>
            <a:r>
              <a:rPr lang="ru-RU" sz="2800"/>
              <a:t>Мы должны были научиться отличать его от других видов односоставных.</a:t>
            </a:r>
          </a:p>
          <a:p>
            <a:r>
              <a:rPr lang="ru-RU" sz="2800"/>
              <a:t>Научились? </a:t>
            </a:r>
          </a:p>
          <a:p>
            <a:r>
              <a:rPr lang="ru-RU" sz="2800"/>
              <a:t>--Сможете отличить? По каким признакам?</a:t>
            </a:r>
          </a:p>
          <a:p>
            <a:r>
              <a:rPr lang="ru-RU" sz="280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1350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323850" y="0"/>
            <a:ext cx="7467600" cy="1143000"/>
          </a:xfrm>
        </p:spPr>
        <p:txBody>
          <a:bodyPr/>
          <a:lstStyle/>
          <a:p>
            <a:r>
              <a:rPr lang="ru-RU" sz="6000" b="1" smtClean="0"/>
              <a:t>Улыбнись!</a:t>
            </a:r>
          </a:p>
        </p:txBody>
      </p:sp>
      <p:pic>
        <p:nvPicPr>
          <p:cNvPr id="18435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4188" y="981075"/>
            <a:ext cx="5492750" cy="5492750"/>
          </a:xfrm>
        </p:spPr>
      </p:pic>
    </p:spTree>
    <p:extLst>
      <p:ext uri="{BB962C8B-B14F-4D97-AF65-F5344CB8AC3E}">
        <p14:creationId xmlns:p14="http://schemas.microsoft.com/office/powerpoint/2010/main" val="19217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323850" y="0"/>
            <a:ext cx="7467600" cy="1143000"/>
          </a:xfrm>
        </p:spPr>
        <p:txBody>
          <a:bodyPr/>
          <a:lstStyle/>
          <a:p>
            <a:r>
              <a:rPr lang="ru-RU" sz="6000" b="1" smtClean="0"/>
              <a:t>Улыбнись!</a:t>
            </a:r>
          </a:p>
        </p:txBody>
      </p:sp>
      <p:pic>
        <p:nvPicPr>
          <p:cNvPr id="3075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4188" y="981075"/>
            <a:ext cx="5492750" cy="5492750"/>
          </a:xfrm>
        </p:spPr>
      </p:pic>
    </p:spTree>
    <p:extLst>
      <p:ext uri="{BB962C8B-B14F-4D97-AF65-F5344CB8AC3E}">
        <p14:creationId xmlns:p14="http://schemas.microsoft.com/office/powerpoint/2010/main" val="34131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820150" cy="1143000"/>
          </a:xfrm>
        </p:spPr>
        <p:txBody>
          <a:bodyPr/>
          <a:lstStyle/>
          <a:p>
            <a:r>
              <a:rPr lang="ru-RU" sz="2800" b="1" u="sng" smtClean="0">
                <a:solidFill>
                  <a:srgbClr val="FF0000"/>
                </a:solidFill>
              </a:rPr>
              <a:t>Списать, расставить знаки препинания.</a:t>
            </a:r>
            <a:br>
              <a:rPr lang="ru-RU" sz="2800" b="1" u="sng" smtClean="0">
                <a:solidFill>
                  <a:srgbClr val="FF0000"/>
                </a:solidFill>
              </a:rPr>
            </a:br>
            <a:r>
              <a:rPr lang="ru-RU" sz="2800" b="1" u="sng" smtClean="0">
                <a:solidFill>
                  <a:srgbClr val="FF0000"/>
                </a:solidFill>
              </a:rPr>
              <a:t>Определить типы сказуемого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828800"/>
            <a:ext cx="8496300" cy="39766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ru-RU" sz="4000" b="1" i="1" dirty="0"/>
              <a:t>Стало зябко </a:t>
            </a:r>
            <a:endParaRPr lang="ru-RU" sz="4000" b="1" i="1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4000" b="1" i="1" dirty="0" smtClean="0"/>
              <a:t>Пот…</a:t>
            </a:r>
            <a:r>
              <a:rPr lang="ru-RU" sz="4000" b="1" i="1" dirty="0" err="1" smtClean="0"/>
              <a:t>нуло</a:t>
            </a:r>
            <a:r>
              <a:rPr lang="ru-RU" sz="4000" b="1" i="1" dirty="0"/>
              <a:t> </a:t>
            </a:r>
            <a:r>
              <a:rPr lang="ru-RU" sz="4000" b="1" i="1" dirty="0" smtClean="0"/>
              <a:t>в…</a:t>
            </a:r>
            <a:r>
              <a:rPr lang="ru-RU" sz="4000" b="1" i="1" dirty="0" err="1" smtClean="0"/>
              <a:t>терком</a:t>
            </a:r>
            <a:r>
              <a:rPr lang="ru-RU" sz="4000" b="1" i="1" dirty="0" smtClean="0"/>
              <a:t> </a:t>
            </a:r>
            <a:r>
              <a:rPr lang="ru-RU" sz="4000" b="1" i="1" dirty="0"/>
              <a:t>из ночи мглистой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4000" b="1" i="1" dirty="0"/>
              <a:t>С высоты </a:t>
            </a:r>
            <a:r>
              <a:rPr lang="ru-RU" sz="4000" b="1" i="1" dirty="0" err="1" smtClean="0"/>
              <a:t>зв</a:t>
            </a:r>
            <a:r>
              <a:rPr lang="ru-RU" sz="4000" b="1" i="1" dirty="0" smtClean="0"/>
              <a:t>…</a:t>
            </a:r>
            <a:r>
              <a:rPr lang="ru-RU" sz="4000" b="1" i="1" dirty="0" err="1" smtClean="0"/>
              <a:t>зда</a:t>
            </a:r>
            <a:r>
              <a:rPr lang="ru-RU" sz="4000" b="1" i="1" dirty="0" smtClean="0"/>
              <a:t> </a:t>
            </a:r>
            <a:r>
              <a:rPr lang="ru-RU" sz="4000" b="1" i="1" dirty="0" err="1" smtClean="0"/>
              <a:t>ск</a:t>
            </a:r>
            <a:r>
              <a:rPr lang="ru-RU" sz="4000" b="1" i="1" dirty="0" smtClean="0"/>
              <a:t>…</a:t>
            </a:r>
            <a:r>
              <a:rPr lang="ru-RU" sz="4000" b="1" i="1" dirty="0" err="1" smtClean="0"/>
              <a:t>льзнула</a:t>
            </a:r>
            <a:endParaRPr lang="ru-RU" sz="4000" b="1" i="1" dirty="0"/>
          </a:p>
          <a:p>
            <a:pPr>
              <a:buFont typeface="Wingdings" pitchFamily="2" charset="2"/>
              <a:buNone/>
              <a:defRPr/>
            </a:pPr>
            <a:r>
              <a:rPr lang="ru-RU" sz="4000" b="1" i="1" dirty="0"/>
              <a:t>Месяц </a:t>
            </a:r>
            <a:r>
              <a:rPr lang="ru-RU" sz="4000" b="1" i="1" dirty="0" smtClean="0"/>
              <a:t>зас</a:t>
            </a:r>
            <a:r>
              <a:rPr lang="ru-RU" sz="4000" b="1" i="1" dirty="0"/>
              <a:t>и</a:t>
            </a:r>
            <a:r>
              <a:rPr lang="ru-RU" sz="4000" b="1" i="1" dirty="0" smtClean="0"/>
              <a:t>ял </a:t>
            </a:r>
            <a:r>
              <a:rPr lang="ru-RU" sz="4000" b="1" i="1" dirty="0" err="1" smtClean="0"/>
              <a:t>скво</a:t>
            </a:r>
            <a:r>
              <a:rPr lang="ru-RU" sz="4000" b="1" i="1" dirty="0" smtClean="0"/>
              <a:t>(з\с)ь лист…я.</a:t>
            </a:r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val="318070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60350"/>
            <a:ext cx="8785225" cy="6192838"/>
          </a:xfrm>
        </p:spPr>
        <p:txBody>
          <a:bodyPr/>
          <a:lstStyle/>
          <a:p>
            <a:pPr>
              <a:defRPr/>
            </a:pPr>
            <a:r>
              <a:rPr lang="ru-RU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Укажите </a:t>
            </a:r>
            <a:r>
              <a:rPr lang="ru-RU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односоставные предложения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Стужа.</a:t>
            </a:r>
          </a:p>
          <a:p>
            <a:pPr>
              <a:defRPr/>
            </a:pP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Идём по зимнему лесу и любуемся его красотой. </a:t>
            </a:r>
          </a:p>
          <a:p>
            <a:pPr>
              <a:defRPr/>
            </a:pP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Искрится и переливается снег в лунном 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свете.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Считают 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праздничные дни</a:t>
            </a:r>
          </a:p>
          <a:p>
            <a:pPr>
              <a:defRPr/>
            </a:pP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За окном завьюжило. 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kk-K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6)Быть </a:t>
            </a:r>
            <a:r>
              <a:rPr lang="kk-KZ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дождю. 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Расскажите о тех односоставных предложениях, которые вы уже </a:t>
            </a:r>
            <a:r>
              <a:rPr lang="ru-RU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знаете</a:t>
            </a:r>
          </a:p>
          <a:p>
            <a:pPr algn="ctr">
              <a:defRPr/>
            </a:pPr>
            <a:r>
              <a:rPr lang="ru-RU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Пронумеруйте по порядку свои знания</a:t>
            </a:r>
            <a:endParaRPr lang="ru-RU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756380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700213"/>
            <a:ext cx="8569325" cy="2592387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Безличные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3921669519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700213"/>
            <a:ext cx="8569325" cy="2592387"/>
          </a:xfrm>
        </p:spPr>
        <p:txBody>
          <a:bodyPr anchor="ctr"/>
          <a:lstStyle/>
          <a:p>
            <a:r>
              <a:rPr lang="kk-KZ" sz="2000" u="sng" smtClean="0"/>
              <a:t>Цель урока: </a:t>
            </a:r>
            <a:r>
              <a:rPr lang="ru-RU" sz="2000" smtClean="0"/>
              <a:t/>
            </a:r>
            <a:br>
              <a:rPr lang="ru-RU" sz="2000" smtClean="0"/>
            </a:br>
            <a:r>
              <a:rPr lang="kk-KZ" sz="2000" smtClean="0"/>
              <a:t> </a:t>
            </a:r>
            <a:r>
              <a:rPr lang="ru-RU" sz="2000" smtClean="0"/>
              <a:t/>
            </a:r>
            <a:br>
              <a:rPr lang="ru-RU" sz="2000" smtClean="0"/>
            </a:br>
            <a:r>
              <a:rPr lang="kk-KZ" sz="2000" smtClean="0"/>
              <a:t>обобщить и систематизировать знания учащихся об односоставных предложениях, отработать навыки определения типов односоставных предложений; выработать навыки распознавания и грамотного употребления в речи безличных предложений; познакомить учащихся с отличительными грамматическими признаками,</a:t>
            </a:r>
            <a:endParaRPr lang="ru-RU" sz="2000" smtClean="0"/>
          </a:p>
        </p:txBody>
      </p:sp>
    </p:spTree>
    <p:extLst>
      <p:ext uri="{BB962C8B-B14F-4D97-AF65-F5344CB8AC3E}">
        <p14:creationId xmlns:p14="http://schemas.microsoft.com/office/powerpoint/2010/main" val="365610107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476250"/>
            <a:ext cx="8713787" cy="5400675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Безличные предложения</a:t>
            </a:r>
            <a:r>
              <a:rPr lang="ru-RU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– </a:t>
            </a:r>
            <a:r>
              <a:rPr lang="kk-KZ" dirty="0"/>
              <a:t>это такой вид односоставных глагольных предложений, в которых не называется тот, кто производит </a:t>
            </a:r>
            <a:r>
              <a:rPr lang="kk-KZ" dirty="0" smtClean="0"/>
              <a:t>действие.</a:t>
            </a:r>
            <a:r>
              <a:rPr lang="ru-RU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например: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1)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Уже совсем </a:t>
            </a:r>
            <a:r>
              <a:rPr lang="ru-RU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стемнело.</a:t>
            </a:r>
            <a:endParaRPr lang="ru-RU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2)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Скоро </a:t>
            </a:r>
            <a:r>
              <a:rPr lang="ru-RU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светать будет. </a:t>
            </a:r>
            <a:endParaRPr lang="ru-RU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3)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На дворе </a:t>
            </a:r>
            <a:r>
              <a:rPr lang="ru-RU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было тихо.</a:t>
            </a:r>
            <a:endParaRPr lang="ru-RU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Сказуемое в безличном предложении выражается следующими способами:</a:t>
            </a:r>
          </a:p>
        </p:txBody>
      </p:sp>
    </p:spTree>
    <p:extLst>
      <p:ext uri="{BB962C8B-B14F-4D97-AF65-F5344CB8AC3E}">
        <p14:creationId xmlns:p14="http://schemas.microsoft.com/office/powerpoint/2010/main" val="243438721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619250" y="981075"/>
            <a:ext cx="7129463" cy="568801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400" b="1" i="1" dirty="0" smtClean="0"/>
              <a:t>   1. Думается </a:t>
            </a:r>
            <a:r>
              <a:rPr lang="ru-RU" sz="2400" b="1" i="1" dirty="0"/>
              <a:t>в основном о конце света. </a:t>
            </a:r>
            <a:endParaRPr lang="ru-RU" sz="2400" b="1" i="1" dirty="0" smtClean="0"/>
          </a:p>
          <a:p>
            <a:pPr>
              <a:defRPr/>
            </a:pPr>
            <a:endParaRPr lang="ru-RU" sz="2400" b="1" dirty="0"/>
          </a:p>
          <a:p>
            <a:pPr marL="0" indent="0">
              <a:buFontTx/>
              <a:buNone/>
              <a:defRPr/>
            </a:pPr>
            <a:r>
              <a:rPr lang="ru-RU" sz="2400" b="1" i="1" dirty="0" smtClean="0"/>
              <a:t>   2. Завыло</a:t>
            </a:r>
            <a:r>
              <a:rPr lang="ru-RU" sz="2400" b="1" i="1" dirty="0"/>
              <a:t>, запело вдали густо, пронзительно</a:t>
            </a:r>
            <a:r>
              <a:rPr lang="ru-RU" sz="2400" b="1" dirty="0"/>
              <a:t>. </a:t>
            </a:r>
            <a:endParaRPr lang="ru-RU" sz="2400" b="1" dirty="0" smtClean="0"/>
          </a:p>
          <a:p>
            <a:pPr>
              <a:defRPr/>
            </a:pPr>
            <a:endParaRPr lang="ru-RU" sz="2400" b="1" dirty="0"/>
          </a:p>
          <a:p>
            <a:pPr marL="0" indent="0">
              <a:buFontTx/>
              <a:buNone/>
              <a:defRPr/>
            </a:pPr>
            <a:r>
              <a:rPr lang="ru-RU" sz="2400" b="1" dirty="0" smtClean="0"/>
              <a:t>   3.</a:t>
            </a:r>
            <a:r>
              <a:rPr lang="ru-RU" sz="2400" b="1" dirty="0"/>
              <a:t> </a:t>
            </a:r>
            <a:r>
              <a:rPr lang="ru-RU" sz="2400" b="1" i="1" dirty="0" smtClean="0"/>
              <a:t>Вам </a:t>
            </a:r>
            <a:r>
              <a:rPr lang="ru-RU" sz="2400" b="1" i="1" dirty="0"/>
              <a:t>не видать таких сражений.</a:t>
            </a:r>
            <a:endParaRPr lang="ru-RU" sz="2400" b="1" dirty="0"/>
          </a:p>
          <a:p>
            <a:pPr marL="0" indent="0">
              <a:buFontTx/>
              <a:buNone/>
              <a:defRPr/>
            </a:pPr>
            <a:r>
              <a:rPr lang="ru-RU" sz="2400" b="1" i="1" dirty="0"/>
              <a:t> Быть грозе великой</a:t>
            </a:r>
            <a:r>
              <a:rPr lang="ru-RU" sz="2400" b="1" i="1" dirty="0" smtClean="0"/>
              <a:t>.</a:t>
            </a:r>
          </a:p>
          <a:p>
            <a:pPr>
              <a:defRPr/>
            </a:pPr>
            <a:endParaRPr lang="ru-RU" sz="2400" b="1" dirty="0"/>
          </a:p>
          <a:p>
            <a:pPr marL="0" indent="0">
              <a:buFontTx/>
              <a:buNone/>
              <a:defRPr/>
            </a:pPr>
            <a:r>
              <a:rPr lang="ru-RU" sz="2400" b="1" i="1" dirty="0" smtClean="0"/>
              <a:t>   4.  Герасима </a:t>
            </a:r>
            <a:r>
              <a:rPr lang="ru-RU" sz="2400" b="1" i="1" dirty="0"/>
              <a:t>уже не было на дворе.</a:t>
            </a:r>
            <a:endParaRPr lang="ru-RU" sz="2400" b="1" dirty="0"/>
          </a:p>
          <a:p>
            <a:pPr marL="0" indent="0">
              <a:buFontTx/>
              <a:buNone/>
              <a:defRPr/>
            </a:pPr>
            <a:r>
              <a:rPr lang="ru-RU" sz="2400" b="1" i="1" dirty="0"/>
              <a:t>Сегодня же меня здесь не будет. </a:t>
            </a:r>
            <a:endParaRPr lang="ru-RU" sz="2400" b="1" dirty="0"/>
          </a:p>
          <a:p>
            <a:pPr marL="0" indent="0">
              <a:buFontTx/>
              <a:buNone/>
              <a:defRPr/>
            </a:pPr>
            <a:r>
              <a:rPr lang="ru-RU" sz="2400" b="1" i="1" dirty="0"/>
              <a:t>У меня нет линейки.</a:t>
            </a:r>
            <a:endParaRPr lang="ru-RU" sz="2400" b="1" dirty="0"/>
          </a:p>
          <a:p>
            <a:pPr marL="0" indent="0">
              <a:buFontTx/>
              <a:buNone/>
              <a:defRPr/>
            </a:pPr>
            <a:r>
              <a:rPr lang="ru-RU" sz="24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6530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-242888"/>
            <a:ext cx="6870700" cy="1600201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Простое глагольное сказуемое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763713" y="981075"/>
            <a:ext cx="7129462" cy="568801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Tx/>
              <a:buNone/>
            </a:pPr>
            <a:r>
              <a:rPr lang="ru-RU" sz="2400" u="sng" smtClean="0"/>
              <a:t>1.Безличный глагол ( с –ся и без –ся) 	</a:t>
            </a:r>
            <a:endParaRPr lang="ru-RU" sz="2400" smtClean="0"/>
          </a:p>
          <a:p>
            <a:pPr marL="0" indent="0">
              <a:buFontTx/>
              <a:buNone/>
            </a:pPr>
            <a:r>
              <a:rPr lang="ru-RU" sz="2400" b="1" i="1" smtClean="0">
                <a:solidFill>
                  <a:schemeClr val="tx2"/>
                </a:solidFill>
              </a:rPr>
              <a:t>  Думается</a:t>
            </a:r>
            <a:r>
              <a:rPr lang="ru-RU" sz="2400" i="1" smtClean="0">
                <a:solidFill>
                  <a:schemeClr val="tx2"/>
                </a:solidFill>
              </a:rPr>
              <a:t> </a:t>
            </a:r>
            <a:r>
              <a:rPr lang="ru-RU" sz="2400" i="1" smtClean="0"/>
              <a:t>в основном о конце света. </a:t>
            </a:r>
            <a:endParaRPr lang="ru-RU" sz="2400" smtClean="0"/>
          </a:p>
          <a:p>
            <a:pPr marL="0" indent="0">
              <a:buFontTx/>
              <a:buNone/>
            </a:pPr>
            <a:r>
              <a:rPr lang="ru-RU" sz="2400" u="sng" smtClean="0"/>
              <a:t>2.Личный глагол в безличном значении.</a:t>
            </a:r>
            <a:endParaRPr lang="ru-RU" sz="2400" smtClean="0"/>
          </a:p>
          <a:p>
            <a:pPr marL="0" indent="0">
              <a:buFontTx/>
              <a:buNone/>
            </a:pPr>
            <a:r>
              <a:rPr lang="ru-RU" sz="2400" b="1" i="1" smtClean="0">
                <a:solidFill>
                  <a:schemeClr val="tx2"/>
                </a:solidFill>
              </a:rPr>
              <a:t>  Завыло, запело</a:t>
            </a:r>
            <a:r>
              <a:rPr lang="ru-RU" sz="2400" i="1" smtClean="0">
                <a:solidFill>
                  <a:schemeClr val="tx2"/>
                </a:solidFill>
              </a:rPr>
              <a:t> </a:t>
            </a:r>
            <a:r>
              <a:rPr lang="ru-RU" sz="2400" i="1" smtClean="0"/>
              <a:t>вдали густо, пронзительно</a:t>
            </a:r>
            <a:r>
              <a:rPr lang="ru-RU" sz="2400" smtClean="0"/>
              <a:t>. </a:t>
            </a:r>
          </a:p>
          <a:p>
            <a:pPr marL="0" indent="0">
              <a:buFontTx/>
              <a:buNone/>
            </a:pPr>
            <a:r>
              <a:rPr lang="ru-RU" sz="2400" u="sng" smtClean="0"/>
              <a:t>3. Инфинитив 	</a:t>
            </a:r>
            <a:endParaRPr lang="ru-RU" sz="2400" smtClean="0"/>
          </a:p>
          <a:p>
            <a:pPr marL="0" indent="0">
              <a:buFontTx/>
              <a:buNone/>
            </a:pPr>
            <a:r>
              <a:rPr lang="ru-RU" sz="2400" i="1" smtClean="0"/>
              <a:t>   Вам </a:t>
            </a:r>
            <a:r>
              <a:rPr lang="ru-RU" sz="2400" b="1" i="1" smtClean="0">
                <a:solidFill>
                  <a:schemeClr val="tx2"/>
                </a:solidFill>
              </a:rPr>
              <a:t>не видать</a:t>
            </a:r>
            <a:r>
              <a:rPr lang="ru-RU" sz="2400" i="1" smtClean="0">
                <a:solidFill>
                  <a:schemeClr val="tx2"/>
                </a:solidFill>
              </a:rPr>
              <a:t> </a:t>
            </a:r>
            <a:r>
              <a:rPr lang="ru-RU" sz="2400" i="1" smtClean="0"/>
              <a:t>таких сражений.</a:t>
            </a:r>
            <a:endParaRPr lang="ru-RU" sz="2400" smtClean="0"/>
          </a:p>
          <a:p>
            <a:pPr marL="0" indent="0">
              <a:buFontTx/>
              <a:buNone/>
            </a:pPr>
            <a:r>
              <a:rPr lang="ru-RU" sz="2400" i="1" smtClean="0"/>
              <a:t>   </a:t>
            </a:r>
            <a:r>
              <a:rPr lang="ru-RU" sz="2400" b="1" i="1" smtClean="0">
                <a:solidFill>
                  <a:schemeClr val="tx2"/>
                </a:solidFill>
              </a:rPr>
              <a:t>Быть</a:t>
            </a:r>
            <a:r>
              <a:rPr lang="ru-RU" sz="2400" i="1" smtClean="0"/>
              <a:t> грозе великой.</a:t>
            </a:r>
            <a:endParaRPr lang="ru-RU" sz="2400" smtClean="0"/>
          </a:p>
          <a:p>
            <a:pPr marL="0" indent="0">
              <a:buFontTx/>
              <a:buNone/>
            </a:pPr>
            <a:r>
              <a:rPr lang="ru-RU" sz="2400" smtClean="0"/>
              <a:t>4. </a:t>
            </a:r>
            <a:r>
              <a:rPr lang="ru-RU" sz="2400" i="1" u="sng" smtClean="0"/>
              <a:t>Отрицательное слово или конструкция, выражающая отрицание</a:t>
            </a:r>
            <a:r>
              <a:rPr lang="ru-RU" sz="2400" i="1" smtClean="0"/>
              <a:t>. 	</a:t>
            </a:r>
            <a:endParaRPr lang="ru-RU" sz="2400" smtClean="0"/>
          </a:p>
          <a:p>
            <a:pPr marL="0" indent="0">
              <a:buFontTx/>
              <a:buNone/>
            </a:pPr>
            <a:r>
              <a:rPr lang="ru-RU" sz="2400" i="1" smtClean="0"/>
              <a:t>  Герасима уже </a:t>
            </a:r>
            <a:r>
              <a:rPr lang="ru-RU" sz="2400" b="1" i="1" smtClean="0">
                <a:solidFill>
                  <a:schemeClr val="tx2"/>
                </a:solidFill>
              </a:rPr>
              <a:t>не было</a:t>
            </a:r>
            <a:r>
              <a:rPr lang="ru-RU" sz="2400" i="1" smtClean="0">
                <a:solidFill>
                  <a:schemeClr val="tx2"/>
                </a:solidFill>
              </a:rPr>
              <a:t> </a:t>
            </a:r>
            <a:r>
              <a:rPr lang="ru-RU" sz="2400" i="1" smtClean="0"/>
              <a:t>на дворе.</a:t>
            </a:r>
            <a:endParaRPr lang="ru-RU" sz="2400" smtClean="0"/>
          </a:p>
          <a:p>
            <a:pPr marL="0" indent="0">
              <a:buFontTx/>
              <a:buNone/>
            </a:pPr>
            <a:r>
              <a:rPr lang="ru-RU" sz="2400" i="1" smtClean="0"/>
              <a:t>  Сегодня же меня здесь </a:t>
            </a:r>
            <a:r>
              <a:rPr lang="ru-RU" sz="2400" b="1" i="1" smtClean="0">
                <a:solidFill>
                  <a:schemeClr val="tx2"/>
                </a:solidFill>
              </a:rPr>
              <a:t>не будет.</a:t>
            </a:r>
            <a:r>
              <a:rPr lang="ru-RU" sz="2400" i="1" smtClean="0">
                <a:solidFill>
                  <a:schemeClr val="tx2"/>
                </a:solidFill>
              </a:rPr>
              <a:t> </a:t>
            </a:r>
            <a:endParaRPr lang="ru-RU" sz="2400" smtClean="0">
              <a:solidFill>
                <a:schemeClr val="tx2"/>
              </a:solidFill>
            </a:endParaRPr>
          </a:p>
          <a:p>
            <a:pPr marL="0" indent="0">
              <a:buFontTx/>
              <a:buNone/>
            </a:pPr>
            <a:r>
              <a:rPr lang="ru-RU" sz="2400" i="1" smtClean="0"/>
              <a:t>  У меня </a:t>
            </a:r>
            <a:r>
              <a:rPr lang="ru-RU" sz="2400" b="1" i="1" smtClean="0">
                <a:solidFill>
                  <a:schemeClr val="tx2"/>
                </a:solidFill>
              </a:rPr>
              <a:t>нет</a:t>
            </a:r>
            <a:r>
              <a:rPr lang="ru-RU" sz="2400" i="1" smtClean="0"/>
              <a:t> линейки.</a:t>
            </a:r>
            <a:endParaRPr lang="ru-RU" sz="2400" smtClean="0"/>
          </a:p>
          <a:p>
            <a:pPr marL="0" indent="0">
              <a:buFontTx/>
              <a:buNone/>
            </a:pPr>
            <a:r>
              <a:rPr lang="ru-RU" sz="240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6418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2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5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5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5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5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5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5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5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5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5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52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52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952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52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52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  <p:bldP spid="95237" grpId="0" build="p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480</Words>
  <Application>Microsoft Office PowerPoint</Application>
  <PresentationFormat>Экран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Безличные предложения. Подготовила: учитель русского языка и литературы МБОУ «СОШ № 12» имени В. Н. Сметанкина  Находкинского городского округа Коробкова А. Л.   </vt:lpstr>
      <vt:lpstr>Улыбнись!</vt:lpstr>
      <vt:lpstr>Списать, расставить знаки препинания. Определить типы сказуемого</vt:lpstr>
      <vt:lpstr>Презентация PowerPoint</vt:lpstr>
      <vt:lpstr>Безличные предложения.</vt:lpstr>
      <vt:lpstr>Цель урока:    обобщить и систематизировать знания учащихся об односоставных предложениях, отработать навыки определения типов односоставных предложений; выработать навыки распознавания и грамотного употребления в речи безличных предложений; познакомить учащихся с отличительными грамматическими признаками,</vt:lpstr>
      <vt:lpstr>Презентация PowerPoint</vt:lpstr>
      <vt:lpstr>Презентация PowerPoint</vt:lpstr>
      <vt:lpstr>Простое глагольное сказуемое</vt:lpstr>
      <vt:lpstr>Презентация PowerPoint</vt:lpstr>
      <vt:lpstr>Составное сказуемое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Улыбнись!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Безличные предложения. Подготовила: учитель русского языка и литературы МБОУ «СОШ № 12» имени В. Н. Сметанкина  Находкинского городского округа Коробкова А. Л.   </dc:title>
  <cp:lastModifiedBy>Учитель</cp:lastModifiedBy>
  <cp:revision>1</cp:revision>
  <dcterms:modified xsi:type="dcterms:W3CDTF">2019-03-14T09:11:35Z</dcterms:modified>
</cp:coreProperties>
</file>