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309" r:id="rId2"/>
    <p:sldId id="272" r:id="rId3"/>
    <p:sldId id="273" r:id="rId4"/>
    <p:sldId id="301" r:id="rId5"/>
    <p:sldId id="302" r:id="rId6"/>
    <p:sldId id="286" r:id="rId7"/>
    <p:sldId id="274" r:id="rId8"/>
    <p:sldId id="289" r:id="rId9"/>
    <p:sldId id="290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97" r:id="rId19"/>
    <p:sldId id="298" r:id="rId20"/>
    <p:sldId id="283" r:id="rId21"/>
    <p:sldId id="296" r:id="rId22"/>
    <p:sldId id="284" r:id="rId23"/>
    <p:sldId id="285" r:id="rId24"/>
    <p:sldId id="292" r:id="rId25"/>
    <p:sldId id="295" r:id="rId26"/>
    <p:sldId id="304" r:id="rId27"/>
    <p:sldId id="305" r:id="rId28"/>
    <p:sldId id="288" r:id="rId29"/>
    <p:sldId id="307" r:id="rId30"/>
    <p:sldId id="287" r:id="rId31"/>
    <p:sldId id="306" r:id="rId32"/>
    <p:sldId id="30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9FFBF"/>
    <a:srgbClr val="FEA890"/>
    <a:srgbClr val="FCBB9E"/>
    <a:srgbClr val="FB9C71"/>
    <a:srgbClr val="00EEB0"/>
    <a:srgbClr val="EB4E07"/>
    <a:srgbClr val="F97033"/>
    <a:srgbClr val="00CC99"/>
    <a:srgbClr val="F99C77"/>
    <a:srgbClr val="F7855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>
        <p:scale>
          <a:sx n="69" d="100"/>
          <a:sy n="69" d="100"/>
        </p:scale>
        <p:origin x="-1398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DE0667-EEE9-4125-8365-E6C513A17330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B8088-59D5-4767-AFAA-CF986069E9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BBCBA-74B5-4815-A4BE-DDBAC126D4C1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37B41-F397-4FC1-A2BA-537D2DAC62DB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37B41-F397-4FC1-A2BA-537D2DAC62DB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845649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272544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0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9" y="365130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58101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009493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946756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87502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8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505078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813779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86763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024609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89708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863950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63" y="1465732"/>
            <a:ext cx="7869891" cy="4711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14" y="3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997518" y="2836183"/>
            <a:ext cx="7841672" cy="2054511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Формирование естественнонаучной грамотности младших </a:t>
            </a:r>
            <a:r>
              <a:rPr lang="ru-RU" sz="3200" b="1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школьников   </a:t>
            </a:r>
            <a:r>
              <a:rPr lang="ru-RU" sz="3200" b="1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на занятиях </a:t>
            </a:r>
            <a:r>
              <a:rPr lang="ru-RU" sz="32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кружка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«Научные развлечения»</a:t>
            </a:r>
            <a:endParaRPr lang="ru-RU" sz="32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939637" y="1884219"/>
            <a:ext cx="5985163" cy="72043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3200" b="1" dirty="0" smtClean="0">
                <a:solidFill>
                  <a:srgbClr val="E54809"/>
                </a:solidFill>
                <a:latin typeface="Comic Sans MS" pitchFamily="66" charset="0"/>
                <a:cs typeface="Times New Roman" pitchFamily="18" charset="0"/>
              </a:rPr>
              <a:t>Образовательный проект</a:t>
            </a:r>
            <a:endParaRPr lang="ru-RU" sz="3200" b="1" dirty="0">
              <a:solidFill>
                <a:srgbClr val="E54809"/>
              </a:solidFill>
              <a:latin typeface="Comic Sans MS" pitchFamily="66" charset="0"/>
              <a:cs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648690" y="166214"/>
            <a:ext cx="7293293" cy="1136072"/>
            <a:chOff x="323528" y="420"/>
            <a:chExt cx="8661765" cy="1124304"/>
          </a:xfrm>
          <a:solidFill>
            <a:srgbClr val="F97033"/>
          </a:solidFill>
        </p:grpSpPr>
        <p:grpSp>
          <p:nvGrpSpPr>
            <p:cNvPr id="8" name="Группа 13"/>
            <p:cNvGrpSpPr/>
            <p:nvPr/>
          </p:nvGrpSpPr>
          <p:grpSpPr>
            <a:xfrm>
              <a:off x="323528" y="116636"/>
              <a:ext cx="8661765" cy="864092"/>
              <a:chOff x="366682" y="204771"/>
              <a:chExt cx="8661765" cy="1081089"/>
            </a:xfrm>
            <a:grpFill/>
          </p:grpSpPr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366682" y="428605"/>
                <a:ext cx="8429683" cy="857255"/>
              </a:xfrm>
              <a:prstGeom prst="roundRect">
                <a:avLst>
                  <a:gd name="adj" fmla="val 28673"/>
                </a:avLst>
              </a:prstGeom>
              <a:gradFill flip="none" rotWithShape="1">
                <a:gsLst>
                  <a:gs pos="0">
                    <a:srgbClr val="F97033">
                      <a:tint val="66000"/>
                      <a:satMod val="160000"/>
                    </a:srgbClr>
                  </a:gs>
                  <a:gs pos="50000">
                    <a:srgbClr val="F97033">
                      <a:tint val="44500"/>
                      <a:satMod val="160000"/>
                    </a:srgbClr>
                  </a:gs>
                  <a:gs pos="100000">
                    <a:srgbClr val="F97033"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598762" y="204771"/>
                <a:ext cx="8429685" cy="857272"/>
              </a:xfrm>
              <a:prstGeom prst="roundRect">
                <a:avLst>
                  <a:gd name="adj" fmla="val 30674"/>
                </a:avLst>
              </a:prstGeom>
              <a:gradFill flip="none" rotWithShape="1">
                <a:gsLst>
                  <a:gs pos="0">
                    <a:srgbClr val="09FFBF">
                      <a:tint val="66000"/>
                      <a:satMod val="160000"/>
                    </a:srgbClr>
                  </a:gs>
                  <a:gs pos="50000">
                    <a:srgbClr val="09FFBF">
                      <a:tint val="44500"/>
                      <a:satMod val="160000"/>
                    </a:srgbClr>
                  </a:gs>
                  <a:gs pos="100000">
                    <a:srgbClr val="09FFBF"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9" name="Заголовок 1"/>
            <p:cNvSpPr txBox="1">
              <a:spLocks/>
            </p:cNvSpPr>
            <p:nvPr/>
          </p:nvSpPr>
          <p:spPr>
            <a:xfrm>
              <a:off x="721097" y="116635"/>
              <a:ext cx="6500858" cy="720094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mic Sans MS" pitchFamily="66" charset="0"/>
                  <a:ea typeface="+mj-ea"/>
                  <a:cs typeface="Times New Roman" pitchFamily="18" charset="0"/>
                </a:rPr>
                <a:t>МОУ Удельнинская гимназия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Times New Roman" pitchFamily="18" charset="0"/>
              </a:endParaRPr>
            </a:p>
          </p:txBody>
        </p:sp>
        <p:pic>
          <p:nvPicPr>
            <p:cNvPr id="10" name="Рисунок 9" descr="C:\Users\Sekretar\Desktop\сиволика школы\Эмблема3 осветленная.jpg"/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359784" y="420"/>
              <a:ext cx="1338893" cy="1124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569"/>
          <a:stretch>
            <a:fillRect/>
          </a:stretch>
        </p:blipFill>
        <p:spPr>
          <a:xfrm flipH="1" flipV="1">
            <a:off x="0" y="3125078"/>
            <a:ext cx="9144000" cy="37329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432"/>
          <a:stretch>
            <a:fillRect/>
          </a:stretch>
        </p:blipFill>
        <p:spPr>
          <a:xfrm>
            <a:off x="0" y="1"/>
            <a:ext cx="9144000" cy="3125075"/>
          </a:xfrm>
          <a:prstGeom prst="rect">
            <a:avLst/>
          </a:prstGeom>
        </p:spPr>
      </p:pic>
      <p:pic>
        <p:nvPicPr>
          <p:cNvPr id="1026" name="Picture 2" descr="G:\DCIM\100CASIO\CIMG4862.JPG"/>
          <p:cNvPicPr>
            <a:picLocks noChangeAspect="1" noChangeArrowheads="1"/>
          </p:cNvPicPr>
          <p:nvPr/>
        </p:nvPicPr>
        <p:blipFill>
          <a:blip r:embed="rId4" cstate="print"/>
          <a:srcRect l="1160" t="5589" r="5969" b="12121"/>
          <a:stretch>
            <a:fillRect/>
          </a:stretch>
        </p:blipFill>
        <p:spPr bwMode="auto">
          <a:xfrm>
            <a:off x="598714" y="954186"/>
            <a:ext cx="7946571" cy="5250672"/>
          </a:xfrm>
          <a:prstGeom prst="rect">
            <a:avLst/>
          </a:prstGeom>
          <a:noFill/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74592"/>
            <a:ext cx="9144000" cy="864096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Холодно-горячо</a:t>
            </a:r>
            <a:endParaRPr lang="ru-RU" sz="44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D:\Эксплораториум\Новая папка\урок(5кл)_3 состояния вещества(01.12)\CIMG9569.JPG"/>
          <p:cNvPicPr>
            <a:picLocks noChangeAspect="1" noChangeArrowheads="1"/>
          </p:cNvPicPr>
          <p:nvPr/>
        </p:nvPicPr>
        <p:blipFill>
          <a:blip r:embed="rId3" cstate="print">
            <a:lum bright="30000" contrast="10000"/>
          </a:blip>
          <a:srcRect l="13224"/>
          <a:stretch>
            <a:fillRect/>
          </a:stretch>
        </p:blipFill>
        <p:spPr bwMode="auto">
          <a:xfrm rot="5400000">
            <a:off x="4181497" y="1470952"/>
            <a:ext cx="4908327" cy="4319998"/>
          </a:xfrm>
          <a:prstGeom prst="rect">
            <a:avLst/>
          </a:prstGeom>
          <a:noFill/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696686" y="182884"/>
            <a:ext cx="7751298" cy="864096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4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Холодно-горячо</a:t>
            </a:r>
            <a:endParaRPr lang="ru-RU" sz="44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2050" name="Picture 2" descr="F:\Научные развлечения\Фото\урок(5кл)_3 состояния вещества(01.12)\CIMG9566.JPG"/>
          <p:cNvPicPr>
            <a:picLocks noChangeAspect="1" noChangeArrowheads="1"/>
          </p:cNvPicPr>
          <p:nvPr/>
        </p:nvPicPr>
        <p:blipFill>
          <a:blip r:embed="rId4" cstate="print">
            <a:lum bright="-10000" contrast="-10000"/>
          </a:blip>
          <a:srcRect/>
          <a:stretch>
            <a:fillRect/>
          </a:stretch>
        </p:blipFill>
        <p:spPr bwMode="auto">
          <a:xfrm rot="5400000">
            <a:off x="-109798" y="1718887"/>
            <a:ext cx="4907281" cy="38168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-31747"/>
            <a:ext cx="9144000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Холодно-горячо</a:t>
            </a:r>
            <a:endParaRPr lang="ru-RU" sz="40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2050" name="Picture 2" descr="F:\август\Научные развлечения фото\Теплота\CIMG4556.JPG"/>
          <p:cNvPicPr>
            <a:picLocks noChangeAspect="1" noChangeArrowheads="1"/>
          </p:cNvPicPr>
          <p:nvPr/>
        </p:nvPicPr>
        <p:blipFill>
          <a:blip r:embed="rId3" cstate="print"/>
          <a:srcRect l="12776" t="1110" r="2121" b="12746"/>
          <a:stretch>
            <a:fillRect/>
          </a:stretch>
        </p:blipFill>
        <p:spPr bwMode="auto">
          <a:xfrm>
            <a:off x="975866" y="910896"/>
            <a:ext cx="7362591" cy="529396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16386" name="Picture 2" descr="F:\DCIM\100CASIO\CIMG4557.JPG"/>
          <p:cNvPicPr>
            <a:picLocks noChangeAspect="1" noChangeArrowheads="1"/>
          </p:cNvPicPr>
          <p:nvPr/>
        </p:nvPicPr>
        <p:blipFill>
          <a:blip r:embed="rId3" cstate="print"/>
          <a:srcRect t="25654" r="20000"/>
          <a:stretch>
            <a:fillRect/>
          </a:stretch>
        </p:blipFill>
        <p:spPr bwMode="auto">
          <a:xfrm>
            <a:off x="783771" y="942291"/>
            <a:ext cx="7805058" cy="5447624"/>
          </a:xfrm>
          <a:prstGeom prst="rect">
            <a:avLst/>
          </a:prstGeom>
          <a:noFill/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0" y="7752"/>
            <a:ext cx="9144000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Холодно-горячо</a:t>
            </a:r>
            <a:endParaRPr lang="ru-RU" sz="40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 descr="D:\Эксплораториум\Новая папка\урок(5кл)_3 состояния вещества(01.12)\CIMG9616.JPG"/>
          <p:cNvPicPr>
            <a:picLocks noChangeAspect="1" noChangeArrowheads="1"/>
          </p:cNvPicPr>
          <p:nvPr/>
        </p:nvPicPr>
        <p:blipFill>
          <a:blip r:embed="rId3" cstate="print"/>
          <a:srcRect l="4560" t="8631" r="26598"/>
          <a:stretch>
            <a:fillRect/>
          </a:stretch>
        </p:blipFill>
        <p:spPr bwMode="auto">
          <a:xfrm rot="5400000">
            <a:off x="4372918" y="1163577"/>
            <a:ext cx="4521348" cy="4645573"/>
          </a:xfrm>
          <a:prstGeom prst="rect">
            <a:avLst/>
          </a:prstGeom>
          <a:noFill/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0"/>
            <a:ext cx="9144000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Твердое</a:t>
            </a:r>
            <a:r>
              <a:rPr kumimoji="0" lang="ru-RU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696"/>
                </a:solidFill>
                <a:effectLst/>
                <a:uLnTx/>
                <a:uFillTx/>
                <a:latin typeface="Comic Sans MS" pitchFamily="66" charset="0"/>
                <a:ea typeface="+mn-ea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или жидкое?</a:t>
            </a:r>
            <a:endParaRPr lang="ru-RU" sz="44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6" name="Picture 1" descr="F:\Научные развлечения\Фото\урок(5кл)_3 состояния вещества(01.12)\CIMG9614.JPG"/>
          <p:cNvPicPr>
            <a:picLocks noChangeAspect="1" noChangeArrowheads="1"/>
          </p:cNvPicPr>
          <p:nvPr/>
        </p:nvPicPr>
        <p:blipFill>
          <a:blip r:embed="rId4" cstate="print"/>
          <a:srcRect t="17450" r="50000"/>
          <a:stretch>
            <a:fillRect/>
          </a:stretch>
        </p:blipFill>
        <p:spPr bwMode="auto">
          <a:xfrm rot="5400000">
            <a:off x="794150" y="1694360"/>
            <a:ext cx="3033387" cy="375607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-1" y="0"/>
            <a:ext cx="8454683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Твердое</a:t>
            </a:r>
            <a:r>
              <a:rPr lang="ru-RU" sz="4800" b="1" dirty="0" smtClean="0">
                <a:solidFill>
                  <a:srgbClr val="005696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или жидкое?</a:t>
            </a:r>
            <a:endParaRPr lang="ru-RU" sz="40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6" name="Picture 2" descr="D:\Эксплораториум\Новая папка\урок(5кл)_3 состояния вещества(01.12)\CIMG9611.JPG"/>
          <p:cNvPicPr>
            <a:picLocks noChangeAspect="1" noChangeArrowheads="1"/>
          </p:cNvPicPr>
          <p:nvPr/>
        </p:nvPicPr>
        <p:blipFill>
          <a:blip r:embed="rId4" cstate="print"/>
          <a:srcRect t="18059"/>
          <a:stretch>
            <a:fillRect/>
          </a:stretch>
        </p:blipFill>
        <p:spPr bwMode="auto">
          <a:xfrm>
            <a:off x="471258" y="1028841"/>
            <a:ext cx="8149142" cy="500809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33"/>
          <a:stretch>
            <a:fillRect/>
          </a:stretch>
        </p:blipFill>
        <p:spPr>
          <a:xfrm>
            <a:off x="0" y="914400"/>
            <a:ext cx="9144000" cy="5943600"/>
          </a:xfrm>
          <a:prstGeom prst="rect">
            <a:avLst/>
          </a:prstGeom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0" y="-42040"/>
            <a:ext cx="9144000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Удивительная мыльная пленка</a:t>
            </a:r>
          </a:p>
        </p:txBody>
      </p:sp>
      <p:pic>
        <p:nvPicPr>
          <p:cNvPr id="7" name="Picture 1" descr="F:\Научные развлечения\Фото\CIMG9633.JPG"/>
          <p:cNvPicPr>
            <a:picLocks noChangeAspect="1" noChangeArrowheads="1"/>
          </p:cNvPicPr>
          <p:nvPr/>
        </p:nvPicPr>
        <p:blipFill>
          <a:blip r:embed="rId3" cstate="print"/>
          <a:srcRect t="17331" r="9011"/>
          <a:stretch>
            <a:fillRect/>
          </a:stretch>
        </p:blipFill>
        <p:spPr bwMode="auto">
          <a:xfrm>
            <a:off x="3802432" y="2027375"/>
            <a:ext cx="4859655" cy="4263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8" descr="F:\август\Научные развлечения фото\Волшебная мыльная пленка\CIMG9637.JPG"/>
          <p:cNvPicPr>
            <a:picLocks noChangeAspect="1" noChangeArrowheads="1"/>
          </p:cNvPicPr>
          <p:nvPr/>
        </p:nvPicPr>
        <p:blipFill>
          <a:blip r:embed="rId4" cstate="print"/>
          <a:srcRect l="912"/>
          <a:stretch>
            <a:fillRect/>
          </a:stretch>
        </p:blipFill>
        <p:spPr bwMode="auto">
          <a:xfrm>
            <a:off x="222965" y="815729"/>
            <a:ext cx="3962777" cy="3337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38"/>
          <a:stretch>
            <a:fillRect/>
          </a:stretch>
        </p:blipFill>
        <p:spPr>
          <a:xfrm>
            <a:off x="0" y="928470"/>
            <a:ext cx="9144000" cy="5929532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5756"/>
            <a:ext cx="9144000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Удивительная мыльная пленка</a:t>
            </a:r>
          </a:p>
        </p:txBody>
      </p:sp>
      <p:pic>
        <p:nvPicPr>
          <p:cNvPr id="5" name="Picture 2" descr="D:\Эксплораториум\Новая папка\CIMG9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77760" y="1527741"/>
            <a:ext cx="5430801" cy="3964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D:\Эксплораториум\Новая папка\CIMG9652.JPG"/>
          <p:cNvPicPr>
            <a:picLocks noChangeAspect="1" noChangeArrowheads="1"/>
          </p:cNvPicPr>
          <p:nvPr/>
        </p:nvPicPr>
        <p:blipFill>
          <a:blip r:embed="rId4" cstate="print"/>
          <a:srcRect t="7408"/>
          <a:stretch>
            <a:fillRect/>
          </a:stretch>
        </p:blipFill>
        <p:spPr bwMode="auto">
          <a:xfrm>
            <a:off x="185057" y="794205"/>
            <a:ext cx="4727814" cy="35141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http://uchifiziku.ru/wp-content/uploads/2016/07/1fiz.jpg"/>
          <p:cNvPicPr>
            <a:picLocks noChangeAspect="1" noChangeArrowheads="1"/>
          </p:cNvPicPr>
          <p:nvPr/>
        </p:nvPicPr>
        <p:blipFill>
          <a:blip r:embed="rId5" cstate="print"/>
          <a:srcRect b="12280"/>
          <a:stretch>
            <a:fillRect/>
          </a:stretch>
        </p:blipFill>
        <p:spPr bwMode="auto">
          <a:xfrm>
            <a:off x="391283" y="4395576"/>
            <a:ext cx="1804302" cy="2220686"/>
          </a:xfrm>
          <a:prstGeom prst="rect">
            <a:avLst/>
          </a:prstGeom>
          <a:noFill/>
        </p:spPr>
      </p:pic>
      <p:pic>
        <p:nvPicPr>
          <p:cNvPr id="1026" name="Picture 2" descr="F:\Научные развлечения\Фото\CIMG9669.JPG"/>
          <p:cNvPicPr>
            <a:picLocks noChangeAspect="1" noChangeArrowheads="1"/>
          </p:cNvPicPr>
          <p:nvPr/>
        </p:nvPicPr>
        <p:blipFill>
          <a:blip r:embed="rId6" cstate="print"/>
          <a:srcRect r="28739"/>
          <a:stretch>
            <a:fillRect/>
          </a:stretch>
        </p:blipFill>
        <p:spPr bwMode="auto">
          <a:xfrm>
            <a:off x="2743200" y="3848100"/>
            <a:ext cx="2565400" cy="27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voiludi.ru/images/tb/407/munich-1260910411_w990h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73365"/>
            <a:ext cx="9144000" cy="5387878"/>
          </a:xfrm>
          <a:prstGeom prst="rect">
            <a:avLst/>
          </a:prstGeom>
          <a:noFill/>
        </p:spPr>
      </p:pic>
      <p:pic>
        <p:nvPicPr>
          <p:cNvPr id="3" name="Picture 4" descr="http://www.dailydesignews.com/wp-content/uploads/2015/06/frei-otto-a-life-of-research-construction-and-inspiration-detail-book-report-designboom-10-1-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805565"/>
            <a:ext cx="2643174" cy="179055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508412" y="2434671"/>
            <a:ext cx="26355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Фрей </a:t>
            </a:r>
            <a:r>
              <a:rPr lang="ru-RU" dirty="0" err="1" smtClean="0"/>
              <a:t>Отто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14943" y="6463783"/>
            <a:ext cx="39290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Мюнхен. Олимпийский стадион</a:t>
            </a:r>
            <a:endParaRPr lang="ru-RU" dirty="0"/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0" y="5756"/>
            <a:ext cx="9144000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Удивительная мыльная пленка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54"/>
          <a:stretch>
            <a:fillRect/>
          </a:stretch>
        </p:blipFill>
        <p:spPr>
          <a:xfrm>
            <a:off x="0" y="970674"/>
            <a:ext cx="9144000" cy="5887329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-64256"/>
            <a:ext cx="9144000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Удивительная мыльная пленка</a:t>
            </a:r>
          </a:p>
        </p:txBody>
      </p:sp>
      <p:pic>
        <p:nvPicPr>
          <p:cNvPr id="6" name="Picture 2" descr="F:\Научные развлечения\Фото\CIMG96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275" y="867103"/>
            <a:ext cx="7262650" cy="54469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7302"/>
          <a:stretch>
            <a:fillRect/>
          </a:stretch>
        </p:blipFill>
        <p:spPr>
          <a:xfrm flipV="1">
            <a:off x="0" y="2558145"/>
            <a:ext cx="9144000" cy="42998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231"/>
          <a:stretch>
            <a:fillRect/>
          </a:stretch>
        </p:blipFill>
        <p:spPr>
          <a:xfrm flipH="1">
            <a:off x="0" y="0"/>
            <a:ext cx="9144000" cy="3756075"/>
          </a:xfrm>
          <a:prstGeom prst="rect">
            <a:avLst/>
          </a:prstGeom>
        </p:spPr>
      </p:pic>
      <p:pic>
        <p:nvPicPr>
          <p:cNvPr id="11" name="Picture 2" descr="F:\DCIM\100CASIO\CIMG4575.JPG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 b="1435"/>
          <a:stretch>
            <a:fillRect/>
          </a:stretch>
        </p:blipFill>
        <p:spPr bwMode="auto">
          <a:xfrm>
            <a:off x="1439915" y="532525"/>
            <a:ext cx="6411311" cy="5755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250727" y="378375"/>
            <a:ext cx="6779173" cy="5854261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prstTxWarp prst="textArchUp">
              <a:avLst>
                <a:gd name="adj" fmla="val 10850994"/>
              </a:avLst>
            </a:prstTxWarp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noFill/>
                  <a:prstDash val="solid"/>
                </a:ln>
                <a:solidFill>
                  <a:srgbClr val="007657"/>
                </a:solidFill>
                <a:effectLst/>
                <a:latin typeface="Comic Sans MS" pitchFamily="66" charset="0"/>
                <a:cs typeface="Times New Roman" pitchFamily="18" charset="0"/>
              </a:rPr>
              <a:t> Детское объединение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82562" y="-42038"/>
            <a:ext cx="7073462" cy="65164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272906"/>
              </a:avLst>
            </a:prstTxWarp>
            <a:spAutoFit/>
          </a:bodyPr>
          <a:lstStyle/>
          <a:p>
            <a:pPr algn="ctr"/>
            <a:r>
              <a:rPr lang="ru-RU" sz="3400" b="1" cap="none" spc="0" dirty="0" smtClean="0">
                <a:ln w="10541" cmpd="sng">
                  <a:noFill/>
                  <a:prstDash val="solid"/>
                </a:ln>
                <a:solidFill>
                  <a:srgbClr val="007657"/>
                </a:solidFill>
                <a:effectLst/>
                <a:latin typeface="Comic Sans MS" pitchFamily="66" charset="0"/>
                <a:cs typeface="Times New Roman" pitchFamily="18" charset="0"/>
              </a:rPr>
              <a:t>«</a:t>
            </a:r>
            <a:r>
              <a:rPr lang="ru-RU" sz="5400" b="1" dirty="0" smtClean="0">
                <a:ln w="10541" cmpd="sng">
                  <a:noFill/>
                  <a:prstDash val="solid"/>
                </a:ln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Научные развлечения</a:t>
            </a:r>
            <a:r>
              <a:rPr lang="ru-RU" sz="3400" b="1" cap="none" spc="0" dirty="0" smtClean="0">
                <a:ln w="10541" cmpd="sng">
                  <a:noFill/>
                  <a:prstDash val="solid"/>
                </a:ln>
                <a:solidFill>
                  <a:srgbClr val="007657"/>
                </a:solidFill>
                <a:effectLst/>
                <a:latin typeface="Comic Sans MS" pitchFamily="66" charset="0"/>
                <a:cs typeface="Times New Roman" pitchFamily="18" charset="0"/>
              </a:rPr>
              <a:t>»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54"/>
          <a:stretch>
            <a:fillRect/>
          </a:stretch>
        </p:blipFill>
        <p:spPr>
          <a:xfrm>
            <a:off x="0" y="970674"/>
            <a:ext cx="9144000" cy="5887329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-64256"/>
            <a:ext cx="9144000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Удивительная мыльная пленка</a:t>
            </a:r>
          </a:p>
        </p:txBody>
      </p:sp>
      <p:pic>
        <p:nvPicPr>
          <p:cNvPr id="7" name="Picture 2" descr="D:\Эксплораториум\Новая папка\CIMG9690.JPG"/>
          <p:cNvPicPr>
            <a:picLocks noChangeAspect="1" noChangeArrowheads="1"/>
          </p:cNvPicPr>
          <p:nvPr/>
        </p:nvPicPr>
        <p:blipFill>
          <a:blip r:embed="rId3" cstate="print">
            <a:lum bright="10000" contrast="-10000"/>
          </a:blip>
          <a:srcRect t="18261"/>
          <a:stretch>
            <a:fillRect/>
          </a:stretch>
        </p:blipFill>
        <p:spPr bwMode="auto">
          <a:xfrm>
            <a:off x="762000" y="973667"/>
            <a:ext cx="7717625" cy="525924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252919"/>
            <a:ext cx="8356209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Источники электричества</a:t>
            </a:r>
          </a:p>
        </p:txBody>
      </p:sp>
      <p:pic>
        <p:nvPicPr>
          <p:cNvPr id="2051" name="Picture 3" descr="F:\август\Научные развлечения фото\Батарейка\CIMG4602.JPG"/>
          <p:cNvPicPr>
            <a:picLocks noChangeAspect="1" noChangeArrowheads="1"/>
          </p:cNvPicPr>
          <p:nvPr/>
        </p:nvPicPr>
        <p:blipFill>
          <a:blip r:embed="rId3" cstate="print"/>
          <a:srcRect t="18353"/>
          <a:stretch>
            <a:fillRect/>
          </a:stretch>
        </p:blipFill>
        <p:spPr bwMode="auto">
          <a:xfrm>
            <a:off x="566058" y="1262743"/>
            <a:ext cx="7821841" cy="478971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5" y="-27384"/>
            <a:ext cx="8356209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Источники электричества</a:t>
            </a:r>
          </a:p>
        </p:txBody>
      </p:sp>
      <p:pic>
        <p:nvPicPr>
          <p:cNvPr id="8" name="Picture 2" descr="F:\DCIM\100CASIO\CIMG4648.JPG"/>
          <p:cNvPicPr>
            <a:picLocks noChangeAspect="1" noChangeArrowheads="1"/>
          </p:cNvPicPr>
          <p:nvPr/>
        </p:nvPicPr>
        <p:blipFill>
          <a:blip r:embed="rId3" cstate="print"/>
          <a:srcRect t="16916" b="1583"/>
          <a:stretch>
            <a:fillRect/>
          </a:stretch>
        </p:blipFill>
        <p:spPr bwMode="auto">
          <a:xfrm>
            <a:off x="384968" y="771069"/>
            <a:ext cx="8003872" cy="4892342"/>
          </a:xfrm>
          <a:prstGeom prst="rect">
            <a:avLst/>
          </a:prstGeom>
          <a:noFill/>
        </p:spPr>
      </p:pic>
      <p:pic>
        <p:nvPicPr>
          <p:cNvPr id="3074" name="Picture 2" descr="F:\август\Научные развлечения фото\Батарейка\CIMG4663.JPG"/>
          <p:cNvPicPr>
            <a:picLocks noChangeAspect="1" noChangeArrowheads="1"/>
          </p:cNvPicPr>
          <p:nvPr/>
        </p:nvPicPr>
        <p:blipFill>
          <a:blip r:embed="rId4" cstate="print"/>
          <a:srcRect l="7372" r="8333" b="6410"/>
          <a:stretch>
            <a:fillRect/>
          </a:stretch>
        </p:blipFill>
        <p:spPr bwMode="auto">
          <a:xfrm>
            <a:off x="5953328" y="4143982"/>
            <a:ext cx="2745286" cy="2286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7210" y="4131204"/>
            <a:ext cx="2848176" cy="23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0" y="0"/>
            <a:ext cx="8356209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Источники электричества</a:t>
            </a:r>
          </a:p>
        </p:txBody>
      </p:sp>
      <p:pic>
        <p:nvPicPr>
          <p:cNvPr id="5" name="Picture 2" descr="F:\DCIM\100CASIO\CIMG4672.JPG"/>
          <p:cNvPicPr>
            <a:picLocks noChangeAspect="1" noChangeArrowheads="1"/>
          </p:cNvPicPr>
          <p:nvPr/>
        </p:nvPicPr>
        <p:blipFill>
          <a:blip r:embed="rId3" cstate="print"/>
          <a:srcRect t="2136"/>
          <a:stretch>
            <a:fillRect/>
          </a:stretch>
        </p:blipFill>
        <p:spPr bwMode="auto">
          <a:xfrm>
            <a:off x="909750" y="890258"/>
            <a:ext cx="7248941" cy="5320556"/>
          </a:xfrm>
          <a:prstGeom prst="rect">
            <a:avLst/>
          </a:prstGeom>
          <a:noFill/>
        </p:spPr>
      </p:pic>
      <p:pic>
        <p:nvPicPr>
          <p:cNvPr id="4098" name="Picture 2" descr="F:\август\Научные развлечения фото\Батарейка\CIMG46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7914" y="894944"/>
            <a:ext cx="7234137" cy="534534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Световой луч</a:t>
            </a:r>
          </a:p>
        </p:txBody>
      </p:sp>
      <p:pic>
        <p:nvPicPr>
          <p:cNvPr id="3" name="Picture 2" descr="F:\DCIM\100CASIO\CIMG4942.JPG"/>
          <p:cNvPicPr>
            <a:picLocks noChangeAspect="1" noChangeArrowheads="1"/>
          </p:cNvPicPr>
          <p:nvPr/>
        </p:nvPicPr>
        <p:blipFill>
          <a:blip r:embed="rId3" cstate="print"/>
          <a:srcRect t="5347"/>
          <a:stretch>
            <a:fillRect/>
          </a:stretch>
        </p:blipFill>
        <p:spPr bwMode="auto">
          <a:xfrm>
            <a:off x="172995" y="690719"/>
            <a:ext cx="4179314" cy="2966880"/>
          </a:xfrm>
          <a:prstGeom prst="rect">
            <a:avLst/>
          </a:prstGeom>
          <a:noFill/>
        </p:spPr>
      </p:pic>
      <p:pic>
        <p:nvPicPr>
          <p:cNvPr id="4" name="Picture 3" descr="F:\DCIM\100CASIO\CIMG4972.JPG"/>
          <p:cNvPicPr>
            <a:picLocks noChangeAspect="1" noChangeArrowheads="1"/>
          </p:cNvPicPr>
          <p:nvPr/>
        </p:nvPicPr>
        <p:blipFill>
          <a:blip r:embed="rId4" cstate="print"/>
          <a:srcRect l="14371" t="5547"/>
          <a:stretch>
            <a:fillRect/>
          </a:stretch>
        </p:blipFill>
        <p:spPr bwMode="auto">
          <a:xfrm>
            <a:off x="3435472" y="1383959"/>
            <a:ext cx="2692596" cy="3954162"/>
          </a:xfrm>
          <a:prstGeom prst="rect">
            <a:avLst/>
          </a:prstGeom>
          <a:noFill/>
        </p:spPr>
      </p:pic>
      <p:pic>
        <p:nvPicPr>
          <p:cNvPr id="5" name="Picture 4" descr="F:\DCIM\100CASIO\CIMG4963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l="37590" t="22441" r="24164" b="8409"/>
          <a:stretch>
            <a:fillRect/>
          </a:stretch>
        </p:blipFill>
        <p:spPr bwMode="auto">
          <a:xfrm>
            <a:off x="5696465" y="2185935"/>
            <a:ext cx="3286897" cy="4511427"/>
          </a:xfrm>
          <a:prstGeom prst="rect">
            <a:avLst/>
          </a:prstGeom>
          <a:noFill/>
        </p:spPr>
      </p:pic>
      <p:pic>
        <p:nvPicPr>
          <p:cNvPr id="6" name="Picture 2" descr="F:\DCIM\100CASIO\CIMG49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779" y="4323721"/>
            <a:ext cx="2854410" cy="21408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3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Почему небо </a:t>
            </a:r>
            <a:r>
              <a:rPr lang="ru-RU" sz="4000" b="1" dirty="0" err="1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голубое</a:t>
            </a: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, </a:t>
            </a:r>
          </a:p>
          <a:p>
            <a:pPr lvl="0" algn="ctr">
              <a:spcBef>
                <a:spcPct val="20000"/>
              </a:spcBef>
            </a:pP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а трава зеленая…</a:t>
            </a:r>
          </a:p>
        </p:txBody>
      </p:sp>
      <p:pic>
        <p:nvPicPr>
          <p:cNvPr id="3" name="Рисунок 1" descr="F:\DCIM\100CASIO\CIMG0163.JPG"/>
          <p:cNvPicPr>
            <a:picLocks noChangeAspect="1" noChangeArrowheads="1"/>
          </p:cNvPicPr>
          <p:nvPr/>
        </p:nvPicPr>
        <p:blipFill>
          <a:blip r:embed="rId3" cstate="print"/>
          <a:srcRect t="3966"/>
          <a:stretch>
            <a:fillRect/>
          </a:stretch>
        </p:blipFill>
        <p:spPr bwMode="auto">
          <a:xfrm>
            <a:off x="1062680" y="1492829"/>
            <a:ext cx="7126025" cy="507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96813" y="-5868"/>
            <a:ext cx="7570888" cy="71587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Сроки реализации проекта</a:t>
            </a: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387272" y="677753"/>
            <a:ext cx="852006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этап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Подготовительный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(2015 – 2016)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Создание школьного научного музея "Эксплораториум"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как ресурсной базы курса, работа над содержанием курса,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разработка сценариев занятий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62050" algn="l"/>
              </a:tabLst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II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этап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ru-RU" b="0" i="0" u="none" strike="noStrike" cap="none" normalizeH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Экспериментально –</a:t>
            </a:r>
            <a:r>
              <a:rPr kumimoji="0" lang="ru-RU" b="1" i="0" u="none" strike="noStrike" cap="none" normalizeH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внедренческий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FF330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           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(сентябрь 2016 - сентябрь 2017)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Апробация курса «Научные развлечения»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89013" algn="l"/>
                <a:tab pos="1162050" algn="l"/>
              </a:tabLst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III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этап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Аналитический (сентябрь 2017- май 2018)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Экспертная оценка внедрения проекта.  Корректировка.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Распространение опыта работы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1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IV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этап</a:t>
            </a:r>
            <a:r>
              <a:rPr kumimoji="0" lang="ru-RU" b="1" i="1" u="none" strike="noStrike" cap="none" normalizeH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Заключительный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3300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(сентябрь 2018 - 2020)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Апробация двух форм проведения занятий: кружковой и классно-урочной. Разработка рабочих тетрадей по курсу. Опубликование результатов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V="1">
            <a:off x="0" y="-613186"/>
            <a:ext cx="9144000" cy="7471186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" y="431712"/>
            <a:ext cx="3141232" cy="77315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en-US" sz="5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I</a:t>
            </a:r>
            <a:r>
              <a:rPr lang="ru-RU" sz="5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 этап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65232" y="1421489"/>
            <a:ext cx="8351644" cy="100973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Создание школьного научного музея «Эксплораториум» как ресурсной базы курса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2" descr="D:\Эксплораториум\Новая папка\урок(5кл)_3 состояния вещества(01.12)\CIMG9611.JPG"/>
          <p:cNvPicPr>
            <a:picLocks noChangeAspect="1" noChangeArrowheads="1"/>
          </p:cNvPicPr>
          <p:nvPr/>
        </p:nvPicPr>
        <p:blipFill>
          <a:blip r:embed="rId3" cstate="print"/>
          <a:srcRect t="18059"/>
          <a:stretch>
            <a:fillRect/>
          </a:stretch>
        </p:blipFill>
        <p:spPr bwMode="auto">
          <a:xfrm>
            <a:off x="5043924" y="4072022"/>
            <a:ext cx="3906439" cy="2568595"/>
          </a:xfrm>
          <a:prstGeom prst="rect">
            <a:avLst/>
          </a:prstGeom>
          <a:noFill/>
        </p:spPr>
      </p:pic>
      <p:pic>
        <p:nvPicPr>
          <p:cNvPr id="2" name="Picture 2" descr="D:\Эксплораториум\Новая папка\урок(5кл)_3 состояния вещества(01.12)\CIMG9569.JPG"/>
          <p:cNvPicPr>
            <a:picLocks noChangeAspect="1" noChangeArrowheads="1"/>
          </p:cNvPicPr>
          <p:nvPr/>
        </p:nvPicPr>
        <p:blipFill>
          <a:blip r:embed="rId4" cstate="print">
            <a:lum bright="30000" contrast="10000"/>
          </a:blip>
          <a:srcRect l="13224"/>
          <a:stretch>
            <a:fillRect/>
          </a:stretch>
        </p:blipFill>
        <p:spPr bwMode="auto">
          <a:xfrm rot="5400000">
            <a:off x="-90208" y="3817869"/>
            <a:ext cx="3113465" cy="2481228"/>
          </a:xfrm>
          <a:prstGeom prst="rect">
            <a:avLst/>
          </a:prstGeom>
          <a:noFill/>
        </p:spPr>
      </p:pic>
      <p:pic>
        <p:nvPicPr>
          <p:cNvPr id="3" name="Picture 2" descr="D:\Эксплораториум\Новая папка\урок(5кл)_3 состояния вещества(01.12)\CIMG9616.JPG"/>
          <p:cNvPicPr>
            <a:picLocks noChangeAspect="1" noChangeArrowheads="1"/>
          </p:cNvPicPr>
          <p:nvPr/>
        </p:nvPicPr>
        <p:blipFill>
          <a:blip r:embed="rId5" cstate="print"/>
          <a:srcRect l="4560" t="8631" r="26598"/>
          <a:stretch>
            <a:fillRect/>
          </a:stretch>
        </p:blipFill>
        <p:spPr bwMode="auto">
          <a:xfrm rot="5400000">
            <a:off x="6155782" y="1059463"/>
            <a:ext cx="3039437" cy="2607147"/>
          </a:xfrm>
          <a:prstGeom prst="rect">
            <a:avLst/>
          </a:prstGeom>
          <a:noFill/>
        </p:spPr>
      </p:pic>
      <p:pic>
        <p:nvPicPr>
          <p:cNvPr id="5" name="Picture 2" descr="D:\Эксплораториум\Новая папка\урок(5кл)_3 состояния вещества(01.12)\CIMG9575.JPG"/>
          <p:cNvPicPr>
            <a:picLocks noChangeAspect="1" noChangeArrowheads="1"/>
          </p:cNvPicPr>
          <p:nvPr/>
        </p:nvPicPr>
        <p:blipFill>
          <a:blip r:embed="rId6" cstate="print"/>
          <a:srcRect l="7255" t="-434" b="22"/>
          <a:stretch>
            <a:fillRect/>
          </a:stretch>
        </p:blipFill>
        <p:spPr bwMode="auto">
          <a:xfrm>
            <a:off x="247426" y="828338"/>
            <a:ext cx="3192217" cy="2485016"/>
          </a:xfrm>
          <a:prstGeom prst="rect">
            <a:avLst/>
          </a:prstGeom>
          <a:noFill/>
        </p:spPr>
      </p:pic>
      <p:pic>
        <p:nvPicPr>
          <p:cNvPr id="3074" name="Picture 2" descr="F:\август\Научные развлечения фото\Волшебная мыльная пленка\CIMG96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3116" y="5066851"/>
            <a:ext cx="2007703" cy="1559860"/>
          </a:xfrm>
          <a:prstGeom prst="rect">
            <a:avLst/>
          </a:prstGeom>
          <a:noFill/>
        </p:spPr>
      </p:pic>
      <p:pic>
        <p:nvPicPr>
          <p:cNvPr id="9" name="Picture 2" descr="F:\DCIM\100CASIO\CIMG4648.JPG"/>
          <p:cNvPicPr>
            <a:picLocks noChangeAspect="1" noChangeArrowheads="1"/>
          </p:cNvPicPr>
          <p:nvPr/>
        </p:nvPicPr>
        <p:blipFill>
          <a:blip r:embed="rId8" cstate="print"/>
          <a:srcRect t="26532" r="9130" b="1583"/>
          <a:stretch>
            <a:fillRect/>
          </a:stretch>
        </p:blipFill>
        <p:spPr bwMode="auto">
          <a:xfrm>
            <a:off x="3539913" y="824516"/>
            <a:ext cx="2648352" cy="1672557"/>
          </a:xfrm>
          <a:prstGeom prst="rect">
            <a:avLst/>
          </a:prstGeom>
          <a:noFill/>
        </p:spPr>
      </p:pic>
      <p:pic>
        <p:nvPicPr>
          <p:cNvPr id="4" name="Picture 2" descr="F:\DCIM\100CASIO\CIMG4672.JPG"/>
          <p:cNvPicPr>
            <a:picLocks noChangeAspect="1" noChangeArrowheads="1"/>
          </p:cNvPicPr>
          <p:nvPr/>
        </p:nvPicPr>
        <p:blipFill>
          <a:blip r:embed="rId9" cstate="print"/>
          <a:srcRect t="2136"/>
          <a:stretch>
            <a:fillRect/>
          </a:stretch>
        </p:blipFill>
        <p:spPr bwMode="auto">
          <a:xfrm>
            <a:off x="2879508" y="2628991"/>
            <a:ext cx="3321748" cy="2319156"/>
          </a:xfrm>
          <a:prstGeom prst="rect">
            <a:avLst/>
          </a:prstGeom>
          <a:noFill/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527629" y="55182"/>
            <a:ext cx="7412025" cy="73012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en-US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II</a:t>
            </a: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 этап  Апробация курса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351296" y="205792"/>
            <a:ext cx="2488722" cy="57951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III</a:t>
            </a: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 этап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36550" y="3551409"/>
            <a:ext cx="463654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Comic Sans MS" pitchFamily="66" charset="0"/>
                <a:ea typeface="SimSun" pitchFamily="2" charset="-122"/>
                <a:cs typeface="Arial" pitchFamily="34" charset="0"/>
              </a:rPr>
              <a:t>11.04.2018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943634"/>
                </a:solidFill>
                <a:latin typeface="Comic Sans MS" pitchFamily="66" charset="0"/>
                <a:ea typeface="SimSun" pitchFamily="2" charset="-122"/>
                <a:cs typeface="Arial" pitchFamily="34" charset="0"/>
              </a:rPr>
              <a:t>4.  Выездное заседание Центра естественнонаучного образования Института стратегии развития образования Российской академии образования</a:t>
            </a:r>
            <a:endParaRPr lang="ru-RU" sz="6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Comic Sans MS" pitchFamily="66" charset="0"/>
                <a:ea typeface="SimSun" pitchFamily="2" charset="-122"/>
                <a:cs typeface="Times New Roman" pitchFamily="18" charset="0"/>
              </a:rPr>
              <a:t>Участники заседания: </a:t>
            </a:r>
            <a:r>
              <a:rPr lang="ru-RU" sz="1400" dirty="0" err="1" smtClean="0">
                <a:latin typeface="Comic Sans MS" pitchFamily="66" charset="0"/>
                <a:ea typeface="SimSun" pitchFamily="2" charset="-122"/>
                <a:cs typeface="Times New Roman" pitchFamily="18" charset="0"/>
              </a:rPr>
              <a:t>Пентин</a:t>
            </a:r>
            <a:r>
              <a:rPr lang="ru-RU" sz="1400" dirty="0" smtClean="0">
                <a:latin typeface="Comic Sans MS" pitchFamily="66" charset="0"/>
                <a:ea typeface="SimSun" pitchFamily="2" charset="-122"/>
                <a:cs typeface="Times New Roman" pitchFamily="18" charset="0"/>
              </a:rPr>
              <a:t> А.Ю., Заграничная Н.А., Никифоров Г.Г., Паршутина Л.А., Петрова Е.Н. ознакомились с опытом нашей работы. Как проведенное открытое внеурочное занятие "Источники электричества",  так и сам курс получили высокую оценку</a:t>
            </a:r>
            <a:endParaRPr lang="ru-RU" sz="1400" dirty="0"/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2947585" y="56971"/>
            <a:ext cx="4550485" cy="132000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4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Аналитический</a:t>
            </a: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(сентябрь 2017 – май 2018)</a:t>
            </a:r>
            <a:endParaRPr lang="ru-RU" sz="4000" b="1" dirty="0" smtClean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60833" y="1012690"/>
            <a:ext cx="4564955" cy="188110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29.09.16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943634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1.</a:t>
            </a:r>
            <a:r>
              <a:rPr lang="ru-RU" sz="14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943634"/>
                </a:solidFill>
                <a:latin typeface="Comic Sans MS" pitchFamily="66" charset="0"/>
                <a:ea typeface="SimSun" pitchFamily="2" charset="-122"/>
                <a:cs typeface="Arial" pitchFamily="34" charset="0"/>
              </a:rPr>
              <a:t>Региональная научно-практическая конференция</a:t>
            </a:r>
            <a:r>
              <a:rPr lang="ru-RU" sz="13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"Формирование естественнонаучной грамотности и достижение планируемых результатов по физике, химии, биологии и географии»</a:t>
            </a:r>
            <a:endParaRPr lang="ru-RU" sz="1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Пчелкина М.А., Андреева Н.В.</a:t>
            </a:r>
            <a:endParaRPr lang="ru-RU" sz="2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Выступление  </a:t>
            </a:r>
            <a:endParaRPr lang="ru-RU" sz="2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«Школьный эксплораториум и его роль в организации естественнонаучного  образования»</a:t>
            </a:r>
            <a:endParaRPr lang="ru-RU" sz="200" b="1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73385" y="3327397"/>
            <a:ext cx="4541646" cy="243870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23.09.17</a:t>
            </a:r>
            <a:endParaRPr lang="ru-RU" sz="1400" b="1" dirty="0" smtClean="0">
              <a:latin typeface="Comic Sans MS" pitchFamily="66" charset="0"/>
              <a:ea typeface="SimSun" pitchFamily="2" charset="-122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943634"/>
                </a:solidFill>
                <a:latin typeface="Comic Sans MS" pitchFamily="66" charset="0"/>
                <a:ea typeface="SimSun" pitchFamily="2" charset="-122"/>
                <a:cs typeface="Arial" pitchFamily="34" charset="0"/>
              </a:rPr>
              <a:t>2. Региональный научно-практический семинар</a:t>
            </a:r>
            <a:endParaRPr lang="ru-RU" sz="6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"Формирование естественнонаучной грамотности и достижение планируемых результатов образования по физике, химии, биологии и физической географии»</a:t>
            </a:r>
            <a:endParaRPr lang="ru-RU" sz="6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Пчелкина М.А., Андреева Н.В.</a:t>
            </a:r>
            <a:endParaRPr lang="ru-RU" sz="6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Мастер-класс</a:t>
            </a:r>
            <a:endParaRPr lang="ru-RU" sz="6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Формирование естественнонаучной грамотности в курсе внеурочных занятий для обучающихся 5-6 классов «Научные развлечения»</a:t>
            </a:r>
            <a:endParaRPr lang="ru-RU" sz="600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4744127" y="1186624"/>
            <a:ext cx="4260028" cy="230960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23.10.17</a:t>
            </a:r>
            <a:endParaRPr lang="ru-RU" sz="1400" b="1" dirty="0" smtClean="0">
              <a:latin typeface="Comic Sans MS" pitchFamily="66" charset="0"/>
              <a:ea typeface="SimSun" pitchFamily="2" charset="-122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943634"/>
                </a:solidFill>
                <a:latin typeface="Comic Sans MS" pitchFamily="66" charset="0"/>
                <a:ea typeface="SimSun" pitchFamily="2" charset="-122"/>
                <a:cs typeface="Arial" pitchFamily="34" charset="0"/>
              </a:rPr>
              <a:t>3. Семинар-практикум для учителей физики Раменского района </a:t>
            </a:r>
            <a:endParaRPr lang="ru-RU" sz="6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«Формирование естественнонаучной грамотности младших школьников»</a:t>
            </a:r>
            <a:endParaRPr lang="ru-RU" sz="6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Пчелкина М.А., Андреева Н.В.</a:t>
            </a:r>
            <a:endParaRPr lang="ru-RU" sz="6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Открытое внеурочное занятие</a:t>
            </a:r>
            <a:endParaRPr lang="ru-RU" sz="6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 "Почему летают самолеты"</a:t>
            </a:r>
            <a:endParaRPr lang="ru-RU" sz="600" dirty="0" smtClean="0">
              <a:latin typeface="Comic Sans MS" pitchFamily="66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Представление курса внеурочных занятий для учащихся 5-6 классов «Научные развлечения»</a:t>
            </a:r>
            <a:endParaRPr lang="ru-RU" sz="600" dirty="0" smtClean="0"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5" t="57013" r="11786" b="4148"/>
          <a:stretch>
            <a:fillRect/>
          </a:stretch>
        </p:blipFill>
        <p:spPr>
          <a:xfrm>
            <a:off x="0" y="3475759"/>
            <a:ext cx="9144001" cy="33822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013" r="11786" b="504"/>
          <a:stretch>
            <a:fillRect/>
          </a:stretch>
        </p:blipFill>
        <p:spPr>
          <a:xfrm flipV="1">
            <a:off x="0" y="-2"/>
            <a:ext cx="9144000" cy="3474722"/>
          </a:xfrm>
          <a:prstGeom prst="rect">
            <a:avLst/>
          </a:prstGeom>
        </p:spPr>
      </p:pic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33687" y="1515513"/>
            <a:ext cx="3816424" cy="1337415"/>
          </a:xfrm>
        </p:spPr>
        <p:txBody>
          <a:bodyPr>
            <a:normAutofit lnSpcReduction="10000"/>
          </a:bodyPr>
          <a:lstStyle/>
          <a:p>
            <a:r>
              <a:rPr lang="ru-RU" sz="48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Команда проекта</a:t>
            </a:r>
            <a:endParaRPr lang="ru-RU" sz="48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23553" name="Picture 1" descr="F:\Научные развлечения\Фото\CIMG9659.JPG"/>
          <p:cNvPicPr>
            <a:picLocks noChangeAspect="1" noChangeArrowheads="1"/>
          </p:cNvPicPr>
          <p:nvPr/>
        </p:nvPicPr>
        <p:blipFill>
          <a:blip r:embed="rId3" cstate="print"/>
          <a:srcRect r="11231"/>
          <a:stretch>
            <a:fillRect/>
          </a:stretch>
        </p:blipFill>
        <p:spPr bwMode="auto">
          <a:xfrm rot="5400000">
            <a:off x="98030" y="517506"/>
            <a:ext cx="2438394" cy="19642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70688" y="2791968"/>
            <a:ext cx="464515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Андреева Наталия Викторовна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, учитель физики высшей категории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и просто незаменимый человек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27650" name="Picture 2" descr="http://gimnaziyaudel.ru/director.png"/>
          <p:cNvPicPr>
            <a:picLocks noChangeAspect="1" noChangeArrowheads="1"/>
          </p:cNvPicPr>
          <p:nvPr/>
        </p:nvPicPr>
        <p:blipFill>
          <a:blip r:embed="rId4" cstate="print"/>
          <a:srcRect l="6486" t="9471" r="22703" b="13717"/>
          <a:stretch>
            <a:fillRect/>
          </a:stretch>
        </p:blipFill>
        <p:spPr bwMode="auto">
          <a:xfrm>
            <a:off x="6996015" y="256032"/>
            <a:ext cx="1867569" cy="2474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967984" y="2798064"/>
            <a:ext cx="31394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Администрация МОУ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Удельнинская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гимназия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32767" y="3998655"/>
            <a:ext cx="41391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u="sng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Партнёры проекта: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ООО «Научные развлечения»  разработчик учебного оборудования,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лауреат  премии Правительства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России 2015</a:t>
            </a:r>
            <a:endParaRPr kumimoji="0" lang="ru-RU" sz="20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2" name="Picture 3" descr="http://nau-ra.ru/netcat_files/409/618/h_726cfb53fe451e70e76f0d0012f6588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814864"/>
            <a:ext cx="2048256" cy="2043136"/>
          </a:xfrm>
          <a:prstGeom prst="rect">
            <a:avLst/>
          </a:prstGeom>
          <a:noFill/>
        </p:spPr>
      </p:pic>
      <p:pic>
        <p:nvPicPr>
          <p:cNvPr id="13" name="Picture 7" descr="ÐÑÑÐµÑ Ð¾ ÑÑÐµÐ·Ð´Ðµ ÑÑÐ¸ÑÐµÐ»ÐµÐ¹ Ð½Ð¾Ð²Ð¾ÑÑÑ 01.10.2018"/>
          <p:cNvPicPr>
            <a:picLocks noChangeAspect="1" noChangeArrowheads="1"/>
          </p:cNvPicPr>
          <p:nvPr/>
        </p:nvPicPr>
        <p:blipFill>
          <a:blip r:embed="rId6" cstate="print"/>
          <a:srcRect l="17448" t="20238" r="51152" b="42681"/>
          <a:stretch>
            <a:fillRect/>
          </a:stretch>
        </p:blipFill>
        <p:spPr bwMode="auto">
          <a:xfrm>
            <a:off x="6513266" y="4515270"/>
            <a:ext cx="2353880" cy="2084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639429" y="3715949"/>
            <a:ext cx="432816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u="sng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Научный консультант: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Центр естественнонаучного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бразования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Института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стратегии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развития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образования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 РАО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cs typeface="Arial" pitchFamily="34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46893" y="2508004"/>
            <a:ext cx="8717408" cy="20855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Апробация двух форм проведения занятий: кружковой и классно-урочной. Разработка рабочих тетрадей по курсу. Опубликование результатов </a:t>
            </a: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1012616"/>
            <a:ext cx="8356209" cy="77315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en-US" sz="5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IV</a:t>
            </a:r>
            <a:r>
              <a:rPr lang="ru-RU" sz="5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 этап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75990" y="1152549"/>
            <a:ext cx="7555578" cy="4688851"/>
          </a:xfrm>
          <a:prstGeom prst="rect">
            <a:avLst/>
          </a:prstGeom>
        </p:spPr>
        <p:txBody>
          <a:bodyPr>
            <a:noAutofit/>
          </a:bodyPr>
          <a:lstStyle/>
          <a:p>
            <a:pPr marL="355600" lvl="0" indent="-355600">
              <a:buAutoNum type="arabicPeriod"/>
            </a:pPr>
            <a:r>
              <a:rPr lang="ru-RU" sz="2000" dirty="0" smtClean="0">
                <a:latin typeface="Comic Sans MS" pitchFamily="66" charset="0"/>
              </a:rPr>
              <a:t>Разработка и апробация программы  курса </a:t>
            </a:r>
          </a:p>
          <a:p>
            <a:pPr marL="355600" lvl="0" indent="-355600"/>
            <a:r>
              <a:rPr lang="ru-RU" sz="2000" dirty="0" smtClean="0">
                <a:latin typeface="Comic Sans MS" pitchFamily="66" charset="0"/>
              </a:rPr>
              <a:t>     «Научные развлечения»</a:t>
            </a:r>
          </a:p>
          <a:p>
            <a:pPr marL="355600" lvl="0" indent="-355600">
              <a:buAutoNum type="arabicPeriod"/>
            </a:pPr>
            <a:endParaRPr lang="ru-RU" sz="2000" dirty="0" smtClean="0">
              <a:latin typeface="Comic Sans MS" pitchFamily="66" charset="0"/>
            </a:endParaRPr>
          </a:p>
          <a:p>
            <a:pPr marL="355600" indent="-355600"/>
            <a:r>
              <a:rPr lang="ru-RU" sz="2000" dirty="0" smtClean="0">
                <a:latin typeface="Comic Sans MS" pitchFamily="66" charset="0"/>
              </a:rPr>
              <a:t>2.  Создание банка практико-ориентированных и экспериментальных  заданий  по всем разделам программы курса</a:t>
            </a:r>
          </a:p>
          <a:p>
            <a:pPr marL="355600" indent="-355600">
              <a:buFontTx/>
              <a:buAutoNum type="arabicPeriod"/>
            </a:pPr>
            <a:endParaRPr lang="ru-RU" sz="2000" dirty="0" smtClean="0">
              <a:latin typeface="Comic Sans MS" pitchFamily="66" charset="0"/>
            </a:endParaRPr>
          </a:p>
          <a:p>
            <a:pPr marL="355600" indent="-355600"/>
            <a:r>
              <a:rPr lang="ru-RU" sz="2000" dirty="0" smtClean="0">
                <a:latin typeface="Comic Sans MS" pitchFamily="66" charset="0"/>
              </a:rPr>
              <a:t>3.  Разработка рабочих тетрадей  по курсу</a:t>
            </a:r>
          </a:p>
          <a:p>
            <a:pPr marL="355600" indent="-355600">
              <a:buFontTx/>
              <a:buAutoNum type="arabicPeriod"/>
            </a:pPr>
            <a:endParaRPr lang="ru-RU" sz="2000" dirty="0" smtClean="0">
              <a:latin typeface="Comic Sans MS" pitchFamily="66" charset="0"/>
            </a:endParaRPr>
          </a:p>
          <a:p>
            <a:pPr marL="355600" lvl="0" indent="-355600"/>
            <a:r>
              <a:rPr lang="ru-RU" sz="2000" dirty="0" smtClean="0">
                <a:latin typeface="Comic Sans MS" pitchFamily="66" charset="0"/>
              </a:rPr>
              <a:t>4.  Повышение уровня естественнонаучной  грамотности обучающихся</a:t>
            </a:r>
          </a:p>
          <a:p>
            <a:pPr marL="355600" lvl="0" indent="-355600">
              <a:buFontTx/>
              <a:buAutoNum type="arabicPeriod"/>
            </a:pPr>
            <a:endParaRPr lang="ru-RU" sz="2000" dirty="0" smtClean="0">
              <a:latin typeface="Comic Sans MS" pitchFamily="66" charset="0"/>
            </a:endParaRPr>
          </a:p>
          <a:p>
            <a:pPr marL="457200" indent="-457200">
              <a:buAutoNum type="arabicPeriod" startAt="5"/>
            </a:pPr>
            <a:r>
              <a:rPr lang="ru-RU" sz="2000" dirty="0" smtClean="0">
                <a:latin typeface="Comic Sans MS" pitchFamily="66" charset="0"/>
              </a:rPr>
              <a:t>Апробация двух форм проведения занятий: </a:t>
            </a:r>
          </a:p>
          <a:p>
            <a:pPr marL="457200" indent="-457200"/>
            <a:r>
              <a:rPr lang="ru-RU" sz="2000" dirty="0" smtClean="0">
                <a:latin typeface="Comic Sans MS" pitchFamily="66" charset="0"/>
              </a:rPr>
              <a:t>      кружковой и классно-урочной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4428" y="210670"/>
            <a:ext cx="62680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Ожидаемые результаты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157655" y="2680138"/>
            <a:ext cx="8356209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5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194560" y="0"/>
            <a:ext cx="5474208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Актуальность</a:t>
            </a:r>
            <a:endParaRPr lang="ru-RU" sz="44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787562" y="808612"/>
            <a:ext cx="6990678" cy="117079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В учебном плане основной школы отсутствует предмет  «Естествознание 5-6»,  который предусмотрен проектом Концепции естественнонаучного образования Российской Федерации</a:t>
            </a:r>
            <a:endParaRPr lang="ru-RU" sz="100" dirty="0" smtClean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785769" y="2090564"/>
            <a:ext cx="6615953" cy="93233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dirty="0" smtClean="0">
                <a:solidFill>
                  <a:srgbClr val="000000"/>
                </a:solidFill>
                <a:latin typeface="Comic Sans MS" pitchFamily="66" charset="0"/>
                <a:ea typeface="Times New Roman" pitchFamily="18" charset="0"/>
                <a:cs typeface="Arial" pitchFamily="34" charset="0"/>
              </a:rPr>
              <a:t>Разрыв в естественнонаучном образовании: между курсом окружающего мира в начальной школе и курсами естественнонаучных предметов в основной школе</a:t>
            </a:r>
            <a:endParaRPr lang="ru-RU" sz="100" dirty="0" smtClean="0">
              <a:latin typeface="Comic Sans MS" pitchFamily="66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39851" y="3227286"/>
          <a:ext cx="8842782" cy="27862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9100"/>
                <a:gridCol w="663062"/>
                <a:gridCol w="663062"/>
                <a:gridCol w="663062"/>
                <a:gridCol w="663062"/>
                <a:gridCol w="663062"/>
                <a:gridCol w="663062"/>
                <a:gridCol w="663062"/>
                <a:gridCol w="663062"/>
                <a:gridCol w="663062"/>
                <a:gridCol w="663062"/>
                <a:gridCol w="663062"/>
              </a:tblGrid>
              <a:tr h="39803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 anchor="ctr"/>
                </a:tc>
              </a:tr>
              <a:tr h="398033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Comic Sans MS" pitchFamily="66" charset="0"/>
                        </a:rPr>
                        <a:t>Окруж</a:t>
                      </a:r>
                      <a:r>
                        <a:rPr lang="ru-RU" dirty="0" smtClean="0">
                          <a:latin typeface="Comic Sans MS" pitchFamily="66" charset="0"/>
                        </a:rPr>
                        <a:t> мир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DBDF2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DBDF2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DBDF2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DBDF2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803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mic Sans MS" pitchFamily="66" charset="0"/>
                        </a:rPr>
                        <a:t>Химия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DC63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DC63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DC63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DC63A"/>
                    </a:solidFill>
                  </a:tcPr>
                </a:tc>
              </a:tr>
              <a:tr h="39803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mic Sans MS" pitchFamily="66" charset="0"/>
                        </a:rPr>
                        <a:t>Физика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rgbClr val="3CC4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CC4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CC4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CC49A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CC49A"/>
                    </a:solidFill>
                  </a:tcPr>
                </a:tc>
              </a:tr>
              <a:tr h="39803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mic Sans MS" pitchFamily="66" charset="0"/>
                        </a:rPr>
                        <a:t>Астрономия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E5DC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3E5DC2"/>
                    </a:solidFill>
                  </a:tcPr>
                </a:tc>
              </a:tr>
              <a:tr h="39803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mic Sans MS" pitchFamily="66" charset="0"/>
                        </a:rPr>
                        <a:t>География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63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63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rgbClr val="763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63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63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635BD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7635BD"/>
                    </a:solidFill>
                  </a:tcPr>
                </a:tc>
              </a:tr>
              <a:tr h="39803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Comic Sans MS" pitchFamily="66" charset="0"/>
                        </a:rPr>
                        <a:t>Биология</a:t>
                      </a:r>
                      <a:endParaRPr lang="ru-RU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C507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C507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C507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C507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C507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C507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CC507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-10759"/>
            <a:ext cx="9144000" cy="7368989"/>
          </a:xfrm>
          <a:prstGeom prst="rect">
            <a:avLst/>
          </a:prstGeom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1194082" y="59388"/>
            <a:ext cx="7465807" cy="661374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Цель проекта:</a:t>
            </a:r>
            <a:endParaRPr lang="ru-RU" sz="40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86352" y="2201932"/>
            <a:ext cx="7465807" cy="661374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0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Задачи проекта:</a:t>
            </a:r>
            <a:endParaRPr lang="ru-RU" sz="40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1667438" y="720759"/>
            <a:ext cx="740126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Создание </a:t>
            </a:r>
            <a:r>
              <a:rPr lang="ru-RU" sz="21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пропедевтического курса для 5-6 классов   п</a:t>
            </a: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о формированию естественнонаучной грамотности подготовке учащихся к восприятию систематического курса физики основной школы</a:t>
            </a: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562505" y="2892209"/>
            <a:ext cx="8086160" cy="41038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100" dirty="0" smtClean="0">
                <a:latin typeface="Comic Sans MS" pitchFamily="66" charset="0"/>
              </a:rPr>
              <a:t>1. Создать ресурсную базу курса</a:t>
            </a:r>
            <a:endParaRPr lang="ru-RU" sz="21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41470" y="3311749"/>
            <a:ext cx="8677842" cy="48569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2100" dirty="0" smtClean="0">
                <a:latin typeface="Comic Sans MS" pitchFamily="66" charset="0"/>
              </a:rPr>
              <a:t>2. Определить содержание курса, разработать сценарии занятий </a:t>
            </a:r>
            <a:endParaRPr lang="ru-RU" sz="2100" dirty="0">
              <a:latin typeface="Comic Sans MS" pitchFamily="66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48642" y="4270979"/>
            <a:ext cx="8595358" cy="43011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100" dirty="0" smtClean="0">
                <a:latin typeface="Comic Sans MS" pitchFamily="66" charset="0"/>
              </a:rPr>
              <a:t>4. Сделать оценку внедрения проекта, произвести коррекцию </a:t>
            </a:r>
            <a:endParaRPr lang="ru-RU" sz="21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548647" y="3775915"/>
            <a:ext cx="623119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Times New Roman" pitchFamily="18" charset="0"/>
                <a:cs typeface="Arial" pitchFamily="34" charset="0"/>
              </a:rPr>
              <a:t>3. Апробировать курс "Научные развлечения"</a:t>
            </a:r>
            <a:endParaRPr kumimoji="0" lang="ru-RU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4779" y="4754432"/>
            <a:ext cx="848240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smtClean="0">
                <a:latin typeface="Comic Sans MS" pitchFamily="66" charset="0"/>
              </a:rPr>
              <a:t>5. Апробировать две формы проведения занятий: кружковую и классно-урочную. Разработать рабочие тетради по курсу. Опубликовать результаты</a:t>
            </a:r>
            <a:endParaRPr lang="ru-RU" sz="2100" dirty="0"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231"/>
          <a:stretch>
            <a:fillRect/>
          </a:stretch>
        </p:blipFill>
        <p:spPr>
          <a:xfrm rot="5400000" flipH="1">
            <a:off x="4236474" y="1937165"/>
            <a:ext cx="6980823" cy="2848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Группа 17"/>
          <p:cNvGrpSpPr/>
          <p:nvPr/>
        </p:nvGrpSpPr>
        <p:grpSpPr>
          <a:xfrm>
            <a:off x="1690378" y="220716"/>
            <a:ext cx="5342429" cy="3174146"/>
            <a:chOff x="1923392" y="220716"/>
            <a:chExt cx="5342429" cy="3174146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2984940" y="220716"/>
              <a:ext cx="3163614" cy="1923393"/>
              <a:chOff x="2984940" y="220716"/>
              <a:chExt cx="3163614" cy="1923393"/>
            </a:xfrm>
          </p:grpSpPr>
          <p:sp>
            <p:nvSpPr>
              <p:cNvPr id="2" name="Овал 1"/>
              <p:cNvSpPr/>
              <p:nvPr/>
            </p:nvSpPr>
            <p:spPr>
              <a:xfrm>
                <a:off x="3499949" y="220716"/>
                <a:ext cx="2133600" cy="19233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2984940" y="714709"/>
                <a:ext cx="316361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b="1" dirty="0" smtClean="0"/>
                  <a:t>Наш курс</a:t>
                </a:r>
                <a:endParaRPr lang="ru-RU" sz="3200" b="1" dirty="0"/>
              </a:p>
            </p:txBody>
          </p:sp>
        </p:grpSp>
        <p:pic>
          <p:nvPicPr>
            <p:cNvPr id="1026" name="Picture 2" descr="http://pics.ru/wp-content/uploads/2016/06/ceta01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A5FCE9"/>
                </a:clrFrom>
                <a:clrTo>
                  <a:srgbClr val="A5FCE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23392" y="910919"/>
              <a:ext cx="3035408" cy="2483943"/>
            </a:xfrm>
            <a:prstGeom prst="rect">
              <a:avLst/>
            </a:prstGeom>
            <a:noFill/>
          </p:spPr>
        </p:pic>
        <p:pic>
          <p:nvPicPr>
            <p:cNvPr id="5" name="Picture 2" descr="http://pics.ru/wp-content/uploads/2016/06/ceta01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A5FCE9"/>
                </a:clrFrom>
                <a:clrTo>
                  <a:srgbClr val="A5FCE9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4230413" y="861872"/>
              <a:ext cx="3035408" cy="2522482"/>
            </a:xfrm>
            <a:prstGeom prst="rect">
              <a:avLst/>
            </a:prstGeom>
            <a:noFill/>
          </p:spPr>
        </p:pic>
      </p:grpSp>
      <p:sp>
        <p:nvSpPr>
          <p:cNvPr id="6" name="TextBox 5"/>
          <p:cNvSpPr txBox="1"/>
          <p:nvPr/>
        </p:nvSpPr>
        <p:spPr>
          <a:xfrm>
            <a:off x="418967" y="1209160"/>
            <a:ext cx="29744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 smtClean="0">
                <a:latin typeface="Comic Sans MS" pitchFamily="66" charset="0"/>
              </a:rPr>
              <a:t>Удивление</a:t>
            </a:r>
            <a:endParaRPr lang="ru-RU" sz="2700" b="1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4433" y="1111042"/>
            <a:ext cx="3235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700" b="1" dirty="0" smtClean="0">
                <a:latin typeface="Comic Sans MS" pitchFamily="66" charset="0"/>
              </a:rPr>
              <a:t>Самостоятельный эксперимент</a:t>
            </a:r>
            <a:endParaRPr lang="ru-RU" sz="2700" b="1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892" y="3242472"/>
            <a:ext cx="3573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ЭКСПЛОРАТОРИУМ</a:t>
            </a:r>
            <a:endParaRPr lang="ru-RU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540468" y="3268748"/>
            <a:ext cx="4645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Наборы «Научные развлечения»</a:t>
            </a:r>
            <a:endParaRPr lang="ru-RU" sz="2400" b="1" dirty="0"/>
          </a:p>
        </p:txBody>
      </p:sp>
      <p:pic>
        <p:nvPicPr>
          <p:cNvPr id="1028" name="Picture 4" descr="http://www.clinton-ind.com/assets/uploads/img/products/Ocean_Wave_STICKER3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833" b="28818"/>
          <a:stretch>
            <a:fillRect/>
          </a:stretch>
        </p:blipFill>
        <p:spPr bwMode="auto">
          <a:xfrm>
            <a:off x="533951" y="2816801"/>
            <a:ext cx="8308975" cy="1229710"/>
          </a:xfrm>
          <a:prstGeom prst="rect">
            <a:avLst/>
          </a:prstGeom>
          <a:noFill/>
        </p:spPr>
      </p:pic>
      <p:pic>
        <p:nvPicPr>
          <p:cNvPr id="13" name="Рисунок 12" descr="IMG_8166.JPG"/>
          <p:cNvPicPr/>
          <p:nvPr/>
        </p:nvPicPr>
        <p:blipFill>
          <a:blip r:embed="rId6" cstate="print"/>
          <a:srcRect t="10483" r="27083"/>
          <a:stretch>
            <a:fillRect/>
          </a:stretch>
        </p:blipFill>
        <p:spPr bwMode="auto">
          <a:xfrm>
            <a:off x="399393" y="3951889"/>
            <a:ext cx="3909848" cy="2790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Рисунок 8" descr="DSCN6365.JPG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2207" y="3794235"/>
            <a:ext cx="4361793" cy="3352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6858005"/>
            <a:ext cx="6696744" cy="151426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736600"/>
            <a:r>
              <a:rPr lang="ru-RU" sz="2000" b="1" dirty="0" smtClean="0">
                <a:solidFill>
                  <a:srgbClr val="007657"/>
                </a:solidFill>
                <a:latin typeface="Comic Sans MS" pitchFamily="66" charset="0"/>
              </a:rPr>
              <a:t>Механика Галилео</a:t>
            </a:r>
          </a:p>
          <a:p>
            <a:pPr marL="342900" lvl="0" indent="-342900" algn="ctr"/>
            <a:endParaRPr lang="ru-RU" sz="12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Центр тяжести и где его искать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Конструирование тела с устойчивым центром тяжести </a:t>
            </a:r>
          </a:p>
          <a:p>
            <a:pPr marL="342900" lvl="0" indent="-342900"/>
            <a:endParaRPr lang="ru-RU" sz="1200" b="1" dirty="0" smtClean="0"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По миру машин и механизмов 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Конструирование простых механизмов </a:t>
            </a:r>
          </a:p>
          <a:p>
            <a:pPr marL="342900" lvl="0" indent="-342900"/>
            <a:endParaRPr lang="ru-RU" sz="1200" b="1" dirty="0" smtClean="0"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Загадочное вращение 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Конструирование волчка</a:t>
            </a:r>
          </a:p>
          <a:p>
            <a:pPr marL="342900" lvl="0" indent="-342900"/>
            <a:endParaRPr lang="en-US" sz="1200" b="1" dirty="0" smtClean="0"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Почему летают самолеты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Конструирование модели крыла самолета </a:t>
            </a:r>
          </a:p>
          <a:p>
            <a:pPr marL="342900" lvl="0" indent="-342900" algn="ctr"/>
            <a:endParaRPr lang="ru-RU" sz="12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342900" lvl="0" indent="736600"/>
            <a:r>
              <a:rPr lang="ru-RU" sz="2000" b="1" dirty="0" err="1" smtClean="0">
                <a:solidFill>
                  <a:srgbClr val="007657"/>
                </a:solidFill>
                <a:latin typeface="Comic Sans MS" pitchFamily="66" charset="0"/>
              </a:rPr>
              <a:t>Тепломентариум</a:t>
            </a:r>
            <a:endParaRPr lang="ru-RU" sz="2000" b="1" dirty="0" smtClean="0">
              <a:solidFill>
                <a:srgbClr val="007657"/>
              </a:solidFill>
              <a:latin typeface="Comic Sans MS" pitchFamily="66" charset="0"/>
            </a:endParaRPr>
          </a:p>
          <a:p>
            <a:pPr marL="342900" lvl="0" indent="-342900" algn="ctr"/>
            <a:endParaRPr lang="ru-RU" sz="12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Холодно-горячо 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Конструирование тепловой вертушки </a:t>
            </a:r>
          </a:p>
          <a:p>
            <a:pPr marL="342900" lvl="0" indent="-342900"/>
            <a:endParaRPr lang="ru-RU" sz="1200" b="1" dirty="0" smtClean="0"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Твердое или жидкое? 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Эксперименты с неньютоновскими жидкостями </a:t>
            </a:r>
          </a:p>
          <a:p>
            <a:pPr marL="342900" lvl="0" indent="-342900"/>
            <a:endParaRPr lang="ru-RU" sz="1200" b="1" dirty="0" smtClean="0"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Удивительная мыльная пленка 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Опыты с мыльными пленками</a:t>
            </a:r>
          </a:p>
          <a:p>
            <a:pPr marL="342900" lvl="0" indent="-342900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  <a:p>
            <a:pPr marL="342900" lvl="0" indent="736600"/>
            <a:r>
              <a:rPr lang="ru-RU" sz="2000" b="1" dirty="0" smtClean="0">
                <a:solidFill>
                  <a:srgbClr val="007657"/>
                </a:solidFill>
                <a:latin typeface="Comic Sans MS" pitchFamily="66" charset="0"/>
              </a:rPr>
              <a:t>Электричество и магнетизм вокруг нас</a:t>
            </a:r>
          </a:p>
          <a:p>
            <a:pPr marL="342900" lvl="0" indent="-342900"/>
            <a:endParaRPr lang="ru-RU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Знакомство с электричеством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Опыты по электризации тел </a:t>
            </a:r>
          </a:p>
          <a:p>
            <a:pPr marL="342900" lvl="0" indent="-342900"/>
            <a:endParaRPr lang="ru-RU" sz="1200" b="1" dirty="0" smtClean="0"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Источники электричества 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Создание источника тока и испытание его действия </a:t>
            </a:r>
          </a:p>
          <a:p>
            <a:pPr marL="342900" lvl="0" indent="-342900"/>
            <a:endParaRPr lang="ru-RU" sz="1200" b="1" dirty="0" smtClean="0"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Использование электричества 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Сборка электрических цепей 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 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Путешествие в мир магнитов 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Создание электромагнита </a:t>
            </a:r>
          </a:p>
          <a:p>
            <a:pPr marL="342900" lvl="0" indent="-342900"/>
            <a:endParaRPr lang="ru-RU" sz="12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342900" lvl="0" indent="736600"/>
            <a:r>
              <a:rPr lang="ru-RU" sz="2000" b="1" dirty="0" smtClean="0">
                <a:solidFill>
                  <a:srgbClr val="007657"/>
                </a:solidFill>
                <a:latin typeface="Comic Sans MS" pitchFamily="66" charset="0"/>
              </a:rPr>
              <a:t>Свет и цвет</a:t>
            </a:r>
          </a:p>
          <a:p>
            <a:pPr marL="342900" lvl="0" indent="-342900"/>
            <a:endParaRPr lang="ru-RU" sz="1200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Источники света 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Измеряем силу света </a:t>
            </a:r>
          </a:p>
          <a:p>
            <a:pPr marL="342900" lvl="0" indent="-342900"/>
            <a:endParaRPr lang="ru-RU" sz="1200" b="1" dirty="0" smtClean="0"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Световой луч 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Конструирование </a:t>
            </a:r>
            <a:r>
              <a:rPr lang="ru-RU" b="1" dirty="0" err="1" smtClean="0">
                <a:latin typeface="Comic Sans MS" pitchFamily="66" charset="0"/>
              </a:rPr>
              <a:t>камеры-обскура</a:t>
            </a:r>
            <a:endParaRPr lang="ru-RU" b="1" dirty="0" smtClean="0">
              <a:latin typeface="Comic Sans MS" pitchFamily="66" charset="0"/>
            </a:endParaRPr>
          </a:p>
          <a:p>
            <a:pPr marL="342900" lvl="0" indent="-342900"/>
            <a:endParaRPr lang="ru-RU" sz="1200" b="1" dirty="0" smtClean="0"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Семь цветов из белого 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Создание волчков Максвелла </a:t>
            </a:r>
          </a:p>
          <a:p>
            <a:pPr marL="342900" lvl="0" indent="-342900"/>
            <a:endParaRPr lang="ru-RU" sz="1200" b="1" dirty="0" smtClean="0"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Почему небо голубое, солнце желтое, а трава зеленая 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Опыты с цветными фильтрами </a:t>
            </a:r>
          </a:p>
          <a:p>
            <a:pPr marL="342900" lvl="0" indent="-342900"/>
            <a:endParaRPr lang="ru-RU" sz="1400" b="1" dirty="0" smtClean="0"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Оптические иллюзии </a:t>
            </a: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Создание движущихся картинок </a:t>
            </a:r>
          </a:p>
          <a:p>
            <a:pPr marL="342900" lvl="0" indent="-342900"/>
            <a:endParaRPr lang="ru-RU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342900" lvl="0" indent="736600"/>
            <a:r>
              <a:rPr lang="ru-RU" sz="2000" b="1" dirty="0" smtClean="0">
                <a:solidFill>
                  <a:srgbClr val="007657"/>
                </a:solidFill>
                <a:latin typeface="Comic Sans MS" pitchFamily="66" charset="0"/>
              </a:rPr>
              <a:t>Научный музей</a:t>
            </a:r>
          </a:p>
          <a:p>
            <a:pPr marL="342900" lvl="0" indent="-342900"/>
            <a:endParaRPr lang="ru-RU" b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 marL="342900" lvl="0" indent="-342900"/>
            <a:r>
              <a:rPr lang="ru-RU" b="1" dirty="0" smtClean="0">
                <a:latin typeface="Comic Sans MS" pitchFamily="66" charset="0"/>
              </a:rPr>
              <a:t>Посещение школьного экслораториума </a:t>
            </a:r>
            <a:endParaRPr lang="ru-RU" b="1" dirty="0">
              <a:latin typeface="Comic Sans MS" pitchFamily="66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7119303" y="1196754"/>
            <a:ext cx="1944000" cy="21443516"/>
            <a:chOff x="7119303" y="1196752"/>
            <a:chExt cx="1944000" cy="21443516"/>
          </a:xfrm>
        </p:grpSpPr>
        <p:pic>
          <p:nvPicPr>
            <p:cNvPr id="1036" name="Picture 12" descr="F:\август\Научные развлечения фото\Твердое или жидкое\CIMG9610.JPG"/>
            <p:cNvPicPr>
              <a:picLocks noChangeAspect="1" noChangeArrowheads="1"/>
            </p:cNvPicPr>
            <p:nvPr/>
          </p:nvPicPr>
          <p:blipFill>
            <a:blip r:embed="rId2" cstate="print"/>
            <a:srcRect l="2563" t="16490" b="3357"/>
            <a:stretch>
              <a:fillRect/>
            </a:stretch>
          </p:blipFill>
          <p:spPr bwMode="auto">
            <a:xfrm>
              <a:off x="7143404" y="21330460"/>
              <a:ext cx="1908000" cy="13098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33" name="Picture 9" descr="F:\август\Научные развлечения фото\Волшебная мыльная пленка\CIMG965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37862" y="19602749"/>
              <a:ext cx="1917990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35" name="Picture 11" descr="F:\август\Научные развлечения фото\Твердое или жидкое\CIMG9569.JPG"/>
            <p:cNvPicPr>
              <a:picLocks noChangeAspect="1" noChangeArrowheads="1"/>
            </p:cNvPicPr>
            <p:nvPr/>
          </p:nvPicPr>
          <p:blipFill>
            <a:blip r:embed="rId4" cstate="print"/>
            <a:srcRect l="27547" t="4902" r="19683"/>
            <a:stretch>
              <a:fillRect/>
            </a:stretch>
          </p:blipFill>
          <p:spPr bwMode="auto">
            <a:xfrm rot="5400000">
              <a:off x="7304658" y="17745855"/>
              <a:ext cx="1584000" cy="19240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39" name="Picture 15" descr="F:\август\Научные развлечения фото\Теплота\CIMG456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26778" y="16190258"/>
              <a:ext cx="1923289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34" name="Picture 10" descr="F:\август\Научные развлечения фото\Волшебная мыльная пленка\CIMG9691.JPG"/>
            <p:cNvPicPr>
              <a:picLocks noChangeAspect="1" noChangeArrowheads="1"/>
            </p:cNvPicPr>
            <p:nvPr/>
          </p:nvPicPr>
          <p:blipFill>
            <a:blip r:embed="rId6" cstate="print"/>
            <a:srcRect l="26299" r="16950"/>
            <a:stretch>
              <a:fillRect/>
            </a:stretch>
          </p:blipFill>
          <p:spPr bwMode="auto">
            <a:xfrm rot="5400000">
              <a:off x="7281114" y="14312570"/>
              <a:ext cx="1620000" cy="19241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32" name="Picture 8" descr="F:\август\Научные развлечения фото\Волшебная мыльная пленка\CIMG9637.JPG"/>
            <p:cNvPicPr>
              <a:picLocks noChangeAspect="1" noChangeArrowheads="1"/>
            </p:cNvPicPr>
            <p:nvPr/>
          </p:nvPicPr>
          <p:blipFill>
            <a:blip r:embed="rId7" cstate="print"/>
            <a:srcRect l="912"/>
            <a:stretch>
              <a:fillRect/>
            </a:stretch>
          </p:blipFill>
          <p:spPr bwMode="auto">
            <a:xfrm>
              <a:off x="7121236" y="12744528"/>
              <a:ext cx="1923532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38" name="Picture 14" descr="F:\август\Научные развлечения фото\Твердое или жидкое\CIMG9615.JPG"/>
            <p:cNvPicPr>
              <a:picLocks noChangeAspect="1" noChangeArrowheads="1"/>
            </p:cNvPicPr>
            <p:nvPr/>
          </p:nvPicPr>
          <p:blipFill>
            <a:blip r:embed="rId8" cstate="print"/>
            <a:srcRect l="13530" t="1815" r="37646" b="2602"/>
            <a:stretch>
              <a:fillRect/>
            </a:stretch>
          </p:blipFill>
          <p:spPr bwMode="auto">
            <a:xfrm rot="5400000">
              <a:off x="7354758" y="10944327"/>
              <a:ext cx="1461510" cy="19285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30" name="Picture 6" descr="F:\август\Научные развлечения фото\Батарейка\CIMG9868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119759" y="9458978"/>
              <a:ext cx="1941240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9" name="Picture 5" descr="F:\август\Научные развлечения фото\Батарейка\CIMG4669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119304" y="7734725"/>
              <a:ext cx="1941241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7" name="Picture 3" descr="F:\август\Научные развлечения фото\Батарейка\CIMG4647.JPG"/>
            <p:cNvPicPr>
              <a:picLocks noChangeAspect="1" noChangeArrowheads="1"/>
            </p:cNvPicPr>
            <p:nvPr/>
          </p:nvPicPr>
          <p:blipFill>
            <a:blip r:embed="rId11" cstate="print"/>
            <a:srcRect b="11349"/>
            <a:stretch>
              <a:fillRect/>
            </a:stretch>
          </p:blipFill>
          <p:spPr bwMode="auto">
            <a:xfrm>
              <a:off x="7119304" y="6189992"/>
              <a:ext cx="1941241" cy="14361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31" name="Picture 7" descr="F:\август\Научные развлечения фото\Батарейка\CIMG9881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7119304" y="4460394"/>
              <a:ext cx="1941241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26" name="Picture 2" descr="F:\август\Научные развлечения фото\Батарейка\CIMG4642.JPG"/>
            <p:cNvPicPr>
              <a:picLocks noChangeAspect="1" noChangeArrowheads="1"/>
            </p:cNvPicPr>
            <p:nvPr/>
          </p:nvPicPr>
          <p:blipFill>
            <a:blip r:embed="rId13" cstate="print"/>
            <a:srcRect b="11653"/>
            <a:stretch>
              <a:fillRect/>
            </a:stretch>
          </p:blipFill>
          <p:spPr bwMode="auto">
            <a:xfrm>
              <a:off x="7119303" y="2921203"/>
              <a:ext cx="1944000" cy="14332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37" name="Picture 13" descr="F:\август\Научные развлечения фото\Твердое или жидкое\CIMG9611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119304" y="1196752"/>
              <a:ext cx="1941241" cy="162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0" name="Прямоугольник 19"/>
          <p:cNvSpPr/>
          <p:nvPr/>
        </p:nvSpPr>
        <p:spPr>
          <a:xfrm>
            <a:off x="0" y="2"/>
            <a:ext cx="9144000" cy="1028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146348"/>
            <a:ext cx="9144000" cy="864096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Тематическое планирование</a:t>
            </a:r>
            <a:endParaRPr lang="ru-RU" sz="44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81481E-6 L -0.00763 -2.26852 " pathEditMode="relative" rAng="0" ptsTypes="AA">
                                      <p:cBhvr>
                                        <p:cTn id="6" dur="5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1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01875 -2.3 " pathEditMode="relative" rAng="0" ptsTypes="AA">
                                      <p:cBhvr>
                                        <p:cTn id="8" dur="5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1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 descr="F:\DCIM\100CASIO\CIMG5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658" y="865602"/>
            <a:ext cx="7554686" cy="5666015"/>
          </a:xfrm>
          <a:prstGeom prst="rect">
            <a:avLst/>
          </a:prstGeom>
          <a:noFill/>
        </p:spPr>
      </p:pic>
      <p:sp>
        <p:nvSpPr>
          <p:cNvPr id="3" name="Подзаголовок 2"/>
          <p:cNvSpPr txBox="1">
            <a:spLocks/>
          </p:cNvSpPr>
          <p:nvPr/>
        </p:nvSpPr>
        <p:spPr>
          <a:xfrm>
            <a:off x="0" y="70146"/>
            <a:ext cx="9144000" cy="864096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Физическая игрушка</a:t>
            </a:r>
            <a:endParaRPr lang="ru-RU" sz="44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одзаголовок 2"/>
          <p:cNvSpPr txBox="1">
            <a:spLocks/>
          </p:cNvSpPr>
          <p:nvPr/>
        </p:nvSpPr>
        <p:spPr>
          <a:xfrm>
            <a:off x="0" y="146348"/>
            <a:ext cx="9144000" cy="864096"/>
          </a:xfrm>
          <a:prstGeom prst="rect">
            <a:avLst/>
          </a:prstGeom>
          <a:solidFill>
            <a:srgbClr val="FFFFFF">
              <a:alpha val="65098"/>
            </a:srgb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4400" b="1" dirty="0" smtClean="0">
                <a:solidFill>
                  <a:srgbClr val="007657"/>
                </a:solidFill>
                <a:latin typeface="Comic Sans MS" pitchFamily="66" charset="0"/>
                <a:cs typeface="Times New Roman" pitchFamily="18" charset="0"/>
              </a:rPr>
              <a:t>Центр тяжести и где его искать</a:t>
            </a:r>
            <a:endParaRPr lang="ru-RU" sz="4400" b="1" dirty="0">
              <a:solidFill>
                <a:srgbClr val="007657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1026" name="Picture 2" descr="F:\DCIM\100CASIO\CIMG5043.JPG"/>
          <p:cNvPicPr>
            <a:picLocks noChangeAspect="1" noChangeArrowheads="1"/>
          </p:cNvPicPr>
          <p:nvPr/>
        </p:nvPicPr>
        <p:blipFill>
          <a:blip r:embed="rId3" cstate="print"/>
          <a:srcRect r="11390" b="11105"/>
          <a:stretch>
            <a:fillRect/>
          </a:stretch>
        </p:blipFill>
        <p:spPr bwMode="auto">
          <a:xfrm>
            <a:off x="884249" y="1150876"/>
            <a:ext cx="7141673" cy="53734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2398</TotalTime>
  <Words>795</Words>
  <Application>Microsoft Office PowerPoint</Application>
  <PresentationFormat>Экран (4:3)</PresentationFormat>
  <Paragraphs>199</Paragraphs>
  <Slides>32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ANA</cp:lastModifiedBy>
  <cp:revision>179</cp:revision>
  <dcterms:created xsi:type="dcterms:W3CDTF">2016-11-18T14:12:19Z</dcterms:created>
  <dcterms:modified xsi:type="dcterms:W3CDTF">2019-03-05T18:59:58Z</dcterms:modified>
</cp:coreProperties>
</file>