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17664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5196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30168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317664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605196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17664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51960" y="152712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30168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317664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6051960" y="3915360"/>
            <a:ext cx="27378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301680" y="228600"/>
            <a:ext cx="8534160" cy="3517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59120" y="391536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0168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59120" y="1527120"/>
            <a:ext cx="414972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01680" y="3915360"/>
            <a:ext cx="85035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custDash>
              <a:ds d="4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8991720" y="288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0"/>
            <a:ext cx="9143640" cy="25142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146160" y="639180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PlaceHolder 15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BF3CCDC1-BB68-43D4-A00A-9C3AC7ADFD1A}" type="datetime">
              <a:rPr b="0" lang="ru-RU" sz="1400" spc="-1" strike="noStrike">
                <a:solidFill>
                  <a:srgbClr val="ffffff"/>
                </a:solidFill>
                <a:latin typeface="Georgia"/>
              </a:rPr>
              <a:t>8.1.19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6" name="Line 17"/>
          <p:cNvSpPr/>
          <p:nvPr/>
        </p:nvSpPr>
        <p:spPr>
          <a:xfrm>
            <a:off x="155160" y="2419920"/>
            <a:ext cx="8833320" cy="360"/>
          </a:xfrm>
          <a:prstGeom prst="line">
            <a:avLst/>
          </a:prstGeom>
          <a:ln w="11520">
            <a:solidFill>
              <a:schemeClr val="accent3">
                <a:shade val="75000"/>
              </a:schemeClr>
            </a:solidFill>
            <a:custDash>
              <a:ds d="3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52280" y="15228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4267080" y="21153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4361760" y="22096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sldNum"/>
          </p:nvPr>
        </p:nvSpPr>
        <p:spPr>
          <a:xfrm>
            <a:off x="4343400" y="2199600"/>
            <a:ext cx="456840" cy="441000"/>
          </a:xfrm>
          <a:prstGeom prst="rect">
            <a:avLst/>
          </a:prstGeom>
        </p:spPr>
        <p:txBody>
          <a:bodyPr lIns="45720" rIns="45720" tIns="45000" bIns="45000" anchor="ctr"/>
          <a:p>
            <a:pPr algn="ctr">
              <a:lnSpc>
                <a:spcPct val="100000"/>
              </a:lnSpc>
            </a:pPr>
            <a:fld id="{CED5CE23-2A6A-4EAD-A7C8-583C85654FC3}" type="slidenum">
              <a:rPr b="0" lang="ru-RU" sz="1600" spc="-1" strike="noStrike">
                <a:solidFill>
                  <a:srgbClr val="6d8687"/>
                </a:solidFill>
                <a:latin typeface="Georgia"/>
              </a:rPr>
              <a:t>4</a:t>
            </a:fld>
            <a:endParaRPr b="0" lang="ru-RU" sz="1600" spc="-1" strike="noStrike"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title"/>
          </p:nvPr>
        </p:nvSpPr>
        <p:spPr>
          <a:xfrm>
            <a:off x="685800" y="380880"/>
            <a:ext cx="7772040" cy="17521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ru-RU" sz="4200" spc="-1" strike="noStrike">
                <a:solidFill>
                  <a:srgbClr val="d16349"/>
                </a:solidFill>
                <a:latin typeface="Georgia"/>
              </a:rPr>
              <a:t>Образец заголовка</a:t>
            </a:r>
            <a:endParaRPr b="0" lang="ru-RU" sz="42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Для правки структуры щёлкните мышью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646b86"/>
                </a:solidFill>
                <a:latin typeface="Georgia"/>
              </a:rPr>
              <a:t>Третий уровень структуры</a:t>
            </a:r>
            <a:endParaRPr b="0" lang="ru-RU" sz="2000" spc="-1" strike="noStrike">
              <a:solidFill>
                <a:srgbClr val="646b86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Georgia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0" y="6705720"/>
            <a:ext cx="9143640" cy="151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2"/>
          <p:cNvSpPr/>
          <p:nvPr/>
        </p:nvSpPr>
        <p:spPr>
          <a:xfrm>
            <a:off x="0" y="0"/>
            <a:ext cx="9143640" cy="13928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3"/>
          <p:cNvSpPr/>
          <p:nvPr/>
        </p:nvSpPr>
        <p:spPr>
          <a:xfrm>
            <a:off x="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4"/>
          <p:cNvSpPr/>
          <p:nvPr/>
        </p:nvSpPr>
        <p:spPr>
          <a:xfrm>
            <a:off x="8991720" y="0"/>
            <a:ext cx="151920" cy="685764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5"/>
          <p:cNvSpPr/>
          <p:nvPr/>
        </p:nvSpPr>
        <p:spPr>
          <a:xfrm>
            <a:off x="149400" y="6388560"/>
            <a:ext cx="8832600" cy="309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6"/>
          <p:cNvSpPr/>
          <p:nvPr/>
        </p:nvSpPr>
        <p:spPr>
          <a:xfrm>
            <a:off x="152280" y="155520"/>
            <a:ext cx="8832600" cy="654660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>
            <a:solidFill>
              <a:schemeClr val="accent3">
                <a:shade val="75000"/>
              </a:schemeClr>
            </a:solidFill>
            <a:custDash>
              <a:ds d="4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8"/>
          <p:cNvSpPr/>
          <p:nvPr/>
        </p:nvSpPr>
        <p:spPr>
          <a:xfrm>
            <a:off x="4267080" y="956160"/>
            <a:ext cx="609120" cy="60912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9"/>
          <p:cNvSpPr/>
          <p:nvPr/>
        </p:nvSpPr>
        <p:spPr>
          <a:xfrm>
            <a:off x="4361760" y="1050480"/>
            <a:ext cx="420120" cy="42012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r="5400000" dist="255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PlaceHolder 10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4160" cy="7585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Образец заголовка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dt"/>
          </p:nvPr>
        </p:nvSpPr>
        <p:spPr>
          <a:xfrm>
            <a:off x="5791320" y="6405120"/>
            <a:ext cx="3044520" cy="36540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78C52075-F751-4063-B131-AE8AE29491FF}" type="datetime">
              <a:rPr b="0" lang="ru-RU" sz="1400" spc="-1" strike="noStrike">
                <a:solidFill>
                  <a:srgbClr val="ffffff"/>
                </a:solidFill>
                <a:latin typeface="Georgia"/>
              </a:rPr>
              <a:t>8.1.19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ftr"/>
          </p:nvPr>
        </p:nvSpPr>
        <p:spPr>
          <a:xfrm>
            <a:off x="304920" y="6410880"/>
            <a:ext cx="3580920" cy="365400"/>
          </a:xfrm>
          <a:prstGeom prst="rect">
            <a:avLst/>
          </a:prstGeom>
        </p:spPr>
        <p:txBody>
          <a:bodyPr lIns="90000" rIns="90000" tIns="45000" bIns="45000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sldNum"/>
          </p:nvPr>
        </p:nvSpPr>
        <p:spPr>
          <a:xfrm>
            <a:off x="4361760" y="1026360"/>
            <a:ext cx="456840" cy="441000"/>
          </a:xfrm>
          <a:prstGeom prst="rect">
            <a:avLst/>
          </a:prstGeom>
        </p:spPr>
        <p:txBody>
          <a:bodyPr lIns="45720" rIns="45720" tIns="45000" bIns="45000" anchor="ctr"/>
          <a:p>
            <a:pPr algn="ctr">
              <a:lnSpc>
                <a:spcPct val="100000"/>
              </a:lnSpc>
            </a:pPr>
            <a:fld id="{CF27D40A-5020-47EA-B425-9E4F2A37E349}" type="slidenum">
              <a:rPr b="0" lang="ru-RU" sz="1600" spc="-1" strike="noStrike">
                <a:solidFill>
                  <a:srgbClr val="7b9899"/>
                </a:solidFill>
                <a:latin typeface="Georgia"/>
              </a:rPr>
              <a:t>&lt;номер&gt;</a:t>
            </a:fld>
            <a:endParaRPr b="0" lang="ru-RU" sz="1600" spc="-1" strike="noStrike">
              <a:latin typeface="Times New Roman"/>
            </a:endParaRPr>
          </a:p>
        </p:txBody>
      </p:sp>
      <p:sp>
        <p:nvSpPr>
          <p:cNvPr id="72" name="PlaceHolder 14"/>
          <p:cNvSpPr>
            <a:spLocks noGrp="1"/>
          </p:cNvSpPr>
          <p:nvPr>
            <p:ph type="body"/>
          </p:nvPr>
        </p:nvSpPr>
        <p:spPr>
          <a:xfrm>
            <a:off x="301680" y="1527120"/>
            <a:ext cx="8503560" cy="457164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Образец текста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lvl="1" marL="548640" indent="-27396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b="0" lang="ru-RU" sz="2200" spc="-1" strike="noStrike">
                <a:solidFill>
                  <a:srgbClr val="646b86"/>
                </a:solidFill>
                <a:latin typeface="Georgia"/>
              </a:rPr>
              <a:t>Второй уровень</a:t>
            </a:r>
            <a:endParaRPr b="0" lang="ru-RU" sz="2200" spc="-1" strike="noStrike">
              <a:solidFill>
                <a:srgbClr val="000000"/>
              </a:solidFill>
              <a:latin typeface="Georgia"/>
            </a:endParaRPr>
          </a:p>
          <a:p>
            <a:pPr lvl="2" marL="822960" indent="-22824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Третий уровень</a:t>
            </a:r>
            <a:endParaRPr b="0" lang="ru-RU" sz="2000" spc="-1" strike="noStrike">
              <a:solidFill>
                <a:srgbClr val="646b86"/>
              </a:solidFill>
              <a:latin typeface="Georgia"/>
            </a:endParaRPr>
          </a:p>
          <a:p>
            <a:pPr lvl="3" marL="1097280" indent="-228240">
              <a:lnSpc>
                <a:spcPct val="100000"/>
              </a:lnSpc>
              <a:spcBef>
                <a:spcPts val="400"/>
              </a:spcBef>
              <a:buClr>
                <a:srgbClr val="8c7b70"/>
              </a:buClr>
              <a:buSzPct val="70000"/>
              <a:buFont typeface="Wingdings" charset="2"/>
              <a:buChar char=""/>
            </a:pPr>
            <a:r>
              <a:rPr b="0" lang="ru-RU" sz="2000" spc="-1" strike="noStrike">
                <a:solidFill>
                  <a:srgbClr val="646b86"/>
                </a:solidFill>
                <a:latin typeface="Georgia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Georgia"/>
            </a:endParaRPr>
          </a:p>
          <a:p>
            <a:pPr lvl="4" marL="1371600" indent="-228240">
              <a:lnSpc>
                <a:spcPct val="100000"/>
              </a:lnSpc>
              <a:spcBef>
                <a:spcPts val="360"/>
              </a:spcBef>
              <a:buClr>
                <a:srgbClr val="8fb08c"/>
              </a:buClr>
              <a:buFont typeface="Symbol" charset="2"/>
              <a:buChar char=""/>
            </a:pPr>
            <a:r>
              <a:rPr b="0" lang="ru-RU" sz="1800" spc="-1" strike="noStrike">
                <a:solidFill>
                  <a:srgbClr val="000000"/>
                </a:solidFill>
                <a:latin typeface="Georgia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71600" y="28195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b="1" lang="ru-RU" sz="1600" spc="248" strike="noStrike" cap="all">
                <a:solidFill>
                  <a:srgbClr val="646b86"/>
                </a:solidFill>
                <a:latin typeface="Georgia"/>
              </a:rPr>
              <a:t>Восприятие - процесс отражения в сознании человека целостных предметов или явлений при их непосредственном воздействии на органы чувств.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685800" y="380880"/>
            <a:ext cx="777204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4200" spc="-1" strike="noStrike" u="sng">
                <a:solidFill>
                  <a:srgbClr val="ccb400"/>
                </a:solidFill>
                <a:uFillTx/>
                <a:latin typeface="Georgia"/>
              </a:rPr>
              <a:t>Восприятие</a:t>
            </a:r>
            <a:endParaRPr b="0" lang="ru-RU" sz="42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Игра «УЗНАЙ ПРЕДМЕТ»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0000"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Цель:учить сравнивать предметы между собой, предназначена для развития восприятия у детей 4—6-летнего возраста.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Для проведения игры необходимо положить в полотняный мешочек разные мелкие предметы: пу­говицы разной величины, наперсток, катушку, кубик, шарик, конфету, ручку, ластик и др.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ЗАДАНИЕ РЕБЕНКУ:</a:t>
            </a:r>
            <a:r>
              <a:rPr b="1" lang="ru-RU" sz="2700" spc="-1" strike="noStrike">
                <a:solidFill>
                  <a:srgbClr val="000000"/>
                </a:solidFill>
                <a:latin typeface="Georgia"/>
              </a:rPr>
              <a:t> 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Определи на ощупь, что это за вещи. Если в игре участвуют несколько детей, то надо попросить одного ребенка описывать каждый предмет, ощупывая его, а второго (если детей несколько, то всех остальных) угадать, назвать и зарисовать вещь по предлагаемому описанию.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«Разнеси письма».  </a:t>
            </a: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(с 5 лет )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30000"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000000"/>
                </a:solidFill>
                <a:latin typeface="Georgia"/>
              </a:rPr>
              <a:t>СЛУХОВОЕ ВОСПРИЯТИЕ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Прикрепляются изображения разных домиков. На каждом домике есть почтовый ящик с прорезью, куда опускаются письма. У ведущего разноцветные прямоугольники из плотной бумаги-«письма». Задача: разнести письма точно по адресам. Вызванный ребенок получает задание, куда отнести письма. «Письмо ждут в домике с красной крышей, второго этажа и с голубой дверью». Инструкция дается один раз, без повторения. Об этом дети заранее предупреждаются. Можно сопровождать действия словами: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«почтальон наш быстро шел, домик сразу он нашел»,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«что-то долго он идет, домик нужный не найдет»,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«хоть и долго ты ходил, но письмо свое вручил»,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«будь внимателен, дружок, поищи еще разок !»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«Почтальон совсем устал, в нужный домик не попал».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«Кто из вас, друзья, пойдет, эти письма разнесет ?»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301680" y="142920"/>
            <a:ext cx="8534160" cy="1071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56000"/>
          </a:bodyPr>
          <a:p>
            <a:pPr algn="ctr">
              <a:lnSpc>
                <a:spcPct val="100000"/>
              </a:lnSpc>
            </a:pPr>
            <a:br/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«Шапка-невидимка»</a:t>
            </a:r>
            <a:br/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000000"/>
                </a:solidFill>
                <a:latin typeface="Georgia"/>
              </a:rPr>
              <a:t>Цель: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продолжать знакомить детей с композицией, учить выделять главное и второстепенное в иллюстрации или репродукции, подвести детей к пониманию того, что в картине нет ничего лишнего и случайного.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01680" y="228600"/>
            <a:ext cx="8534160" cy="98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91000"/>
          </a:bodyPr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Список используемой литературы:</a:t>
            </a:r>
            <a:br/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35000"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А.Д.Виноградова «Психология»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Т.Д.Рихтерман «Формирование представлений о времени у детей дошкольного возраста»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Л.А.Венгер В.С. Мухина «Психология» 1988.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1. 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Грушина Л.В.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Живые игрушки. Азбука самоделок. Учебно-методическое пособие. //«Мастерилка» 4-10 лет. Издательский Дом «Карапуз», 2006. – 20с.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2. 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Грушина Л.В.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Лютики-цветочки. Азбука самоделок. Учебно-методическое пособие. //«Мастерилка» 4-10 лет. Издательский Дом «Карапуз», 2006. 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3. 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Кирпичникова Н.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Развиваем сенсорику и мелкую моторику.  //Дошкольное воспитание 2005г.,   № 2. С. 76 – 78.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4. 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Люблинская А.А.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Воспитателю о развитии ребёнка. Изд. 2-е, испр. и доп. – М.: «Просвещение», 1972. – 256с.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5. 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Никулина Ф.Х.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Игры на развитие восприятия цвета. //Игра и дети  2009, № 2, с.8-9.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6. </a:t>
            </a:r>
            <a:r>
              <a:rPr b="0" i="1" lang="ru-RU" sz="2700" spc="-1" strike="noStrike">
                <a:solidFill>
                  <a:srgbClr val="000000"/>
                </a:solidFill>
                <a:latin typeface="Georgia"/>
              </a:rPr>
              <a:t>Светлова И.Е.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Цвет. – М.: Изд-во ЭКСМО. 2003.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646b86"/>
                </a:solidFill>
                <a:latin typeface="Georgia"/>
              </a:rPr>
              <a:t>Свойствами восприятия являются</a:t>
            </a: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 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01680" y="1527120"/>
            <a:ext cx="850392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Осмысленность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 </a:t>
            </a: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Обобщенность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 </a:t>
            </a: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Предметность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Целостность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 </a:t>
            </a: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Структурность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 </a:t>
            </a: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Избирательность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 </a:t>
            </a:r>
            <a:r>
              <a:rPr b="0" lang="ru-RU" sz="2700" spc="-1" strike="noStrike">
                <a:solidFill>
                  <a:srgbClr val="646b86"/>
                </a:solidFill>
                <a:latin typeface="Georgia"/>
              </a:rPr>
              <a:t>Константность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Виды восприятий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Зрительное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Слуховое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Осязательное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Обонятельное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Вкусовое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15" name="Picture 10" descr=""/>
          <p:cNvPicPr/>
          <p:nvPr/>
        </p:nvPicPr>
        <p:blipFill>
          <a:blip r:embed="rId1"/>
          <a:stretch/>
        </p:blipFill>
        <p:spPr>
          <a:xfrm>
            <a:off x="3357720" y="1500120"/>
            <a:ext cx="2642760" cy="1785600"/>
          </a:xfrm>
          <a:prstGeom prst="rect">
            <a:avLst/>
          </a:prstGeom>
          <a:ln>
            <a:noFill/>
          </a:ln>
        </p:spPr>
      </p:pic>
      <p:pic>
        <p:nvPicPr>
          <p:cNvPr id="116" name="Picture 14" descr=""/>
          <p:cNvPicPr/>
          <p:nvPr/>
        </p:nvPicPr>
        <p:blipFill>
          <a:blip r:embed="rId2"/>
          <a:stretch/>
        </p:blipFill>
        <p:spPr>
          <a:xfrm flipH="1">
            <a:off x="3358080" y="3429000"/>
            <a:ext cx="2642760" cy="1571400"/>
          </a:xfrm>
          <a:prstGeom prst="rect">
            <a:avLst/>
          </a:prstGeom>
          <a:ln>
            <a:noFill/>
          </a:ln>
        </p:spPr>
      </p:pic>
      <p:pic>
        <p:nvPicPr>
          <p:cNvPr id="117" name="Picture 12" descr=""/>
          <p:cNvPicPr/>
          <p:nvPr/>
        </p:nvPicPr>
        <p:blipFill>
          <a:blip r:embed="rId3"/>
          <a:stretch/>
        </p:blipFill>
        <p:spPr>
          <a:xfrm>
            <a:off x="6143760" y="1571760"/>
            <a:ext cx="2571480" cy="1714320"/>
          </a:xfrm>
          <a:prstGeom prst="rect">
            <a:avLst/>
          </a:prstGeom>
          <a:ln>
            <a:noFill/>
          </a:ln>
        </p:spPr>
      </p:pic>
      <p:pic>
        <p:nvPicPr>
          <p:cNvPr id="118" name="Picture 2" descr=""/>
          <p:cNvPicPr/>
          <p:nvPr/>
        </p:nvPicPr>
        <p:blipFill>
          <a:blip r:embed="rId4"/>
          <a:stretch/>
        </p:blipFill>
        <p:spPr>
          <a:xfrm>
            <a:off x="6143760" y="3429000"/>
            <a:ext cx="2571480" cy="1571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Восприятие бывает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Простое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Сложное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Непроизвольное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Произвольное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Специальное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Простые виды восприятия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формы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величины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цвета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размера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времени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7b9899"/>
                </a:solidFill>
                <a:latin typeface="Georgia"/>
              </a:rPr>
              <a:t>Специальные виды восприятия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глубины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пространства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движения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времени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Восприятие формы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571680"/>
            <a:ext cx="8229240" cy="128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97000"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646b86"/>
                </a:solidFill>
                <a:latin typeface="Georgia"/>
              </a:rPr>
              <a:t>Развитие восприятия в разные периоды детства.</a:t>
            </a:r>
            <a:br/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928880"/>
            <a:ext cx="8229240" cy="424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8000"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1.     Младенчество и раннее детство.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2. Дошкольный возраст.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цвета и формы.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целого и части.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картинки.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времени.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пространства. 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художественных произведений.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646b86"/>
                </a:solidFill>
                <a:latin typeface="Georgia"/>
              </a:rPr>
              <a:t>Восприятие человека.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Разноцветный кубик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9000"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000000"/>
                </a:solidFill>
                <a:latin typeface="Georgia"/>
              </a:rPr>
              <a:t>Цель: 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развитие восприятия цвета и мелкой моторики у детей 2-3 лет.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На каждой грани кубика один цвет и горлышко с крышкой. На крышке приклеен соответствующий цвет.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Ребёнок  рассматривает кубик. Откручивает и завинчивает крышки, вначале хаотично. Через некоторое время после нескольких занятий, ребёнок начинает ориентироваться и соотносить цвет на крышке с цветом на грани куба. 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Дети выкладывают крышки “паровозиком” на стол и называют цвета “вагончиков”. После каждый из них находит нужное “окошко” и закрывает его. 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Играть с кубиком, можно играть сразу 2-3 детям одновременно.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01680" y="228600"/>
            <a:ext cx="8534160" cy="758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7b9899"/>
                </a:solidFill>
                <a:latin typeface="Georgia"/>
              </a:rPr>
              <a:t>Веселых птичек стайка. </a:t>
            </a:r>
            <a:endParaRPr b="0" lang="ru-RU" sz="33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01680" y="1527120"/>
            <a:ext cx="850356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1" lang="ru-RU" sz="2700" spc="-1" strike="noStrike">
                <a:solidFill>
                  <a:srgbClr val="000000"/>
                </a:solidFill>
                <a:latin typeface="Georgia"/>
              </a:rPr>
              <a:t>Цель: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развитие восприятие цвета у детей 2-5 лет.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  <a:p>
            <a:pPr marL="274320" indent="-2739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    </a:t>
            </a:r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Подвесные игрушки – самоделки, называются мобили, что означает подвижные, движущиеся игрушки.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Эти птицы нравятся как малышам 2-4 лет, так и старшим дошкольникам.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Дети рассматривают птиц и называют какого они цвета, какие у них крылышки и хвостики.</a:t>
            </a:r>
            <a:br/>
            <a:r>
              <a:rPr b="0" lang="ru-RU" sz="2700" spc="-1" strike="noStrike">
                <a:solidFill>
                  <a:srgbClr val="000000"/>
                </a:solidFill>
                <a:latin typeface="Georgia"/>
              </a:rPr>
              <a:t>Игрушку можно использовать и в артикуляционных упражнениях. Попросить ребёнка подуть на птичку помочь ей взлететь. </a:t>
            </a:r>
            <a:endParaRPr b="0" lang="ru-RU" sz="27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232</TotalTime>
  <Application>LibreOffice/6.1.3.2$Windows_X86_64 LibreOffice_project/86daf60bf00efa86ad547e59e09d6bb77c699acb</Application>
  <Words>371</Words>
  <Paragraphs>76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2019-01-08T16:09:46Z</dcterms:modified>
  <cp:revision>21</cp:revision>
  <dc:subject/>
  <dc:title>Восприятие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