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media/image1.png" ContentType="image/png"/>
  <Override PartName="/ppt/media/image2.jpeg" ContentType="image/jpeg"/>
  <Override PartName="/ppt/media/image3.jpeg" ContentType="image/jpeg"/>
  <Override PartName="/ppt/media/image4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850356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301680" y="3915360"/>
            <a:ext cx="850356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414972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659120" y="1527120"/>
            <a:ext cx="414972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301680" y="3915360"/>
            <a:ext cx="414972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51" name="PlaceHolder 5"/>
          <p:cNvSpPr>
            <a:spLocks noGrp="1"/>
          </p:cNvSpPr>
          <p:nvPr>
            <p:ph type="body"/>
          </p:nvPr>
        </p:nvSpPr>
        <p:spPr>
          <a:xfrm>
            <a:off x="4659120" y="3915360"/>
            <a:ext cx="414972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273780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3176640" y="1527120"/>
            <a:ext cx="273780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6051960" y="1527120"/>
            <a:ext cx="273780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56" name="PlaceHolder 5"/>
          <p:cNvSpPr>
            <a:spLocks noGrp="1"/>
          </p:cNvSpPr>
          <p:nvPr>
            <p:ph type="body"/>
          </p:nvPr>
        </p:nvSpPr>
        <p:spPr>
          <a:xfrm>
            <a:off x="301680" y="3915360"/>
            <a:ext cx="273780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57" name="PlaceHolder 6"/>
          <p:cNvSpPr>
            <a:spLocks noGrp="1"/>
          </p:cNvSpPr>
          <p:nvPr>
            <p:ph type="body"/>
          </p:nvPr>
        </p:nvSpPr>
        <p:spPr>
          <a:xfrm>
            <a:off x="3176640" y="3915360"/>
            <a:ext cx="273780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58" name="PlaceHolder 7"/>
          <p:cNvSpPr>
            <a:spLocks noGrp="1"/>
          </p:cNvSpPr>
          <p:nvPr>
            <p:ph type="body"/>
          </p:nvPr>
        </p:nvSpPr>
        <p:spPr>
          <a:xfrm>
            <a:off x="6051960" y="3915360"/>
            <a:ext cx="273780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subTitle"/>
          </p:nvPr>
        </p:nvSpPr>
        <p:spPr>
          <a:xfrm>
            <a:off x="301680" y="1527120"/>
            <a:ext cx="8503560" cy="4571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8503560" cy="457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4149720" cy="457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659120" y="1527120"/>
            <a:ext cx="4149720" cy="457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subTitle"/>
          </p:nvPr>
        </p:nvSpPr>
        <p:spPr>
          <a:xfrm>
            <a:off x="301680" y="228600"/>
            <a:ext cx="8534160" cy="3517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414972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4659120" y="1527120"/>
            <a:ext cx="4149720" cy="457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body"/>
          </p:nvPr>
        </p:nvSpPr>
        <p:spPr>
          <a:xfrm>
            <a:off x="301680" y="3915360"/>
            <a:ext cx="414972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subTitle"/>
          </p:nvPr>
        </p:nvSpPr>
        <p:spPr>
          <a:xfrm>
            <a:off x="301680" y="1527120"/>
            <a:ext cx="8503560" cy="4571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4149720" cy="457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 type="body"/>
          </p:nvPr>
        </p:nvSpPr>
        <p:spPr>
          <a:xfrm>
            <a:off x="4659120" y="1527120"/>
            <a:ext cx="414972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89" name="PlaceHolder 4"/>
          <p:cNvSpPr>
            <a:spLocks noGrp="1"/>
          </p:cNvSpPr>
          <p:nvPr>
            <p:ph type="body"/>
          </p:nvPr>
        </p:nvSpPr>
        <p:spPr>
          <a:xfrm>
            <a:off x="4659120" y="3915360"/>
            <a:ext cx="414972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414972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4659120" y="1527120"/>
            <a:ext cx="414972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301680" y="3915360"/>
            <a:ext cx="850356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850356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301680" y="3915360"/>
            <a:ext cx="850356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414972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4659120" y="1527120"/>
            <a:ext cx="414972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301680" y="3915360"/>
            <a:ext cx="414972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01" name="PlaceHolder 5"/>
          <p:cNvSpPr>
            <a:spLocks noGrp="1"/>
          </p:cNvSpPr>
          <p:nvPr>
            <p:ph type="body"/>
          </p:nvPr>
        </p:nvSpPr>
        <p:spPr>
          <a:xfrm>
            <a:off x="4659120" y="3915360"/>
            <a:ext cx="414972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273780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3176640" y="1527120"/>
            <a:ext cx="273780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6051960" y="1527120"/>
            <a:ext cx="273780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 type="body"/>
          </p:nvPr>
        </p:nvSpPr>
        <p:spPr>
          <a:xfrm>
            <a:off x="301680" y="3915360"/>
            <a:ext cx="273780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07" name="PlaceHolder 6"/>
          <p:cNvSpPr>
            <a:spLocks noGrp="1"/>
          </p:cNvSpPr>
          <p:nvPr>
            <p:ph type="body"/>
          </p:nvPr>
        </p:nvSpPr>
        <p:spPr>
          <a:xfrm>
            <a:off x="3176640" y="3915360"/>
            <a:ext cx="273780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08" name="PlaceHolder 7"/>
          <p:cNvSpPr>
            <a:spLocks noGrp="1"/>
          </p:cNvSpPr>
          <p:nvPr>
            <p:ph type="body"/>
          </p:nvPr>
        </p:nvSpPr>
        <p:spPr>
          <a:xfrm>
            <a:off x="6051960" y="3915360"/>
            <a:ext cx="273780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8503560" cy="457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4149720" cy="457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59120" y="1527120"/>
            <a:ext cx="4149720" cy="457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subTitle"/>
          </p:nvPr>
        </p:nvSpPr>
        <p:spPr>
          <a:xfrm>
            <a:off x="301680" y="228600"/>
            <a:ext cx="8534160" cy="3517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414972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659120" y="1527120"/>
            <a:ext cx="4149720" cy="457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301680" y="3915360"/>
            <a:ext cx="414972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4149720" cy="457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659120" y="1527120"/>
            <a:ext cx="414972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4659120" y="3915360"/>
            <a:ext cx="414972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414972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4659120" y="1527120"/>
            <a:ext cx="414972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301680" y="3915360"/>
            <a:ext cx="850356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c5d1d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 hidden="1"/>
          <p:cNvSpPr/>
          <p:nvPr/>
        </p:nvSpPr>
        <p:spPr>
          <a:xfrm>
            <a:off x="0" y="6705720"/>
            <a:ext cx="9143640" cy="15192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 hidden="1"/>
          <p:cNvSpPr/>
          <p:nvPr/>
        </p:nvSpPr>
        <p:spPr>
          <a:xfrm>
            <a:off x="0" y="0"/>
            <a:ext cx="9143640" cy="139284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CustomShape 3" hidden="1"/>
          <p:cNvSpPr/>
          <p:nvPr/>
        </p:nvSpPr>
        <p:spPr>
          <a:xfrm>
            <a:off x="0" y="0"/>
            <a:ext cx="151920" cy="685764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CustomShape 4" hidden="1"/>
          <p:cNvSpPr/>
          <p:nvPr/>
        </p:nvSpPr>
        <p:spPr>
          <a:xfrm>
            <a:off x="8991720" y="0"/>
            <a:ext cx="151920" cy="685764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CustomShape 5" hidden="1"/>
          <p:cNvSpPr/>
          <p:nvPr/>
        </p:nvSpPr>
        <p:spPr>
          <a:xfrm>
            <a:off x="149400" y="6388560"/>
            <a:ext cx="8832600" cy="309240"/>
          </a:xfrm>
          <a:prstGeom prst="rect">
            <a:avLst/>
          </a:prstGeom>
          <a:solidFill>
            <a:schemeClr val="accent3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" name="CustomShape 6" hidden="1"/>
          <p:cNvSpPr/>
          <p:nvPr/>
        </p:nvSpPr>
        <p:spPr>
          <a:xfrm>
            <a:off x="152280" y="155520"/>
            <a:ext cx="8832600" cy="6546600"/>
          </a:xfrm>
          <a:prstGeom prst="rect">
            <a:avLst/>
          </a:prstGeom>
          <a:noFill/>
          <a:ln w="9360">
            <a:solidFill>
              <a:schemeClr val="accent3">
                <a:shade val="75000"/>
              </a:schemeClr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" name="Line 7"/>
          <p:cNvSpPr/>
          <p:nvPr/>
        </p:nvSpPr>
        <p:spPr>
          <a:xfrm>
            <a:off x="152280" y="1276560"/>
            <a:ext cx="8832960" cy="360"/>
          </a:xfrm>
          <a:prstGeom prst="line">
            <a:avLst/>
          </a:prstGeom>
          <a:ln w="9360">
            <a:solidFill>
              <a:schemeClr val="accent3">
                <a:shade val="75000"/>
              </a:schemeClr>
            </a:solidFill>
            <a:custDash>
              <a:ds d="400000" sp="100000"/>
            </a:custDash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" name="CustomShape 8" hidden="1"/>
          <p:cNvSpPr/>
          <p:nvPr/>
        </p:nvSpPr>
        <p:spPr>
          <a:xfrm>
            <a:off x="4267080" y="956160"/>
            <a:ext cx="609120" cy="609120"/>
          </a:xfrm>
          <a:prstGeom prst="ellipse">
            <a:avLst/>
          </a:prstGeom>
          <a:solidFill>
            <a:srgbClr val="ffffff"/>
          </a:solidFill>
          <a:ln w="15840">
            <a:noFill/>
          </a:ln>
          <a:effectLst>
            <a:outerShdw blurRad="50800" dir="5400000" dist="255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8" name="CustomShape 9" hidden="1"/>
          <p:cNvSpPr/>
          <p:nvPr/>
        </p:nvSpPr>
        <p:spPr>
          <a:xfrm>
            <a:off x="4361760" y="1050480"/>
            <a:ext cx="420120" cy="420120"/>
          </a:xfrm>
          <a:prstGeom prst="ellipse">
            <a:avLst/>
          </a:prstGeom>
          <a:solidFill>
            <a:srgbClr val="ffffff"/>
          </a:solidFill>
          <a:ln w="50760">
            <a:solidFill>
              <a:schemeClr val="accent3">
                <a:shade val="75000"/>
              </a:schemeClr>
            </a:solidFill>
            <a:round/>
          </a:ln>
          <a:effectLst>
            <a:outerShdw blurRad="50800" dir="5400000" dist="255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9" name="CustomShape 10"/>
          <p:cNvSpPr/>
          <p:nvPr/>
        </p:nvSpPr>
        <p:spPr>
          <a:xfrm>
            <a:off x="0" y="6705720"/>
            <a:ext cx="9143640" cy="15192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0" name="CustomShape 11"/>
          <p:cNvSpPr/>
          <p:nvPr/>
        </p:nvSpPr>
        <p:spPr>
          <a:xfrm>
            <a:off x="8991720" y="2880"/>
            <a:ext cx="151920" cy="685764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" name="CustomShape 12"/>
          <p:cNvSpPr/>
          <p:nvPr/>
        </p:nvSpPr>
        <p:spPr>
          <a:xfrm>
            <a:off x="0" y="0"/>
            <a:ext cx="151920" cy="685764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" name="CustomShape 13"/>
          <p:cNvSpPr/>
          <p:nvPr/>
        </p:nvSpPr>
        <p:spPr>
          <a:xfrm>
            <a:off x="0" y="0"/>
            <a:ext cx="9143640" cy="251424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" name="CustomShape 14"/>
          <p:cNvSpPr/>
          <p:nvPr/>
        </p:nvSpPr>
        <p:spPr>
          <a:xfrm>
            <a:off x="146160" y="6391800"/>
            <a:ext cx="8832600" cy="309240"/>
          </a:xfrm>
          <a:prstGeom prst="rect">
            <a:avLst/>
          </a:prstGeom>
          <a:solidFill>
            <a:schemeClr val="accent3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" name="PlaceHolder 15"/>
          <p:cNvSpPr>
            <a:spLocks noGrp="1"/>
          </p:cNvSpPr>
          <p:nvPr>
            <p:ph type="dt"/>
          </p:nvPr>
        </p:nvSpPr>
        <p:spPr>
          <a:xfrm>
            <a:off x="5791320" y="6405120"/>
            <a:ext cx="3044520" cy="365400"/>
          </a:xfrm>
          <a:prstGeom prst="rect">
            <a:avLst/>
          </a:prstGeom>
        </p:spPr>
        <p:txBody>
          <a:bodyPr lIns="90000" rIns="90000" tIns="45000" bIns="45000"/>
          <a:p>
            <a:pPr algn="r">
              <a:lnSpc>
                <a:spcPct val="100000"/>
              </a:lnSpc>
            </a:pPr>
            <a:fld id="{BF3CCDC1-BB68-43D4-A00A-9C3AC7ADFD1A}" type="datetime">
              <a:rPr b="0" lang="ru-RU" sz="1400" spc="-1" strike="noStrike">
                <a:solidFill>
                  <a:srgbClr val="ffffff"/>
                </a:solidFill>
                <a:latin typeface="Georgia"/>
              </a:rPr>
              <a:t>8.1.19</a:t>
            </a:fld>
            <a:endParaRPr b="0" lang="ru-RU" sz="1400" spc="-1" strike="noStrike">
              <a:latin typeface="Times New Roman"/>
            </a:endParaRPr>
          </a:p>
        </p:txBody>
      </p:sp>
      <p:sp>
        <p:nvSpPr>
          <p:cNvPr id="15" name="PlaceHolder 16"/>
          <p:cNvSpPr>
            <a:spLocks noGrp="1"/>
          </p:cNvSpPr>
          <p:nvPr>
            <p:ph type="ftr"/>
          </p:nvPr>
        </p:nvSpPr>
        <p:spPr>
          <a:xfrm>
            <a:off x="304920" y="6410880"/>
            <a:ext cx="3580920" cy="365400"/>
          </a:xfrm>
          <a:prstGeom prst="rect">
            <a:avLst/>
          </a:prstGeom>
        </p:spPr>
        <p:txBody>
          <a:bodyPr lIns="90000" rIns="90000" tIns="45000" bIns="45000"/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16" name="Line 17"/>
          <p:cNvSpPr/>
          <p:nvPr/>
        </p:nvSpPr>
        <p:spPr>
          <a:xfrm>
            <a:off x="155160" y="2419920"/>
            <a:ext cx="8833320" cy="360"/>
          </a:xfrm>
          <a:prstGeom prst="line">
            <a:avLst/>
          </a:prstGeom>
          <a:ln w="11520">
            <a:solidFill>
              <a:schemeClr val="accent3">
                <a:shade val="75000"/>
              </a:schemeClr>
            </a:solidFill>
            <a:custDash>
              <a:ds d="300000" sp="100000"/>
            </a:custDash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7" name="CustomShape 18"/>
          <p:cNvSpPr/>
          <p:nvPr/>
        </p:nvSpPr>
        <p:spPr>
          <a:xfrm>
            <a:off x="152280" y="152280"/>
            <a:ext cx="8832600" cy="6546600"/>
          </a:xfrm>
          <a:prstGeom prst="rect">
            <a:avLst/>
          </a:prstGeom>
          <a:noFill/>
          <a:ln w="9360">
            <a:solidFill>
              <a:schemeClr val="accent3">
                <a:shade val="75000"/>
              </a:schemeClr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8" name="CustomShape 19"/>
          <p:cNvSpPr/>
          <p:nvPr/>
        </p:nvSpPr>
        <p:spPr>
          <a:xfrm>
            <a:off x="4267080" y="2115360"/>
            <a:ext cx="609120" cy="609120"/>
          </a:xfrm>
          <a:prstGeom prst="ellipse">
            <a:avLst/>
          </a:prstGeom>
          <a:solidFill>
            <a:srgbClr val="ffffff"/>
          </a:solidFill>
          <a:ln w="15840">
            <a:noFill/>
          </a:ln>
          <a:effectLst>
            <a:outerShdw blurRad="50800" dir="5400000" dist="255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9" name="CustomShape 20"/>
          <p:cNvSpPr/>
          <p:nvPr/>
        </p:nvSpPr>
        <p:spPr>
          <a:xfrm>
            <a:off x="4361760" y="2209680"/>
            <a:ext cx="420120" cy="420120"/>
          </a:xfrm>
          <a:prstGeom prst="ellipse">
            <a:avLst/>
          </a:prstGeom>
          <a:solidFill>
            <a:srgbClr val="ffffff"/>
          </a:solidFill>
          <a:ln w="50760">
            <a:solidFill>
              <a:schemeClr val="accent3">
                <a:shade val="75000"/>
              </a:schemeClr>
            </a:solidFill>
            <a:round/>
          </a:ln>
          <a:effectLst>
            <a:outerShdw blurRad="50800" dir="5400000" dist="255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0" name="PlaceHolder 21"/>
          <p:cNvSpPr>
            <a:spLocks noGrp="1"/>
          </p:cNvSpPr>
          <p:nvPr>
            <p:ph type="sldNum"/>
          </p:nvPr>
        </p:nvSpPr>
        <p:spPr>
          <a:xfrm>
            <a:off x="4343400" y="2199600"/>
            <a:ext cx="456840" cy="441000"/>
          </a:xfrm>
          <a:prstGeom prst="rect">
            <a:avLst/>
          </a:prstGeom>
        </p:spPr>
        <p:txBody>
          <a:bodyPr lIns="45720" rIns="45720" tIns="45000" bIns="45000" anchor="ctr"/>
          <a:p>
            <a:pPr algn="ctr">
              <a:lnSpc>
                <a:spcPct val="100000"/>
              </a:lnSpc>
            </a:pPr>
            <a:fld id="{CED5CE23-2A6A-4EAD-A7C8-583C85654FC3}" type="slidenum">
              <a:rPr b="0" lang="ru-RU" sz="1600" spc="-1" strike="noStrike">
                <a:solidFill>
                  <a:srgbClr val="6d8687"/>
                </a:solidFill>
                <a:latin typeface="Georgia"/>
              </a:rPr>
              <a:t>4</a:t>
            </a:fld>
            <a:endParaRPr b="0" lang="ru-RU" sz="1600" spc="-1" strike="noStrike">
              <a:latin typeface="Times New Roman"/>
            </a:endParaRPr>
          </a:p>
        </p:txBody>
      </p:sp>
      <p:sp>
        <p:nvSpPr>
          <p:cNvPr id="21" name="PlaceHolder 22"/>
          <p:cNvSpPr>
            <a:spLocks noGrp="1"/>
          </p:cNvSpPr>
          <p:nvPr>
            <p:ph type="title"/>
          </p:nvPr>
        </p:nvSpPr>
        <p:spPr>
          <a:xfrm>
            <a:off x="685800" y="380880"/>
            <a:ext cx="7772040" cy="1752120"/>
          </a:xfrm>
          <a:prstGeom prst="rect">
            <a:avLst/>
          </a:prstGeom>
        </p:spPr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b="0" lang="ru-RU" sz="4200" spc="-1" strike="noStrike">
                <a:solidFill>
                  <a:srgbClr val="d16349"/>
                </a:solidFill>
                <a:latin typeface="Georgia"/>
              </a:rPr>
              <a:t>Образец заголовка</a:t>
            </a:r>
            <a:endParaRPr b="0" lang="ru-RU" sz="42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22" name="PlaceHolder 2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Для правки структуры щёлкните мышью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Georgia"/>
              </a:rPr>
              <a:t>Второй уровень структуры</a:t>
            </a:r>
            <a:endParaRPr b="0" lang="ru-RU" sz="2000" spc="-1" strike="noStrike">
              <a:solidFill>
                <a:srgbClr val="000000"/>
              </a:solidFill>
              <a:latin typeface="Georgia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646b86"/>
                </a:solidFill>
                <a:latin typeface="Georgia"/>
              </a:rPr>
              <a:t>Третий уровень структуры</a:t>
            </a:r>
            <a:endParaRPr b="0" lang="ru-RU" sz="2000" spc="-1" strike="noStrike">
              <a:solidFill>
                <a:srgbClr val="646b86"/>
              </a:solidFill>
              <a:latin typeface="Georgia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latin typeface="Georgia"/>
              </a:rPr>
              <a:t>Четвёртый уровень структуры</a:t>
            </a:r>
            <a:endParaRPr b="0" lang="ru-RU" sz="1800" spc="-1" strike="noStrike">
              <a:solidFill>
                <a:srgbClr val="000000"/>
              </a:solidFill>
              <a:latin typeface="Georgia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Georgia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Georgia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Georgia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Georgia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Georgia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c5d1d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CustomShape 1"/>
          <p:cNvSpPr/>
          <p:nvPr/>
        </p:nvSpPr>
        <p:spPr>
          <a:xfrm>
            <a:off x="0" y="6705720"/>
            <a:ext cx="9143640" cy="15192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0" name="CustomShape 2"/>
          <p:cNvSpPr/>
          <p:nvPr/>
        </p:nvSpPr>
        <p:spPr>
          <a:xfrm>
            <a:off x="0" y="0"/>
            <a:ext cx="9143640" cy="139284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1" name="CustomShape 3"/>
          <p:cNvSpPr/>
          <p:nvPr/>
        </p:nvSpPr>
        <p:spPr>
          <a:xfrm>
            <a:off x="0" y="0"/>
            <a:ext cx="151920" cy="685764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2" name="CustomShape 4"/>
          <p:cNvSpPr/>
          <p:nvPr/>
        </p:nvSpPr>
        <p:spPr>
          <a:xfrm>
            <a:off x="8991720" y="0"/>
            <a:ext cx="151920" cy="685764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3" name="CustomShape 5"/>
          <p:cNvSpPr/>
          <p:nvPr/>
        </p:nvSpPr>
        <p:spPr>
          <a:xfrm>
            <a:off x="149400" y="6388560"/>
            <a:ext cx="8832600" cy="309240"/>
          </a:xfrm>
          <a:prstGeom prst="rect">
            <a:avLst/>
          </a:prstGeom>
          <a:solidFill>
            <a:schemeClr val="accent3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4" name="CustomShape 6"/>
          <p:cNvSpPr/>
          <p:nvPr/>
        </p:nvSpPr>
        <p:spPr>
          <a:xfrm>
            <a:off x="152280" y="155520"/>
            <a:ext cx="8832600" cy="6546600"/>
          </a:xfrm>
          <a:prstGeom prst="rect">
            <a:avLst/>
          </a:prstGeom>
          <a:noFill/>
          <a:ln w="9360">
            <a:solidFill>
              <a:schemeClr val="accent3">
                <a:shade val="75000"/>
              </a:schemeClr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5" name="Line 7"/>
          <p:cNvSpPr/>
          <p:nvPr/>
        </p:nvSpPr>
        <p:spPr>
          <a:xfrm>
            <a:off x="152280" y="1276560"/>
            <a:ext cx="8832960" cy="360"/>
          </a:xfrm>
          <a:prstGeom prst="line">
            <a:avLst/>
          </a:prstGeom>
          <a:ln w="9360">
            <a:solidFill>
              <a:schemeClr val="accent3">
                <a:shade val="75000"/>
              </a:schemeClr>
            </a:solidFill>
            <a:custDash>
              <a:ds d="400000" sp="100000"/>
            </a:custDash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6" name="CustomShape 8"/>
          <p:cNvSpPr/>
          <p:nvPr/>
        </p:nvSpPr>
        <p:spPr>
          <a:xfrm>
            <a:off x="4267080" y="956160"/>
            <a:ext cx="609120" cy="609120"/>
          </a:xfrm>
          <a:prstGeom prst="ellipse">
            <a:avLst/>
          </a:prstGeom>
          <a:solidFill>
            <a:srgbClr val="ffffff"/>
          </a:solidFill>
          <a:ln w="15840">
            <a:noFill/>
          </a:ln>
          <a:effectLst>
            <a:outerShdw blurRad="50800" dir="5400000" dist="255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7" name="CustomShape 9"/>
          <p:cNvSpPr/>
          <p:nvPr/>
        </p:nvSpPr>
        <p:spPr>
          <a:xfrm>
            <a:off x="4361760" y="1050480"/>
            <a:ext cx="420120" cy="420120"/>
          </a:xfrm>
          <a:prstGeom prst="ellipse">
            <a:avLst/>
          </a:prstGeom>
          <a:solidFill>
            <a:srgbClr val="ffffff"/>
          </a:solidFill>
          <a:ln w="50760">
            <a:solidFill>
              <a:schemeClr val="accent3">
                <a:shade val="75000"/>
              </a:schemeClr>
            </a:solidFill>
            <a:round/>
          </a:ln>
          <a:effectLst>
            <a:outerShdw blurRad="50800" dir="5400000" dist="255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8" name="PlaceHolder 10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b="0" lang="ru-RU" sz="3300" spc="-1" strike="noStrike">
                <a:solidFill>
                  <a:srgbClr val="7b9899"/>
                </a:solidFill>
                <a:latin typeface="Georgia"/>
              </a:rPr>
              <a:t>Образец заголовка</a:t>
            </a:r>
            <a:endParaRPr b="0" lang="ru-RU" sz="33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69" name="PlaceHolder 11"/>
          <p:cNvSpPr>
            <a:spLocks noGrp="1"/>
          </p:cNvSpPr>
          <p:nvPr>
            <p:ph type="dt"/>
          </p:nvPr>
        </p:nvSpPr>
        <p:spPr>
          <a:xfrm>
            <a:off x="5791320" y="6405120"/>
            <a:ext cx="3044520" cy="365400"/>
          </a:xfrm>
          <a:prstGeom prst="rect">
            <a:avLst/>
          </a:prstGeom>
        </p:spPr>
        <p:txBody>
          <a:bodyPr lIns="90000" rIns="90000" tIns="45000" bIns="45000"/>
          <a:p>
            <a:pPr algn="r">
              <a:lnSpc>
                <a:spcPct val="100000"/>
              </a:lnSpc>
            </a:pPr>
            <a:fld id="{78C52075-F751-4063-B131-AE8AE29491FF}" type="datetime">
              <a:rPr b="0" lang="ru-RU" sz="1400" spc="-1" strike="noStrike">
                <a:solidFill>
                  <a:srgbClr val="ffffff"/>
                </a:solidFill>
                <a:latin typeface="Georgia"/>
              </a:rPr>
              <a:t>8.1.19</a:t>
            </a:fld>
            <a:endParaRPr b="0" lang="ru-RU" sz="1400" spc="-1" strike="noStrike">
              <a:latin typeface="Times New Roman"/>
            </a:endParaRPr>
          </a:p>
        </p:txBody>
      </p:sp>
      <p:sp>
        <p:nvSpPr>
          <p:cNvPr id="70" name="PlaceHolder 12"/>
          <p:cNvSpPr>
            <a:spLocks noGrp="1"/>
          </p:cNvSpPr>
          <p:nvPr>
            <p:ph type="ftr"/>
          </p:nvPr>
        </p:nvSpPr>
        <p:spPr>
          <a:xfrm>
            <a:off x="304920" y="6410880"/>
            <a:ext cx="3580920" cy="365400"/>
          </a:xfrm>
          <a:prstGeom prst="rect">
            <a:avLst/>
          </a:prstGeom>
        </p:spPr>
        <p:txBody>
          <a:bodyPr lIns="90000" rIns="90000" tIns="45000" bIns="45000"/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71" name="PlaceHolder 13"/>
          <p:cNvSpPr>
            <a:spLocks noGrp="1"/>
          </p:cNvSpPr>
          <p:nvPr>
            <p:ph type="sldNum"/>
          </p:nvPr>
        </p:nvSpPr>
        <p:spPr>
          <a:xfrm>
            <a:off x="4361760" y="1026360"/>
            <a:ext cx="456840" cy="441000"/>
          </a:xfrm>
          <a:prstGeom prst="rect">
            <a:avLst/>
          </a:prstGeom>
        </p:spPr>
        <p:txBody>
          <a:bodyPr lIns="45720" rIns="45720" tIns="45000" bIns="45000" anchor="ctr"/>
          <a:p>
            <a:pPr algn="ctr">
              <a:lnSpc>
                <a:spcPct val="100000"/>
              </a:lnSpc>
            </a:pPr>
            <a:fld id="{CF27D40A-5020-47EA-B425-9E4F2A37E349}" type="slidenum">
              <a:rPr b="0" lang="ru-RU" sz="1600" spc="-1" strike="noStrike">
                <a:solidFill>
                  <a:srgbClr val="7b9899"/>
                </a:solidFill>
                <a:latin typeface="Georgia"/>
              </a:rPr>
              <a:t>&lt;номер&gt;</a:t>
            </a:fld>
            <a:endParaRPr b="0" lang="ru-RU" sz="1600" spc="-1" strike="noStrike">
              <a:latin typeface="Times New Roman"/>
            </a:endParaRPr>
          </a:p>
        </p:txBody>
      </p:sp>
      <p:sp>
        <p:nvSpPr>
          <p:cNvPr id="72" name="PlaceHolder 14"/>
          <p:cNvSpPr>
            <a:spLocks noGrp="1"/>
          </p:cNvSpPr>
          <p:nvPr>
            <p:ph type="body"/>
          </p:nvPr>
        </p:nvSpPr>
        <p:spPr>
          <a:xfrm>
            <a:off x="301680" y="1527120"/>
            <a:ext cx="8503560" cy="4571640"/>
          </a:xfrm>
          <a:prstGeom prst="rect">
            <a:avLst/>
          </a:prstGeom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spcBef>
                <a:spcPts val="541"/>
              </a:spcBef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Образец текста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  <a:p>
            <a:pPr lvl="1" marL="548640" indent="-273960">
              <a:lnSpc>
                <a:spcPct val="100000"/>
              </a:lnSpc>
              <a:spcBef>
                <a:spcPts val="439"/>
              </a:spcBef>
              <a:buClr>
                <a:srgbClr val="ccb400"/>
              </a:buClr>
              <a:buSzPct val="70000"/>
              <a:buFont typeface="Wingdings" charset="2"/>
              <a:buChar char=""/>
            </a:pPr>
            <a:r>
              <a:rPr b="0" lang="ru-RU" sz="2200" spc="-1" strike="noStrike">
                <a:solidFill>
                  <a:srgbClr val="646b86"/>
                </a:solidFill>
                <a:latin typeface="Georgia"/>
              </a:rPr>
              <a:t>Второй уровень</a:t>
            </a:r>
            <a:endParaRPr b="0" lang="ru-RU" sz="2200" spc="-1" strike="noStrike">
              <a:solidFill>
                <a:srgbClr val="000000"/>
              </a:solidFill>
              <a:latin typeface="Georgia"/>
            </a:endParaRPr>
          </a:p>
          <a:p>
            <a:pPr lvl="2" marL="822960" indent="-228240">
              <a:lnSpc>
                <a:spcPct val="100000"/>
              </a:lnSpc>
              <a:spcBef>
                <a:spcPts val="400"/>
              </a:spcBef>
              <a:buClr>
                <a:srgbClr val="8cadae"/>
              </a:buClr>
              <a:buSzPct val="75000"/>
              <a:buFont typeface="Wingdings 2" charset="2"/>
              <a:buChar char=""/>
            </a:pPr>
            <a:r>
              <a:rPr b="0" lang="ru-RU" sz="2000" spc="-1" strike="noStrike">
                <a:solidFill>
                  <a:srgbClr val="000000"/>
                </a:solidFill>
                <a:latin typeface="Georgia"/>
              </a:rPr>
              <a:t>Третий уровень</a:t>
            </a:r>
            <a:endParaRPr b="0" lang="ru-RU" sz="2000" spc="-1" strike="noStrike">
              <a:solidFill>
                <a:srgbClr val="646b86"/>
              </a:solidFill>
              <a:latin typeface="Georgia"/>
            </a:endParaRPr>
          </a:p>
          <a:p>
            <a:pPr lvl="3" marL="1097280" indent="-228240">
              <a:lnSpc>
                <a:spcPct val="100000"/>
              </a:lnSpc>
              <a:spcBef>
                <a:spcPts val="400"/>
              </a:spcBef>
              <a:buClr>
                <a:srgbClr val="8c7b70"/>
              </a:buClr>
              <a:buSzPct val="70000"/>
              <a:buFont typeface="Wingdings" charset="2"/>
              <a:buChar char=""/>
            </a:pPr>
            <a:r>
              <a:rPr b="0" lang="ru-RU" sz="2000" spc="-1" strike="noStrike">
                <a:solidFill>
                  <a:srgbClr val="646b86"/>
                </a:solidFill>
                <a:latin typeface="Georgia"/>
              </a:rPr>
              <a:t>Четвертый уровень</a:t>
            </a:r>
            <a:endParaRPr b="0" lang="ru-RU" sz="2000" spc="-1" strike="noStrike">
              <a:solidFill>
                <a:srgbClr val="000000"/>
              </a:solidFill>
              <a:latin typeface="Georgia"/>
            </a:endParaRPr>
          </a:p>
          <a:p>
            <a:pPr lvl="4" marL="1371600" indent="-228240">
              <a:lnSpc>
                <a:spcPct val="100000"/>
              </a:lnSpc>
              <a:spcBef>
                <a:spcPts val="360"/>
              </a:spcBef>
              <a:buClr>
                <a:srgbClr val="8fb08c"/>
              </a:buClr>
              <a:buFont typeface="Symbol" charset="2"/>
              <a:buChar char=""/>
            </a:pPr>
            <a:r>
              <a:rPr b="0" lang="ru-RU" sz="1800" spc="-1" strike="noStrike">
                <a:solidFill>
                  <a:srgbClr val="000000"/>
                </a:solidFill>
                <a:latin typeface="Georgia"/>
              </a:rPr>
              <a:t>Пятый уровень</a:t>
            </a:r>
            <a:endParaRPr b="0" lang="ru-RU" sz="18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Shape 1"/>
          <p:cNvSpPr txBox="1"/>
          <p:nvPr/>
        </p:nvSpPr>
        <p:spPr>
          <a:xfrm>
            <a:off x="1371600" y="2819520"/>
            <a:ext cx="6400440" cy="17521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algn="ctr">
              <a:lnSpc>
                <a:spcPct val="100000"/>
              </a:lnSpc>
              <a:spcBef>
                <a:spcPts val="320"/>
              </a:spcBef>
            </a:pPr>
            <a:r>
              <a:rPr b="1" lang="ru-RU" sz="1600" spc="248" strike="noStrike" cap="all">
                <a:solidFill>
                  <a:srgbClr val="646b86"/>
                </a:solidFill>
                <a:latin typeface="Georgia"/>
              </a:rPr>
              <a:t>Восприятие - процесс отражения в сознании человека целостных предметов или явлений при их непосредственном воздействии на органы чувств.</a:t>
            </a:r>
            <a:endParaRPr b="0" lang="ru-RU" sz="16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20"/>
              </a:spcBef>
            </a:pPr>
            <a:endParaRPr b="0" lang="ru-RU" sz="16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20"/>
              </a:spcBef>
            </a:pPr>
            <a:endParaRPr b="0" lang="ru-RU" sz="16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20"/>
              </a:spcBef>
            </a:pPr>
            <a:endParaRPr b="0" lang="ru-RU" sz="16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20"/>
              </a:spcBef>
            </a:pPr>
            <a:endParaRPr b="0" lang="ru-RU" sz="16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20"/>
              </a:spcBef>
            </a:pPr>
            <a:endParaRPr b="0" lang="ru-RU" sz="16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20"/>
              </a:spcBef>
            </a:pPr>
            <a:endParaRPr b="0" lang="ru-RU" sz="16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20"/>
              </a:spcBef>
            </a:pPr>
            <a:endParaRPr b="0" lang="ru-RU" sz="1600" spc="-1" strike="noStrike">
              <a:latin typeface="Arial"/>
            </a:endParaRPr>
          </a:p>
        </p:txBody>
      </p:sp>
      <p:sp>
        <p:nvSpPr>
          <p:cNvPr id="110" name="TextShape 2"/>
          <p:cNvSpPr txBox="1"/>
          <p:nvPr/>
        </p:nvSpPr>
        <p:spPr>
          <a:xfrm>
            <a:off x="685800" y="380880"/>
            <a:ext cx="7772040" cy="17521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b="1" lang="ru-RU" sz="4200" spc="-1" strike="noStrike" u="sng">
                <a:solidFill>
                  <a:srgbClr val="ccb400"/>
                </a:solidFill>
                <a:uFillTx/>
                <a:latin typeface="Georgia"/>
              </a:rPr>
              <a:t>Восприятие</a:t>
            </a:r>
            <a:endParaRPr b="0" lang="ru-RU" sz="42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Shape 1"/>
          <p:cNvSpPr txBox="1"/>
          <p:nvPr/>
        </p:nvSpPr>
        <p:spPr>
          <a:xfrm>
            <a:off x="301680" y="228600"/>
            <a:ext cx="8534160" cy="758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b="1" lang="ru-RU" sz="3300" spc="-1" strike="noStrike">
                <a:solidFill>
                  <a:srgbClr val="7b9899"/>
                </a:solidFill>
                <a:latin typeface="Georgia"/>
              </a:rPr>
              <a:t>Игра «УЗНАЙ ПРЕДМЕТ»</a:t>
            </a:r>
            <a:endParaRPr b="0" lang="ru-RU" sz="33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32" name="TextShape 2"/>
          <p:cNvSpPr txBox="1"/>
          <p:nvPr/>
        </p:nvSpPr>
        <p:spPr>
          <a:xfrm>
            <a:off x="301680" y="1527120"/>
            <a:ext cx="850356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 fontScale="70000"/>
          </a:bodyPr>
          <a:p>
            <a:pPr marL="274320" indent="-273960">
              <a:lnSpc>
                <a:spcPct val="100000"/>
              </a:lnSpc>
              <a:spcBef>
                <a:spcPts val="541"/>
              </a:spcBef>
            </a:pPr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Цель:учить сравнивать предметы между собой, предназначена для развития восприятия у детей 4—6-летнего возраста.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  <a:p>
            <a:pPr marL="274320" indent="-273960">
              <a:lnSpc>
                <a:spcPct val="100000"/>
              </a:lnSpc>
              <a:spcBef>
                <a:spcPts val="541"/>
              </a:spcBef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Для проведения игры необходимо положить в полотняный мешочек разные мелкие предметы: пу­говицы разной величины, наперсток, катушку, кубик, шарик, конфету, ручку, ластик и др.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  <a:p>
            <a:pPr marL="274320" indent="-273960">
              <a:lnSpc>
                <a:spcPct val="100000"/>
              </a:lnSpc>
              <a:spcBef>
                <a:spcPts val="541"/>
              </a:spcBef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i="1" lang="ru-RU" sz="2700" spc="-1" strike="noStrike">
                <a:solidFill>
                  <a:srgbClr val="000000"/>
                </a:solidFill>
                <a:latin typeface="Georgia"/>
              </a:rPr>
              <a:t>ЗАДАНИЕ РЕБЕНКУ:</a:t>
            </a:r>
            <a:r>
              <a:rPr b="1" lang="ru-RU" sz="2700" spc="-1" strike="noStrike">
                <a:solidFill>
                  <a:srgbClr val="000000"/>
                </a:solidFill>
                <a:latin typeface="Georgia"/>
              </a:rPr>
              <a:t> </a:t>
            </a:r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Определи на ощупь, что это за вещи. Если в игре участвуют несколько детей, то надо попросить одного ребенка описывать каждый предмет, ощупывая его, а второго (если детей несколько, то всех остальных) угадать, назвать и зарисовать вещь по предлагаемому описанию.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  <a:p>
            <a:pPr>
              <a:lnSpc>
                <a:spcPct val="100000"/>
              </a:lnSpc>
              <a:spcBef>
                <a:spcPts val="541"/>
              </a:spcBef>
            </a:pP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extShape 1"/>
          <p:cNvSpPr txBox="1"/>
          <p:nvPr/>
        </p:nvSpPr>
        <p:spPr>
          <a:xfrm>
            <a:off x="301680" y="228600"/>
            <a:ext cx="8534160" cy="758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b="1" lang="ru-RU" sz="3300" spc="-1" strike="noStrike">
                <a:solidFill>
                  <a:srgbClr val="7b9899"/>
                </a:solidFill>
                <a:latin typeface="Georgia"/>
              </a:rPr>
              <a:t>«Разнеси письма».  </a:t>
            </a:r>
            <a:r>
              <a:rPr b="0" lang="ru-RU" sz="3300" spc="-1" strike="noStrike">
                <a:solidFill>
                  <a:srgbClr val="7b9899"/>
                </a:solidFill>
                <a:latin typeface="Georgia"/>
              </a:rPr>
              <a:t>(с 5 лет )</a:t>
            </a:r>
            <a:endParaRPr b="0" lang="ru-RU" sz="33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34" name="TextShape 2"/>
          <p:cNvSpPr txBox="1"/>
          <p:nvPr/>
        </p:nvSpPr>
        <p:spPr>
          <a:xfrm>
            <a:off x="301680" y="1527120"/>
            <a:ext cx="850356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 fontScale="30000"/>
          </a:bodyPr>
          <a:p>
            <a:pPr marL="274320" indent="-273960">
              <a:lnSpc>
                <a:spcPct val="100000"/>
              </a:lnSpc>
              <a:spcBef>
                <a:spcPts val="541"/>
              </a:spcBef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1" lang="ru-RU" sz="2700" spc="-1" strike="noStrike">
                <a:solidFill>
                  <a:srgbClr val="000000"/>
                </a:solidFill>
                <a:latin typeface="Georgia"/>
              </a:rPr>
              <a:t>СЛУХОВОЕ ВОСПРИЯТИЕ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  <a:p>
            <a:pPr marL="274320" indent="-273960">
              <a:lnSpc>
                <a:spcPct val="100000"/>
              </a:lnSpc>
              <a:spcBef>
                <a:spcPts val="541"/>
              </a:spcBef>
            </a:pP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  <a:p>
            <a:pPr marL="274320" indent="-273960">
              <a:lnSpc>
                <a:spcPct val="100000"/>
              </a:lnSpc>
              <a:spcBef>
                <a:spcPts val="541"/>
              </a:spcBef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Прикрепляются изображения разных домиков. На каждом домике есть почтовый ящик с прорезью, куда опускаются письма. У ведущего разноцветные прямоугольники из плотной бумаги-«письма». Задача: разнести письма точно по адресам. Вызванный ребенок получает задание, куда отнести письма. «Письмо ждут в домике с красной крышей, второго этажа и с голубой дверью». Инструкция дается один раз, без повторения. Об этом дети заранее предупреждаются. Можно сопровождать действия словами: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  <a:p>
            <a:pPr marL="274320" indent="-273960">
              <a:lnSpc>
                <a:spcPct val="100000"/>
              </a:lnSpc>
              <a:spcBef>
                <a:spcPts val="541"/>
              </a:spcBef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«почтальон наш быстро шел, домик сразу он нашел»,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  <a:p>
            <a:pPr marL="274320" indent="-273960">
              <a:lnSpc>
                <a:spcPct val="100000"/>
              </a:lnSpc>
              <a:spcBef>
                <a:spcPts val="541"/>
              </a:spcBef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«что-то долго он идет, домик нужный не найдет»,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  <a:p>
            <a:pPr marL="274320" indent="-273960">
              <a:lnSpc>
                <a:spcPct val="100000"/>
              </a:lnSpc>
              <a:spcBef>
                <a:spcPts val="541"/>
              </a:spcBef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«хоть и долго ты ходил, но письмо свое вручил»,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  <a:p>
            <a:pPr marL="274320" indent="-273960">
              <a:lnSpc>
                <a:spcPct val="100000"/>
              </a:lnSpc>
              <a:spcBef>
                <a:spcPts val="541"/>
              </a:spcBef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«будь внимателен, дружок, поищи еще разок !»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  <a:p>
            <a:pPr marL="274320" indent="-273960">
              <a:lnSpc>
                <a:spcPct val="100000"/>
              </a:lnSpc>
              <a:spcBef>
                <a:spcPts val="541"/>
              </a:spcBef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«Почтальон совсем устал, в нужный домик не попал».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  <a:p>
            <a:pPr marL="274320" indent="-273960">
              <a:lnSpc>
                <a:spcPct val="100000"/>
              </a:lnSpc>
              <a:spcBef>
                <a:spcPts val="541"/>
              </a:spcBef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«Кто из вас, друзья, пойдет, эти письма разнесет ?»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  <a:p>
            <a:pPr>
              <a:lnSpc>
                <a:spcPct val="100000"/>
              </a:lnSpc>
              <a:spcBef>
                <a:spcPts val="541"/>
              </a:spcBef>
            </a:pP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Shape 1"/>
          <p:cNvSpPr txBox="1"/>
          <p:nvPr/>
        </p:nvSpPr>
        <p:spPr>
          <a:xfrm>
            <a:off x="301680" y="142920"/>
            <a:ext cx="8534160" cy="10713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rmAutofit fontScale="56000"/>
          </a:bodyPr>
          <a:p>
            <a:pPr algn="ctr">
              <a:lnSpc>
                <a:spcPct val="100000"/>
              </a:lnSpc>
            </a:pPr>
            <a:br/>
            <a:r>
              <a:rPr b="1" lang="ru-RU" sz="3300" spc="-1" strike="noStrike">
                <a:solidFill>
                  <a:srgbClr val="7b9899"/>
                </a:solidFill>
                <a:latin typeface="Georgia"/>
              </a:rPr>
              <a:t>«Шапка-невидимка»</a:t>
            </a:r>
            <a:br/>
            <a:endParaRPr b="0" lang="ru-RU" sz="33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36" name="TextShape 2"/>
          <p:cNvSpPr txBox="1"/>
          <p:nvPr/>
        </p:nvSpPr>
        <p:spPr>
          <a:xfrm>
            <a:off x="301680" y="1527120"/>
            <a:ext cx="850356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spcBef>
                <a:spcPts val="541"/>
              </a:spcBef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1" lang="ru-RU" sz="2700" spc="-1" strike="noStrike">
                <a:solidFill>
                  <a:srgbClr val="000000"/>
                </a:solidFill>
                <a:latin typeface="Georgia"/>
              </a:rPr>
              <a:t>Цель:</a:t>
            </a:r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 продолжать знакомить детей с композицией, учить выделять главное и второстепенное в иллюстрации или репродукции, подвести детей к пониманию того, что в картине нет ничего лишнего и случайного.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Shape 1"/>
          <p:cNvSpPr txBox="1"/>
          <p:nvPr/>
        </p:nvSpPr>
        <p:spPr>
          <a:xfrm>
            <a:off x="301680" y="228600"/>
            <a:ext cx="8534160" cy="985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rmAutofit fontScale="91000"/>
          </a:bodyPr>
          <a:p>
            <a:pPr algn="ctr">
              <a:lnSpc>
                <a:spcPct val="100000"/>
              </a:lnSpc>
            </a:pPr>
            <a:r>
              <a:rPr b="1" lang="ru-RU" sz="3300" spc="-1" strike="noStrike">
                <a:solidFill>
                  <a:srgbClr val="7b9899"/>
                </a:solidFill>
                <a:latin typeface="Georgia"/>
              </a:rPr>
              <a:t>Список используемой литературы:</a:t>
            </a:r>
            <a:br/>
            <a:endParaRPr b="0" lang="ru-RU" sz="33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38" name="TextShape 2"/>
          <p:cNvSpPr txBox="1"/>
          <p:nvPr/>
        </p:nvSpPr>
        <p:spPr>
          <a:xfrm>
            <a:off x="301680" y="1527120"/>
            <a:ext cx="850356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 fontScale="35000"/>
          </a:bodyPr>
          <a:p>
            <a:pPr marL="274320" indent="-273960">
              <a:lnSpc>
                <a:spcPct val="100000"/>
              </a:lnSpc>
              <a:spcBef>
                <a:spcPts val="541"/>
              </a:spcBef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А.Д.Виноградова «Психология»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  <a:p>
            <a:pPr marL="274320" indent="-273960">
              <a:lnSpc>
                <a:spcPct val="100000"/>
              </a:lnSpc>
              <a:spcBef>
                <a:spcPts val="541"/>
              </a:spcBef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Т.Д.Рихтерман «Формирование представлений о времени у детей дошкольного возраста»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  <a:p>
            <a:pPr marL="274320" indent="-273960">
              <a:lnSpc>
                <a:spcPct val="100000"/>
              </a:lnSpc>
              <a:spcBef>
                <a:spcPts val="541"/>
              </a:spcBef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Л.А.Венгер В.С. Мухина «Психология» 1988.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  <a:p>
            <a:pPr marL="274320" indent="-273960">
              <a:lnSpc>
                <a:spcPct val="100000"/>
              </a:lnSpc>
              <a:spcBef>
                <a:spcPts val="541"/>
              </a:spcBef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1. </a:t>
            </a:r>
            <a:r>
              <a:rPr b="0" i="1" lang="ru-RU" sz="2700" spc="-1" strike="noStrike">
                <a:solidFill>
                  <a:srgbClr val="000000"/>
                </a:solidFill>
                <a:latin typeface="Georgia"/>
              </a:rPr>
              <a:t>Грушина Л.В.</a:t>
            </a:r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 Живые игрушки. Азбука самоделок. Учебно-методическое пособие. //«Мастерилка» 4-10 лет. Издательский Дом «Карапуз», 2006. – 20с.</a:t>
            </a:r>
            <a:br/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2. </a:t>
            </a:r>
            <a:r>
              <a:rPr b="0" i="1" lang="ru-RU" sz="2700" spc="-1" strike="noStrike">
                <a:solidFill>
                  <a:srgbClr val="000000"/>
                </a:solidFill>
                <a:latin typeface="Georgia"/>
              </a:rPr>
              <a:t>Грушина Л.В.</a:t>
            </a:r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 Лютики-цветочки. Азбука самоделок. Учебно-методическое пособие. //«Мастерилка» 4-10 лет. Издательский Дом «Карапуз», 2006. </a:t>
            </a:r>
            <a:br/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3. </a:t>
            </a:r>
            <a:r>
              <a:rPr b="0" i="1" lang="ru-RU" sz="2700" spc="-1" strike="noStrike">
                <a:solidFill>
                  <a:srgbClr val="000000"/>
                </a:solidFill>
                <a:latin typeface="Georgia"/>
              </a:rPr>
              <a:t>Кирпичникова Н.</a:t>
            </a:r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 Развиваем сенсорику и мелкую моторику.  //Дошкольное воспитание 2005г.,   № 2. С. 76 – 78.</a:t>
            </a:r>
            <a:br/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4. </a:t>
            </a:r>
            <a:r>
              <a:rPr b="0" i="1" lang="ru-RU" sz="2700" spc="-1" strike="noStrike">
                <a:solidFill>
                  <a:srgbClr val="000000"/>
                </a:solidFill>
                <a:latin typeface="Georgia"/>
              </a:rPr>
              <a:t>Люблинская А.А.</a:t>
            </a:r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 Воспитателю о развитии ребёнка. Изд. 2-е, испр. и доп. – М.: «Просвещение», 1972. – 256с.</a:t>
            </a:r>
            <a:br/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5. </a:t>
            </a:r>
            <a:r>
              <a:rPr b="0" i="1" lang="ru-RU" sz="2700" spc="-1" strike="noStrike">
                <a:solidFill>
                  <a:srgbClr val="000000"/>
                </a:solidFill>
                <a:latin typeface="Georgia"/>
              </a:rPr>
              <a:t>Никулина Ф.Х.</a:t>
            </a:r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 Игры на развитие восприятия цвета. //Игра и дети  2009, № 2, с.8-9.</a:t>
            </a:r>
            <a:br/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6. </a:t>
            </a:r>
            <a:r>
              <a:rPr b="0" i="1" lang="ru-RU" sz="2700" spc="-1" strike="noStrike">
                <a:solidFill>
                  <a:srgbClr val="000000"/>
                </a:solidFill>
                <a:latin typeface="Georgia"/>
              </a:rPr>
              <a:t>Светлова И.Е.</a:t>
            </a:r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 Цвет. – М.: Изд-во ЭКСМО. 2003.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  <a:p>
            <a:pPr>
              <a:lnSpc>
                <a:spcPct val="100000"/>
              </a:lnSpc>
              <a:spcBef>
                <a:spcPts val="541"/>
              </a:spcBef>
            </a:pP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Shape 1"/>
          <p:cNvSpPr txBox="1"/>
          <p:nvPr/>
        </p:nvSpPr>
        <p:spPr>
          <a:xfrm>
            <a:off x="301680" y="228600"/>
            <a:ext cx="8534160" cy="758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rmAutofit/>
          </a:bodyPr>
          <a:p>
            <a:pPr algn="ctr">
              <a:lnSpc>
                <a:spcPct val="100000"/>
              </a:lnSpc>
            </a:pPr>
            <a:r>
              <a:rPr b="1" lang="ru-RU" sz="3300" spc="-1" strike="noStrike">
                <a:solidFill>
                  <a:srgbClr val="646b86"/>
                </a:solidFill>
                <a:latin typeface="Georgia"/>
              </a:rPr>
              <a:t>Свойствами восприятия являются</a:t>
            </a:r>
            <a:r>
              <a:rPr b="1" lang="ru-RU" sz="3300" spc="-1" strike="noStrike">
                <a:solidFill>
                  <a:srgbClr val="7b9899"/>
                </a:solidFill>
                <a:latin typeface="Georgia"/>
              </a:rPr>
              <a:t> </a:t>
            </a:r>
            <a:endParaRPr b="0" lang="ru-RU" sz="33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12" name="TextShape 2"/>
          <p:cNvSpPr txBox="1"/>
          <p:nvPr/>
        </p:nvSpPr>
        <p:spPr>
          <a:xfrm>
            <a:off x="301680" y="1527120"/>
            <a:ext cx="850392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spcBef>
                <a:spcPts val="541"/>
              </a:spcBef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ru-RU" sz="2700" spc="-1" strike="noStrike">
                <a:solidFill>
                  <a:srgbClr val="646b86"/>
                </a:solidFill>
                <a:latin typeface="Georgia"/>
              </a:rPr>
              <a:t>Осмысленность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  <a:p>
            <a:pPr marL="274320" indent="-273960">
              <a:lnSpc>
                <a:spcPct val="100000"/>
              </a:lnSpc>
              <a:spcBef>
                <a:spcPts val="541"/>
              </a:spcBef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ru-RU" sz="2700" spc="-1" strike="noStrike">
                <a:solidFill>
                  <a:srgbClr val="646b86"/>
                </a:solidFill>
                <a:latin typeface="Georgia"/>
              </a:rPr>
              <a:t> </a:t>
            </a:r>
            <a:r>
              <a:rPr b="0" lang="ru-RU" sz="2700" spc="-1" strike="noStrike">
                <a:solidFill>
                  <a:srgbClr val="646b86"/>
                </a:solidFill>
                <a:latin typeface="Georgia"/>
              </a:rPr>
              <a:t>Обобщенность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  <a:p>
            <a:pPr marL="274320" indent="-273960">
              <a:lnSpc>
                <a:spcPct val="100000"/>
              </a:lnSpc>
              <a:spcBef>
                <a:spcPts val="541"/>
              </a:spcBef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ru-RU" sz="2700" spc="-1" strike="noStrike">
                <a:solidFill>
                  <a:srgbClr val="646b86"/>
                </a:solidFill>
                <a:latin typeface="Georgia"/>
              </a:rPr>
              <a:t> </a:t>
            </a:r>
            <a:r>
              <a:rPr b="0" lang="ru-RU" sz="2700" spc="-1" strike="noStrike">
                <a:solidFill>
                  <a:srgbClr val="646b86"/>
                </a:solidFill>
                <a:latin typeface="Georgia"/>
              </a:rPr>
              <a:t>Предметность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  <a:p>
            <a:pPr marL="274320" indent="-273960">
              <a:lnSpc>
                <a:spcPct val="100000"/>
              </a:lnSpc>
              <a:spcBef>
                <a:spcPts val="541"/>
              </a:spcBef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ru-RU" sz="2700" spc="-1" strike="noStrike">
                <a:solidFill>
                  <a:srgbClr val="646b86"/>
                </a:solidFill>
                <a:latin typeface="Georgia"/>
              </a:rPr>
              <a:t>Целостность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  <a:p>
            <a:pPr marL="274320" indent="-273960">
              <a:lnSpc>
                <a:spcPct val="100000"/>
              </a:lnSpc>
              <a:spcBef>
                <a:spcPts val="541"/>
              </a:spcBef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ru-RU" sz="2700" spc="-1" strike="noStrike">
                <a:solidFill>
                  <a:srgbClr val="646b86"/>
                </a:solidFill>
                <a:latin typeface="Georgia"/>
              </a:rPr>
              <a:t> </a:t>
            </a:r>
            <a:r>
              <a:rPr b="0" lang="ru-RU" sz="2700" spc="-1" strike="noStrike">
                <a:solidFill>
                  <a:srgbClr val="646b86"/>
                </a:solidFill>
                <a:latin typeface="Georgia"/>
              </a:rPr>
              <a:t>Структурность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  <a:p>
            <a:pPr marL="274320" indent="-273960">
              <a:lnSpc>
                <a:spcPct val="100000"/>
              </a:lnSpc>
              <a:spcBef>
                <a:spcPts val="541"/>
              </a:spcBef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ru-RU" sz="2700" spc="-1" strike="noStrike">
                <a:solidFill>
                  <a:srgbClr val="646b86"/>
                </a:solidFill>
                <a:latin typeface="Georgia"/>
              </a:rPr>
              <a:t> </a:t>
            </a:r>
            <a:r>
              <a:rPr b="0" lang="ru-RU" sz="2700" spc="-1" strike="noStrike">
                <a:solidFill>
                  <a:srgbClr val="646b86"/>
                </a:solidFill>
                <a:latin typeface="Georgia"/>
              </a:rPr>
              <a:t>Избирательность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  <a:p>
            <a:pPr marL="274320" indent="-273960">
              <a:lnSpc>
                <a:spcPct val="100000"/>
              </a:lnSpc>
              <a:spcBef>
                <a:spcPts val="541"/>
              </a:spcBef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ru-RU" sz="2700" spc="-1" strike="noStrike">
                <a:solidFill>
                  <a:srgbClr val="646b86"/>
                </a:solidFill>
                <a:latin typeface="Georgia"/>
              </a:rPr>
              <a:t> </a:t>
            </a:r>
            <a:r>
              <a:rPr b="0" lang="ru-RU" sz="2700" spc="-1" strike="noStrike">
                <a:solidFill>
                  <a:srgbClr val="646b86"/>
                </a:solidFill>
                <a:latin typeface="Georgia"/>
              </a:rPr>
              <a:t>Константность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  <a:p>
            <a:pPr>
              <a:lnSpc>
                <a:spcPct val="100000"/>
              </a:lnSpc>
              <a:spcBef>
                <a:spcPts val="541"/>
              </a:spcBef>
            </a:pP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Shape 1"/>
          <p:cNvSpPr txBox="1"/>
          <p:nvPr/>
        </p:nvSpPr>
        <p:spPr>
          <a:xfrm>
            <a:off x="301680" y="228600"/>
            <a:ext cx="8534160" cy="758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b="0" lang="ru-RU" sz="3300" spc="-1" strike="noStrike">
                <a:solidFill>
                  <a:srgbClr val="7b9899"/>
                </a:solidFill>
                <a:latin typeface="Georgia"/>
              </a:rPr>
              <a:t>Виды восприятий</a:t>
            </a:r>
            <a:endParaRPr b="0" lang="ru-RU" sz="33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14" name="TextShape 2"/>
          <p:cNvSpPr txBox="1"/>
          <p:nvPr/>
        </p:nvSpPr>
        <p:spPr>
          <a:xfrm>
            <a:off x="301680" y="1527120"/>
            <a:ext cx="850356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spcBef>
                <a:spcPts val="541"/>
              </a:spcBef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Зрительное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  <a:p>
            <a:pPr marL="274320" indent="-273960">
              <a:lnSpc>
                <a:spcPct val="100000"/>
              </a:lnSpc>
              <a:spcBef>
                <a:spcPts val="541"/>
              </a:spcBef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Слуховое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  <a:p>
            <a:pPr marL="274320" indent="-273960">
              <a:lnSpc>
                <a:spcPct val="100000"/>
              </a:lnSpc>
              <a:spcBef>
                <a:spcPts val="541"/>
              </a:spcBef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Осязательное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  <a:p>
            <a:pPr marL="274320" indent="-273960">
              <a:lnSpc>
                <a:spcPct val="100000"/>
              </a:lnSpc>
              <a:spcBef>
                <a:spcPts val="541"/>
              </a:spcBef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Обонятельное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  <a:p>
            <a:pPr marL="274320" indent="-273960">
              <a:lnSpc>
                <a:spcPct val="100000"/>
              </a:lnSpc>
              <a:spcBef>
                <a:spcPts val="541"/>
              </a:spcBef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Вкусовое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  <a:p>
            <a:pPr marL="274320" indent="-273960">
              <a:lnSpc>
                <a:spcPct val="100000"/>
              </a:lnSpc>
              <a:spcBef>
                <a:spcPts val="541"/>
              </a:spcBef>
            </a:pP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  <p:pic>
        <p:nvPicPr>
          <p:cNvPr id="115" name="Picture 10" descr=""/>
          <p:cNvPicPr/>
          <p:nvPr/>
        </p:nvPicPr>
        <p:blipFill>
          <a:blip r:embed="rId1"/>
          <a:stretch/>
        </p:blipFill>
        <p:spPr>
          <a:xfrm>
            <a:off x="3357720" y="1500120"/>
            <a:ext cx="2642760" cy="1785600"/>
          </a:xfrm>
          <a:prstGeom prst="rect">
            <a:avLst/>
          </a:prstGeom>
          <a:ln>
            <a:noFill/>
          </a:ln>
        </p:spPr>
      </p:pic>
      <p:pic>
        <p:nvPicPr>
          <p:cNvPr id="116" name="Picture 14" descr=""/>
          <p:cNvPicPr/>
          <p:nvPr/>
        </p:nvPicPr>
        <p:blipFill>
          <a:blip r:embed="rId2"/>
          <a:stretch/>
        </p:blipFill>
        <p:spPr>
          <a:xfrm flipH="1">
            <a:off x="3358080" y="3429000"/>
            <a:ext cx="2642760" cy="1571400"/>
          </a:xfrm>
          <a:prstGeom prst="rect">
            <a:avLst/>
          </a:prstGeom>
          <a:ln>
            <a:noFill/>
          </a:ln>
        </p:spPr>
      </p:pic>
      <p:pic>
        <p:nvPicPr>
          <p:cNvPr id="117" name="Picture 12" descr=""/>
          <p:cNvPicPr/>
          <p:nvPr/>
        </p:nvPicPr>
        <p:blipFill>
          <a:blip r:embed="rId3"/>
          <a:stretch/>
        </p:blipFill>
        <p:spPr>
          <a:xfrm>
            <a:off x="6143760" y="1571760"/>
            <a:ext cx="2571480" cy="1714320"/>
          </a:xfrm>
          <a:prstGeom prst="rect">
            <a:avLst/>
          </a:prstGeom>
          <a:ln>
            <a:noFill/>
          </a:ln>
        </p:spPr>
      </p:pic>
      <p:pic>
        <p:nvPicPr>
          <p:cNvPr id="118" name="Picture 2" descr=""/>
          <p:cNvPicPr/>
          <p:nvPr/>
        </p:nvPicPr>
        <p:blipFill>
          <a:blip r:embed="rId4"/>
          <a:stretch/>
        </p:blipFill>
        <p:spPr>
          <a:xfrm>
            <a:off x="6143760" y="3429000"/>
            <a:ext cx="2571480" cy="15714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Shape 1"/>
          <p:cNvSpPr txBox="1"/>
          <p:nvPr/>
        </p:nvSpPr>
        <p:spPr>
          <a:xfrm>
            <a:off x="301680" y="228600"/>
            <a:ext cx="8534160" cy="758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b="0" lang="ru-RU" sz="3300" spc="-1" strike="noStrike">
                <a:solidFill>
                  <a:srgbClr val="7b9899"/>
                </a:solidFill>
                <a:latin typeface="Georgia"/>
              </a:rPr>
              <a:t>Восприятие бывает</a:t>
            </a:r>
            <a:endParaRPr b="0" lang="ru-RU" sz="33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20" name="TextShape 2"/>
          <p:cNvSpPr txBox="1"/>
          <p:nvPr/>
        </p:nvSpPr>
        <p:spPr>
          <a:xfrm>
            <a:off x="301680" y="1527120"/>
            <a:ext cx="850356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spcBef>
                <a:spcPts val="541"/>
              </a:spcBef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Простое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  <a:p>
            <a:pPr marL="274320" indent="-273960">
              <a:lnSpc>
                <a:spcPct val="100000"/>
              </a:lnSpc>
              <a:spcBef>
                <a:spcPts val="541"/>
              </a:spcBef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Сложное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  <a:p>
            <a:pPr marL="274320" indent="-273960">
              <a:lnSpc>
                <a:spcPct val="100000"/>
              </a:lnSpc>
              <a:spcBef>
                <a:spcPts val="541"/>
              </a:spcBef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Непроизвольное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  <a:p>
            <a:pPr marL="274320" indent="-273960">
              <a:lnSpc>
                <a:spcPct val="100000"/>
              </a:lnSpc>
              <a:spcBef>
                <a:spcPts val="541"/>
              </a:spcBef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Произвольное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  <a:p>
            <a:pPr marL="274320" indent="-273960">
              <a:lnSpc>
                <a:spcPct val="100000"/>
              </a:lnSpc>
              <a:spcBef>
                <a:spcPts val="541"/>
              </a:spcBef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Специальное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  <a:p>
            <a:pPr marL="274320" indent="-273960">
              <a:lnSpc>
                <a:spcPct val="100000"/>
              </a:lnSpc>
              <a:spcBef>
                <a:spcPts val="541"/>
              </a:spcBef>
            </a:pP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Shape 1"/>
          <p:cNvSpPr txBox="1"/>
          <p:nvPr/>
        </p:nvSpPr>
        <p:spPr>
          <a:xfrm>
            <a:off x="301680" y="228600"/>
            <a:ext cx="8534160" cy="758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b="0" lang="ru-RU" sz="3300" spc="-1" strike="noStrike">
                <a:solidFill>
                  <a:srgbClr val="7b9899"/>
                </a:solidFill>
                <a:latin typeface="Georgia"/>
              </a:rPr>
              <a:t>Простые виды восприятия</a:t>
            </a:r>
            <a:endParaRPr b="0" lang="ru-RU" sz="33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22" name="TextShape 2"/>
          <p:cNvSpPr txBox="1"/>
          <p:nvPr/>
        </p:nvSpPr>
        <p:spPr>
          <a:xfrm>
            <a:off x="301680" y="1527120"/>
            <a:ext cx="850356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spcBef>
                <a:spcPts val="541"/>
              </a:spcBef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Восприятие формы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  <a:p>
            <a:pPr marL="274320" indent="-273960">
              <a:lnSpc>
                <a:spcPct val="100000"/>
              </a:lnSpc>
              <a:spcBef>
                <a:spcPts val="541"/>
              </a:spcBef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Восприятие величины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  <a:p>
            <a:pPr marL="274320" indent="-273960">
              <a:lnSpc>
                <a:spcPct val="100000"/>
              </a:lnSpc>
              <a:spcBef>
                <a:spcPts val="541"/>
              </a:spcBef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Восприятие цвета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  <a:p>
            <a:pPr marL="274320" indent="-273960">
              <a:lnSpc>
                <a:spcPct val="100000"/>
              </a:lnSpc>
              <a:spcBef>
                <a:spcPts val="541"/>
              </a:spcBef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Восприятие размера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  <a:p>
            <a:pPr marL="274320" indent="-273960">
              <a:lnSpc>
                <a:spcPct val="100000"/>
              </a:lnSpc>
              <a:spcBef>
                <a:spcPts val="541"/>
              </a:spcBef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Восприятие времени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  <a:p>
            <a:pPr marL="274320" indent="-273960">
              <a:lnSpc>
                <a:spcPct val="100000"/>
              </a:lnSpc>
              <a:spcBef>
                <a:spcPts val="541"/>
              </a:spcBef>
            </a:pP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301680" y="228600"/>
            <a:ext cx="8534160" cy="758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rmAutofit/>
          </a:bodyPr>
          <a:p>
            <a:pPr algn="ctr">
              <a:lnSpc>
                <a:spcPct val="100000"/>
              </a:lnSpc>
            </a:pPr>
            <a:r>
              <a:rPr b="0" lang="ru-RU" sz="3300" spc="-1" strike="noStrike">
                <a:solidFill>
                  <a:srgbClr val="7b9899"/>
                </a:solidFill>
                <a:latin typeface="Georgia"/>
              </a:rPr>
              <a:t>Специальные виды восприятия</a:t>
            </a:r>
            <a:endParaRPr b="0" lang="ru-RU" sz="33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24" name="TextShape 2"/>
          <p:cNvSpPr txBox="1"/>
          <p:nvPr/>
        </p:nvSpPr>
        <p:spPr>
          <a:xfrm>
            <a:off x="301680" y="1527120"/>
            <a:ext cx="850356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spcBef>
                <a:spcPts val="541"/>
              </a:spcBef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Восприятие глубины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  <a:p>
            <a:pPr marL="274320" indent="-273960">
              <a:lnSpc>
                <a:spcPct val="100000"/>
              </a:lnSpc>
              <a:spcBef>
                <a:spcPts val="541"/>
              </a:spcBef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Восприятие пространства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  <a:p>
            <a:pPr marL="274320" indent="-273960">
              <a:lnSpc>
                <a:spcPct val="100000"/>
              </a:lnSpc>
              <a:spcBef>
                <a:spcPts val="541"/>
              </a:spcBef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Восприятие движения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  <a:p>
            <a:pPr marL="274320" indent="-273960">
              <a:lnSpc>
                <a:spcPct val="100000"/>
              </a:lnSpc>
              <a:spcBef>
                <a:spcPts val="541"/>
              </a:spcBef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Восприятие времени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  <a:p>
            <a:pPr marL="274320" indent="-273960">
              <a:lnSpc>
                <a:spcPct val="100000"/>
              </a:lnSpc>
              <a:spcBef>
                <a:spcPts val="541"/>
              </a:spcBef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Восприятие формы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  <a:p>
            <a:pPr>
              <a:lnSpc>
                <a:spcPct val="100000"/>
              </a:lnSpc>
              <a:spcBef>
                <a:spcPts val="541"/>
              </a:spcBef>
            </a:pP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1" dur="indefinite" restart="never" nodeType="tmRoot">
          <p:childTnLst>
            <p:seq>
              <p:cTn id="1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 txBox="1"/>
          <p:nvPr/>
        </p:nvSpPr>
        <p:spPr>
          <a:xfrm>
            <a:off x="457200" y="571680"/>
            <a:ext cx="8229240" cy="1285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rmAutofit fontScale="97000"/>
          </a:bodyPr>
          <a:p>
            <a:pPr algn="ctr">
              <a:lnSpc>
                <a:spcPct val="100000"/>
              </a:lnSpc>
            </a:pPr>
            <a:r>
              <a:rPr b="1" lang="ru-RU" sz="2800" spc="-1" strike="noStrike">
                <a:solidFill>
                  <a:srgbClr val="646b86"/>
                </a:solidFill>
                <a:latin typeface="Georgia"/>
              </a:rPr>
              <a:t>Развитие восприятия в разные периоды детства.</a:t>
            </a:r>
            <a:br/>
            <a:endParaRPr b="0" lang="ru-RU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26" name="TextShape 2"/>
          <p:cNvSpPr txBox="1"/>
          <p:nvPr/>
        </p:nvSpPr>
        <p:spPr>
          <a:xfrm>
            <a:off x="457200" y="1928880"/>
            <a:ext cx="8229240" cy="4242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 fontScale="88000"/>
          </a:bodyPr>
          <a:p>
            <a:pPr marL="274320" indent="-273960">
              <a:lnSpc>
                <a:spcPct val="100000"/>
              </a:lnSpc>
              <a:spcBef>
                <a:spcPts val="541"/>
              </a:spcBef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1" lang="ru-RU" sz="2700" spc="-1" strike="noStrike">
                <a:solidFill>
                  <a:srgbClr val="646b86"/>
                </a:solidFill>
                <a:latin typeface="Georgia"/>
              </a:rPr>
              <a:t>1.     Младенчество и раннее детство.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  <a:p>
            <a:pPr marL="274320" indent="-273960">
              <a:lnSpc>
                <a:spcPct val="100000"/>
              </a:lnSpc>
              <a:spcBef>
                <a:spcPts val="541"/>
              </a:spcBef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1" lang="ru-RU" sz="2700" spc="-1" strike="noStrike">
                <a:solidFill>
                  <a:srgbClr val="646b86"/>
                </a:solidFill>
                <a:latin typeface="Georgia"/>
              </a:rPr>
              <a:t>2. Дошкольный возраст.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  <a:p>
            <a:pPr marL="274320" indent="-273960">
              <a:lnSpc>
                <a:spcPct val="100000"/>
              </a:lnSpc>
              <a:spcBef>
                <a:spcPts val="541"/>
              </a:spcBef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1" lang="ru-RU" sz="2700" spc="-1" strike="noStrike">
                <a:solidFill>
                  <a:srgbClr val="646b86"/>
                </a:solidFill>
                <a:latin typeface="Georgia"/>
              </a:rPr>
              <a:t>Восприятие цвета и формы.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  <a:p>
            <a:pPr marL="274320" indent="-273960">
              <a:lnSpc>
                <a:spcPct val="100000"/>
              </a:lnSpc>
              <a:spcBef>
                <a:spcPts val="541"/>
              </a:spcBef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1" lang="ru-RU" sz="2700" spc="-1" strike="noStrike">
                <a:solidFill>
                  <a:srgbClr val="646b86"/>
                </a:solidFill>
                <a:latin typeface="Georgia"/>
              </a:rPr>
              <a:t>Восприятие целого и части.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  <a:p>
            <a:pPr marL="274320" indent="-273960">
              <a:lnSpc>
                <a:spcPct val="100000"/>
              </a:lnSpc>
              <a:spcBef>
                <a:spcPts val="541"/>
              </a:spcBef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1" lang="ru-RU" sz="2700" spc="-1" strike="noStrike">
                <a:solidFill>
                  <a:srgbClr val="646b86"/>
                </a:solidFill>
                <a:latin typeface="Georgia"/>
              </a:rPr>
              <a:t>Восприятие картинки.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  <a:p>
            <a:pPr marL="274320" indent="-273960">
              <a:lnSpc>
                <a:spcPct val="100000"/>
              </a:lnSpc>
              <a:spcBef>
                <a:spcPts val="541"/>
              </a:spcBef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1" lang="ru-RU" sz="2700" spc="-1" strike="noStrike">
                <a:solidFill>
                  <a:srgbClr val="646b86"/>
                </a:solidFill>
                <a:latin typeface="Georgia"/>
              </a:rPr>
              <a:t>Восприятие времени.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  <a:p>
            <a:pPr marL="274320" indent="-273960">
              <a:lnSpc>
                <a:spcPct val="100000"/>
              </a:lnSpc>
              <a:spcBef>
                <a:spcPts val="541"/>
              </a:spcBef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1" lang="ru-RU" sz="2700" spc="-1" strike="noStrike">
                <a:solidFill>
                  <a:srgbClr val="646b86"/>
                </a:solidFill>
                <a:latin typeface="Georgia"/>
              </a:rPr>
              <a:t>Восприятие пространства. 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  <a:p>
            <a:pPr marL="274320" indent="-273960">
              <a:lnSpc>
                <a:spcPct val="100000"/>
              </a:lnSpc>
              <a:spcBef>
                <a:spcPts val="541"/>
              </a:spcBef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1" lang="ru-RU" sz="2700" spc="-1" strike="noStrike">
                <a:solidFill>
                  <a:srgbClr val="646b86"/>
                </a:solidFill>
                <a:latin typeface="Georgia"/>
              </a:rPr>
              <a:t>Восприятие художественных произведений.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  <a:p>
            <a:pPr marL="274320" indent="-273960">
              <a:lnSpc>
                <a:spcPct val="100000"/>
              </a:lnSpc>
              <a:spcBef>
                <a:spcPts val="541"/>
              </a:spcBef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1" lang="ru-RU" sz="2700" spc="-1" strike="noStrike">
                <a:solidFill>
                  <a:srgbClr val="646b86"/>
                </a:solidFill>
                <a:latin typeface="Georgia"/>
              </a:rPr>
              <a:t>Восприятие человека.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  <a:p>
            <a:pPr>
              <a:lnSpc>
                <a:spcPct val="100000"/>
              </a:lnSpc>
              <a:spcBef>
                <a:spcPts val="541"/>
              </a:spcBef>
            </a:pP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3" dur="indefinite" restart="never" nodeType="tmRoot">
          <p:childTnLst>
            <p:seq>
              <p:cTn id="1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xtShape 1"/>
          <p:cNvSpPr txBox="1"/>
          <p:nvPr/>
        </p:nvSpPr>
        <p:spPr>
          <a:xfrm>
            <a:off x="301680" y="228600"/>
            <a:ext cx="8534160" cy="758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b="1" lang="ru-RU" sz="3300" spc="-1" strike="noStrike">
                <a:solidFill>
                  <a:srgbClr val="7b9899"/>
                </a:solidFill>
                <a:latin typeface="Georgia"/>
              </a:rPr>
              <a:t>Разноцветный кубик</a:t>
            </a:r>
            <a:endParaRPr b="0" lang="ru-RU" sz="33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28" name="TextShape 2"/>
          <p:cNvSpPr txBox="1"/>
          <p:nvPr/>
        </p:nvSpPr>
        <p:spPr>
          <a:xfrm>
            <a:off x="301680" y="1527120"/>
            <a:ext cx="850356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 fontScale="59000"/>
          </a:bodyPr>
          <a:p>
            <a:pPr marL="274320" indent="-273960">
              <a:lnSpc>
                <a:spcPct val="100000"/>
              </a:lnSpc>
              <a:spcBef>
                <a:spcPts val="541"/>
              </a:spcBef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1" lang="ru-RU" sz="2700" spc="-1" strike="noStrike">
                <a:solidFill>
                  <a:srgbClr val="000000"/>
                </a:solidFill>
                <a:latin typeface="Georgia"/>
              </a:rPr>
              <a:t>Цель: </a:t>
            </a:r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развитие восприятия цвета и мелкой моторики у детей 2-3 лет.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  <a:p>
            <a:pPr marL="274320" indent="-273960">
              <a:lnSpc>
                <a:spcPct val="100000"/>
              </a:lnSpc>
              <a:spcBef>
                <a:spcPts val="541"/>
              </a:spcBef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На каждой грани кубика один цвет и горлышко с крышкой. На крышке приклеен соответствующий цвет.</a:t>
            </a:r>
            <a:br/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Ребёнок  рассматривает кубик. Откручивает и завинчивает крышки, вначале хаотично. Через некоторое время после нескольких занятий, ребёнок начинает ориентироваться и соотносить цвет на крышке с цветом на грани куба. </a:t>
            </a:r>
            <a:br/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Дети выкладывают крышки “паровозиком” на стол и называют цвета “вагончиков”. После каждый из них находит нужное “окошко” и закрывает его. </a:t>
            </a:r>
            <a:br/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Играть с кубиком, можно играть сразу 2-3 детям одновременно.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  <a:p>
            <a:pPr>
              <a:lnSpc>
                <a:spcPct val="100000"/>
              </a:lnSpc>
              <a:spcBef>
                <a:spcPts val="541"/>
              </a:spcBef>
            </a:pP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5" dur="indefinite" restart="never" nodeType="tmRoot">
          <p:childTnLst>
            <p:seq>
              <p:cTn id="1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301680" y="228600"/>
            <a:ext cx="8534160" cy="758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b="1" lang="ru-RU" sz="3300" spc="-1" strike="noStrike">
                <a:solidFill>
                  <a:srgbClr val="7b9899"/>
                </a:solidFill>
                <a:latin typeface="Georgia"/>
              </a:rPr>
              <a:t>Веселых птичек стайка. </a:t>
            </a:r>
            <a:endParaRPr b="0" lang="ru-RU" sz="33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30" name="TextShape 2"/>
          <p:cNvSpPr txBox="1"/>
          <p:nvPr/>
        </p:nvSpPr>
        <p:spPr>
          <a:xfrm>
            <a:off x="301680" y="1527120"/>
            <a:ext cx="850356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274320" indent="-273960">
              <a:lnSpc>
                <a:spcPct val="100000"/>
              </a:lnSpc>
              <a:spcBef>
                <a:spcPts val="541"/>
              </a:spcBef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1" lang="ru-RU" sz="2700" spc="-1" strike="noStrike">
                <a:solidFill>
                  <a:srgbClr val="000000"/>
                </a:solidFill>
                <a:latin typeface="Georgia"/>
              </a:rPr>
              <a:t>Цель:</a:t>
            </a:r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 развитие восприятие цвета у детей 2-5 лет.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  <a:p>
            <a:pPr marL="274320" indent="-273960">
              <a:lnSpc>
                <a:spcPct val="100000"/>
              </a:lnSpc>
              <a:spcBef>
                <a:spcPts val="541"/>
              </a:spcBef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    </a:t>
            </a:r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Подвесные игрушки – самоделки, называются мобили, что означает подвижные, движущиеся игрушки.</a:t>
            </a:r>
            <a:br/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Эти птицы нравятся как малышам 2-4 лет, так и старшим дошкольникам.</a:t>
            </a:r>
            <a:br/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Дети рассматривают птиц и называют какого они цвета, какие у них крылышки и хвостики.</a:t>
            </a:r>
            <a:br/>
            <a:r>
              <a:rPr b="0" lang="ru-RU" sz="2700" spc="-1" strike="noStrike">
                <a:solidFill>
                  <a:srgbClr val="000000"/>
                </a:solidFill>
                <a:latin typeface="Georgia"/>
              </a:rPr>
              <a:t>Игрушку можно использовать и в артикуляционных упражнениях. Попросить ребёнка подуть на птичку помочь ей взлететь. </a:t>
            </a:r>
            <a:endParaRPr b="0" lang="ru-RU" sz="27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7" dur="indefinite" restart="never" nodeType="tmRoot">
          <p:childTnLst>
            <p:seq>
              <p:cTn id="1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232</TotalTime>
  <Application>LibreOffice/6.1.3.2$Windows_X86_64 LibreOffice_project/86daf60bf00efa86ad547e59e09d6bb77c699acb</Application>
  <Words>371</Words>
  <Paragraphs>76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ru-RU</dc:language>
  <cp:lastModifiedBy/>
  <dcterms:modified xsi:type="dcterms:W3CDTF">2019-01-08T16:09:46Z</dcterms:modified>
  <cp:revision>21</cp:revision>
  <dc:subject/>
  <dc:title>Восприятие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Экран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13</vt:i4>
  </property>
</Properties>
</file>