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3" r:id="rId8"/>
    <p:sldId id="264" r:id="rId9"/>
    <p:sldId id="265" r:id="rId10"/>
    <p:sldId id="266" r:id="rId11"/>
    <p:sldId id="273" r:id="rId12"/>
    <p:sldId id="267" r:id="rId13"/>
    <p:sldId id="268" r:id="rId14"/>
    <p:sldId id="271" r:id="rId15"/>
    <p:sldId id="275" r:id="rId16"/>
    <p:sldId id="270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таблицы\проект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2060848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Информационно – творческий Проект: </a:t>
            </a:r>
          </a:p>
          <a:p>
            <a:pPr algn="ctr"/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3600" b="1" i="1" dirty="0">
                <a:solidFill>
                  <a:schemeClr val="accent3">
                    <a:lumMod val="50000"/>
                  </a:schemeClr>
                </a:solidFill>
              </a:rPr>
              <a:t>Ёлочка – 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красавица всем нам очень нравится»</a:t>
            </a:r>
            <a:endParaRPr lang="ru-RU" sz="3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764705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Муниципальное бюджетное общеобразовательное учреждение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«Икрянинская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начальная общеобразовательная школа»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44208" y="4706851"/>
            <a:ext cx="21602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Подготовила: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Полякова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Н.В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. Воспитатель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3244334"/>
            <a:ext cx="24546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  2019г.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13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таблицы\проект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Образовательная область – 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художественно-эстетическое развитие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4785"/>
            <a:ext cx="4038600" cy="2808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i="1" dirty="0" smtClean="0"/>
              <a:t>Рисование </a:t>
            </a:r>
            <a:r>
              <a:rPr lang="ru-RU" sz="1600" b="1" i="1" dirty="0"/>
              <a:t>«Наша новогодняя </a:t>
            </a:r>
            <a:r>
              <a:rPr lang="ru-RU" sz="1600" b="1" i="1" dirty="0" smtClean="0"/>
              <a:t>ёлочка» </a:t>
            </a:r>
            <a:endParaRPr lang="ru-RU" sz="1600" b="1" i="1" dirty="0"/>
          </a:p>
          <a:p>
            <a:pPr marL="0" indent="0">
              <a:buNone/>
            </a:pPr>
            <a:r>
              <a:rPr lang="ru-RU" sz="1600" dirty="0"/>
              <a:t>Цель: побуждать детей передавать в рисунке полученные впечатления  о зимней красавице-елочке; развивать эстетическое восприятие, воображение, образные представления.</a:t>
            </a:r>
          </a:p>
          <a:p>
            <a:pPr marL="0" indent="0">
              <a:buNone/>
            </a:pPr>
            <a:r>
              <a:rPr lang="ru-RU" sz="1600" b="1" i="1" dirty="0" smtClean="0"/>
              <a:t>Изготовление </a:t>
            </a:r>
            <a:r>
              <a:rPr lang="ru-RU" sz="1600" b="1" i="1" dirty="0"/>
              <a:t>ёлочек способом оригами </a:t>
            </a:r>
            <a:endParaRPr lang="ru-RU" sz="1600" b="1" i="1" dirty="0" smtClean="0"/>
          </a:p>
          <a:p>
            <a:pPr marL="0" indent="0">
              <a:buNone/>
            </a:pPr>
            <a:r>
              <a:rPr lang="ru-RU" sz="1600" dirty="0" smtClean="0"/>
              <a:t>Цель</a:t>
            </a:r>
            <a:r>
              <a:rPr lang="ru-RU" sz="1600" dirty="0"/>
              <a:t>: развивать конструктивные умения, мелкую моторику; желание мастерить с удовольствием.</a:t>
            </a:r>
          </a:p>
          <a:p>
            <a:pPr marL="0" indent="0">
              <a:buNone/>
            </a:pPr>
            <a:endParaRPr lang="ru-RU" sz="1600" b="1" i="1" dirty="0" smtClean="0"/>
          </a:p>
          <a:p>
            <a:pPr marL="0" indent="0">
              <a:buNone/>
            </a:pPr>
            <a:endParaRPr lang="ru-RU" sz="1600" b="1" i="1" dirty="0"/>
          </a:p>
          <a:p>
            <a:pPr marL="0" indent="0">
              <a:buNone/>
            </a:pPr>
            <a:endParaRPr lang="ru-RU" sz="1600" b="1" i="1" dirty="0" smtClean="0"/>
          </a:p>
          <a:p>
            <a:pPr marL="0" indent="0">
              <a:buNone/>
            </a:pPr>
            <a:endParaRPr lang="ru-RU" sz="1600" b="1" i="1" dirty="0"/>
          </a:p>
        </p:txBody>
      </p:sp>
      <p:pic>
        <p:nvPicPr>
          <p:cNvPr id="6147" name="Picture 3" descr="I:\DCIM\135___12\IMG_16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26" y="4293096"/>
            <a:ext cx="375998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DCIM\136___01\IMG_18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15177"/>
            <a:ext cx="3727135" cy="357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4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таблицы\проект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476672"/>
            <a:ext cx="7488832" cy="122413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/>
            </a:r>
            <a:br>
              <a:rPr lang="ru-RU" sz="2000" b="1" dirty="0" smtClean="0">
                <a:solidFill>
                  <a:srgbClr val="00B050"/>
                </a:solidFill>
              </a:rPr>
            </a:br>
            <a:r>
              <a:rPr lang="ru-RU" sz="2000" b="1" dirty="0" smtClean="0">
                <a:solidFill>
                  <a:srgbClr val="00B050"/>
                </a:solidFill>
              </a:rPr>
              <a:t/>
            </a:r>
            <a:br>
              <a:rPr lang="ru-RU" sz="2000" b="1" dirty="0" smtClean="0">
                <a:solidFill>
                  <a:srgbClr val="00B050"/>
                </a:solidFill>
              </a:rPr>
            </a:br>
            <a:r>
              <a:rPr lang="ru-RU" sz="2000" b="1" dirty="0" smtClean="0">
                <a:solidFill>
                  <a:srgbClr val="00B050"/>
                </a:solidFill>
              </a:rPr>
              <a:t>Коллективная </a:t>
            </a:r>
            <a:r>
              <a:rPr lang="ru-RU" sz="2000" b="1" dirty="0">
                <a:solidFill>
                  <a:srgbClr val="00B050"/>
                </a:solidFill>
              </a:rPr>
              <a:t>аппликация по  стихотворению </a:t>
            </a:r>
            <a:r>
              <a:rPr lang="ru-RU" sz="2000" b="1" dirty="0" smtClean="0">
                <a:solidFill>
                  <a:srgbClr val="00B050"/>
                </a:solidFill>
              </a:rPr>
              <a:t/>
            </a:r>
            <a:br>
              <a:rPr lang="ru-RU" sz="2000" b="1" dirty="0" smtClean="0">
                <a:solidFill>
                  <a:srgbClr val="00B050"/>
                </a:solidFill>
              </a:rPr>
            </a:br>
            <a:r>
              <a:rPr lang="ru-RU" sz="2000" b="1" dirty="0" smtClean="0">
                <a:solidFill>
                  <a:srgbClr val="00B050"/>
                </a:solidFill>
              </a:rPr>
              <a:t>А</a:t>
            </a:r>
            <a:r>
              <a:rPr lang="ru-RU" sz="2000" b="1" dirty="0">
                <a:solidFill>
                  <a:srgbClr val="00B050"/>
                </a:solidFill>
              </a:rPr>
              <a:t>. Барто «Дело было в январе» </a:t>
            </a:r>
            <a:br>
              <a:rPr lang="ru-RU" sz="2000" b="1" dirty="0">
                <a:solidFill>
                  <a:srgbClr val="00B050"/>
                </a:solidFill>
              </a:rPr>
            </a:br>
            <a:r>
              <a:rPr lang="ru-RU" sz="1600" dirty="0"/>
              <a:t>Цель. Развивать фантазию, воображение, творческие способности. Воспитывать чувство коллективизма, продолжать учить видеть результаты и значимость коллективного труда.</a:t>
            </a:r>
            <a:br>
              <a:rPr lang="ru-RU" sz="16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053" name="Picture 5" descr="I:\DCIM\135___12\IMG_16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717" y="3604100"/>
            <a:ext cx="2463453" cy="24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:\DCIM\136___01\IMG_17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3429000"/>
            <a:ext cx="2007524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DCIM\136___01\IMG_17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312042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DCIM\136___01\IMG_17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312368" cy="467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52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таблицы\проект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99792" y="620688"/>
            <a:ext cx="3816424" cy="57606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Образовательная область – 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художественная литература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Чтение  художественной литературы: </a:t>
            </a:r>
            <a:r>
              <a:rPr lang="ru-RU" sz="1800" dirty="0" smtClean="0"/>
              <a:t>З. Александрова «Ёлочка», Бажов «Серебряное копытце», </a:t>
            </a:r>
            <a:r>
              <a:rPr lang="ru-RU" sz="1800" dirty="0" err="1" smtClean="0"/>
              <a:t>В.Даль</a:t>
            </a:r>
            <a:r>
              <a:rPr lang="ru-RU" sz="1800" dirty="0" smtClean="0"/>
              <a:t> </a:t>
            </a:r>
            <a:r>
              <a:rPr lang="ru-RU" sz="1800" dirty="0"/>
              <a:t>«Девочка – </a:t>
            </a:r>
            <a:r>
              <a:rPr lang="ru-RU" sz="1800" dirty="0" smtClean="0"/>
              <a:t>Снегурочка, </a:t>
            </a:r>
            <a:r>
              <a:rPr lang="ru-RU" sz="1800" dirty="0" err="1" smtClean="0"/>
              <a:t>С.Маршак</a:t>
            </a:r>
            <a:r>
              <a:rPr lang="ru-RU" sz="1800" dirty="0" smtClean="0"/>
              <a:t> </a:t>
            </a:r>
            <a:r>
              <a:rPr lang="ru-RU" sz="1800" dirty="0"/>
              <a:t>«12 месяцев» - проза, </a:t>
            </a:r>
            <a:r>
              <a:rPr lang="ru-RU" sz="1800" dirty="0" smtClean="0"/>
              <a:t>Агния Барто </a:t>
            </a:r>
            <a:r>
              <a:rPr lang="ru-RU" sz="1800" dirty="0"/>
              <a:t>«Дело было в январе», Александрова «Ель в жизни человека», Заучивание </a:t>
            </a:r>
            <a:r>
              <a:rPr lang="ru-RU" sz="1800" dirty="0" smtClean="0"/>
              <a:t>стихотворений о новогодней </a:t>
            </a:r>
            <a:r>
              <a:rPr lang="ru-RU" sz="1800" dirty="0"/>
              <a:t>ёлочке.</a:t>
            </a:r>
          </a:p>
        </p:txBody>
      </p:sp>
      <p:pic>
        <p:nvPicPr>
          <p:cNvPr id="2" name="Picture 2" descr="I:\DCIM\136___01\IMG_16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888432" cy="292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DCIM\136___01\IMG_16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09120"/>
            <a:ext cx="237626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:\DCIM\136___01\IMG_16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83" y="4423291"/>
            <a:ext cx="2160239" cy="159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:\DCIM\136___01\IMG_16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00" y="4077072"/>
            <a:ext cx="1451088" cy="20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62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аблицы\проект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i="1" u="sng" dirty="0" smtClean="0">
                <a:solidFill>
                  <a:srgbClr val="00B050"/>
                </a:solidFill>
              </a:rPr>
              <a:t>Взаимодействие с родителями</a:t>
            </a:r>
            <a:r>
              <a:rPr lang="ru-RU" sz="2400" b="1" i="1" u="sng" dirty="0" smtClean="0">
                <a:solidFill>
                  <a:srgbClr val="C00000"/>
                </a:solidFill>
              </a:rPr>
              <a:t/>
            </a:r>
            <a:br>
              <a:rPr lang="ru-RU" sz="2400" b="1" i="1" u="sng" dirty="0" smtClean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Акция – «Чтобы елки не рубить, можно елки смастерить»</a:t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ru-RU" sz="2400" b="1" i="1" dirty="0">
              <a:solidFill>
                <a:srgbClr val="00B05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                         </a:t>
            </a:r>
            <a:endParaRPr lang="ru-RU" sz="1800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8219256" cy="4641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 </a:t>
            </a:r>
            <a:r>
              <a:rPr lang="ru-RU" sz="1800" b="1" dirty="0" smtClean="0"/>
              <a:t>     Цель</a:t>
            </a:r>
            <a:r>
              <a:rPr lang="ru-RU" sz="1800" dirty="0" smtClean="0"/>
              <a:t>: Привлечь </a:t>
            </a:r>
            <a:r>
              <a:rPr lang="ru-RU" sz="1800" dirty="0"/>
              <a:t>внимание родителей и детей к проблеме сохранения хвойных деревьев в канун Нового года.</a:t>
            </a:r>
          </a:p>
          <a:p>
            <a:r>
              <a:rPr lang="ru-RU" sz="1800" b="1" dirty="0" smtClean="0"/>
              <a:t>Задачи.</a:t>
            </a:r>
            <a:r>
              <a:rPr lang="ru-RU" sz="1800" dirty="0" smtClean="0"/>
              <a:t> Развивать </a:t>
            </a:r>
            <a:r>
              <a:rPr lang="ru-RU" sz="1800" dirty="0"/>
              <a:t>познавательный интерес к природе, проблемам ее </a:t>
            </a:r>
            <a:r>
              <a:rPr lang="ru-RU" sz="1800" dirty="0" smtClean="0"/>
              <a:t>охраны. Формировать </a:t>
            </a:r>
            <a:r>
              <a:rPr lang="ru-RU" sz="1800" dirty="0"/>
              <a:t>представления детей о полезных свойствах ели, о важном значении ели для лесных </a:t>
            </a:r>
            <a:r>
              <a:rPr lang="ru-RU" sz="1800" dirty="0" smtClean="0"/>
              <a:t>обитателей. Пропагандировать экологические </a:t>
            </a:r>
            <a:r>
              <a:rPr lang="ru-RU" sz="1800" dirty="0"/>
              <a:t>традиции при подготовке и проведении новогодних праздников.</a:t>
            </a:r>
          </a:p>
        </p:txBody>
      </p:sp>
      <p:pic>
        <p:nvPicPr>
          <p:cNvPr id="2056" name="Picture 8" descr="I:\DCIM\136___01\IMG_1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84983"/>
            <a:ext cx="2068920" cy="306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:\DCIM\136___01\IMG_17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086" y="4473674"/>
            <a:ext cx="1678095" cy="187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DCIM\136___01\IMG_17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48" y="3310177"/>
            <a:ext cx="1815184" cy="150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DCIM\136___01\IMG_17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488" y="3188277"/>
            <a:ext cx="1826976" cy="197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:\DCIM\136___01\IMG_17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738" y="5045424"/>
            <a:ext cx="1950510" cy="130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0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таблицы\проект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57200" y="548680"/>
            <a:ext cx="8003232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/>
              <a:t>                           </a:t>
            </a:r>
            <a:r>
              <a:rPr lang="ru-RU" sz="1600" b="1" dirty="0" smtClean="0">
                <a:solidFill>
                  <a:srgbClr val="C00000"/>
                </a:solidFill>
              </a:rPr>
              <a:t>Папка – передвижка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              «Елка – символ Нового года!                                          </a:t>
            </a:r>
            <a:r>
              <a:rPr lang="ru-RU" sz="1800" b="1" dirty="0" smtClean="0">
                <a:solidFill>
                  <a:srgbClr val="C00000"/>
                </a:solidFill>
              </a:rPr>
              <a:t>«Подари елочке игрушку»                                                   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8957" y="1268760"/>
            <a:ext cx="212423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I:\DCIM\136___01\IMG_16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0" y="1268760"/>
            <a:ext cx="493531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DCIM\136___01\IMG_17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903" y="3861048"/>
            <a:ext cx="1944216" cy="257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78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таблицы\проект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79712" y="404664"/>
            <a:ext cx="5472608" cy="648072"/>
          </a:xfrm>
        </p:spPr>
        <p:txBody>
          <a:bodyPr>
            <a:normAutofit/>
          </a:bodyPr>
          <a:lstStyle/>
          <a:p>
            <a:r>
              <a:rPr lang="ru-RU" sz="2800" b="1" i="1" u="sng" dirty="0">
                <a:solidFill>
                  <a:srgbClr val="C00000"/>
                </a:solidFill>
              </a:rPr>
              <a:t>3-й этап – заключительный.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/>
          <a:p>
            <a:r>
              <a:rPr lang="ru-RU" sz="1600" b="1" dirty="0">
                <a:solidFill>
                  <a:srgbClr val="00B050"/>
                </a:solidFill>
              </a:rPr>
              <a:t>Организация выставки совместных работ детей и родителей «Парад елок» </a:t>
            </a: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B050"/>
                </a:solidFill>
              </a:rPr>
              <a:t>      Праздник </a:t>
            </a:r>
            <a:r>
              <a:rPr lang="ru-RU" sz="2000" b="1" dirty="0">
                <a:solidFill>
                  <a:srgbClr val="00B050"/>
                </a:solidFill>
              </a:rPr>
              <a:t>Новогодней ёлки.</a:t>
            </a:r>
          </a:p>
          <a:p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7" y="1987550"/>
            <a:ext cx="4176713" cy="345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74" y="1844824"/>
            <a:ext cx="402907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9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таблицы\елка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619672" y="620688"/>
            <a:ext cx="6048672" cy="796950"/>
          </a:xfrm>
        </p:spPr>
        <p:txBody>
          <a:bodyPr>
            <a:normAutofit/>
          </a:bodyPr>
          <a:lstStyle/>
          <a:p>
            <a:r>
              <a:rPr lang="ru-RU" b="1" u="sng" smtClean="0">
                <a:solidFill>
                  <a:srgbClr val="C00000"/>
                </a:solidFill>
              </a:rPr>
              <a:t>ВЫВОД:</a:t>
            </a:r>
            <a:endParaRPr lang="ru-RU" b="1" u="sng" dirty="0">
              <a:solidFill>
                <a:srgbClr val="C00000"/>
              </a:solidFill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899592" y="1628800"/>
            <a:ext cx="7272808" cy="44973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В результате проведенной работы у детей расширились знания о хвойных деревьях. 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Дети узнали, что человек изобрел искусственную елку в целях сбережения природы.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Узнали об истории появления праздника Новый год и традиции украшать Новогоднюю елку.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Научились передавать образ елки в художественном творчестве.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Наши мамы вместе с детьми порадовали обилием идей и оригинальностью </a:t>
            </a:r>
            <a:r>
              <a:rPr lang="ru-RU" sz="2400" dirty="0">
                <a:solidFill>
                  <a:srgbClr val="C00000"/>
                </a:solidFill>
              </a:rPr>
              <a:t>в</a:t>
            </a:r>
            <a:r>
              <a:rPr lang="ru-RU" sz="2400" dirty="0" smtClean="0">
                <a:solidFill>
                  <a:srgbClr val="C00000"/>
                </a:solidFill>
              </a:rPr>
              <a:t> изготовлении елочек.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0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таблицы\ел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051720" y="980729"/>
            <a:ext cx="5256584" cy="864095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8195" name="Picture 3" descr="C:\Users\User\Desktop\таблицы\игрушка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88840"/>
            <a:ext cx="468052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60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таблицы\проект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908720"/>
            <a:ext cx="626469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Вид проекта</a:t>
            </a:r>
            <a:r>
              <a:rPr lang="ru-RU" sz="2400" dirty="0"/>
              <a:t>: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информационно-творческий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Продолжительность проекта: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краткосрочный 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декабрь 2018 – январь 2019г.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Руководитель проекта: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dirty="0"/>
              <a:t>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Полякова Н.В –воспитатель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логопедической группы МБОУ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«Икрянинская НОШ»</a:t>
            </a:r>
            <a:br>
              <a:rPr lang="ru-RU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Участники проекта: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дети логопедической  группы «Солнышко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», музыкальный руководитель, родители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воспитанников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br>
              <a:rPr lang="ru-RU" dirty="0">
                <a:solidFill>
                  <a:schemeClr val="accent3">
                    <a:lumMod val="50000"/>
                  </a:schemeClr>
                </a:solidFill>
              </a:rPr>
            </a:b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218" name="Picture 2" descr="C:\Users\User\Desktop\таблицы\игрушка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94042"/>
            <a:ext cx="3275856" cy="295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06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таблицы\проект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624736" cy="72008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Актуальность проекта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96752"/>
            <a:ext cx="4968552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Какое чудо – новогодние праздники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! 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И главный символ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праздника -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Новогодняя елка с ее нарядами и украшениями. 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А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откуда взялся обычай наряжать елку? 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Что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мы знаем о ели? 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Почему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к ели такое особое отношение? 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Рядом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с нами очень знакомое и в то же время очень загадочное дерево – ель.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Поэтому появилась потребность реализовать детский информационно-творческий проект, в рамках которого дети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расширят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представления о главном символе Нового года – елке.</a:t>
            </a:r>
          </a:p>
        </p:txBody>
      </p:sp>
      <p:pic>
        <p:nvPicPr>
          <p:cNvPr id="1026" name="Picture 2" descr="C:\Users\User\Desktop\таблицы\игрушка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08920"/>
            <a:ext cx="424847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аблицы\проект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344816" cy="144016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Цель проекта: 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2200" dirty="0">
                <a:solidFill>
                  <a:schemeClr val="accent3">
                    <a:lumMod val="50000"/>
                  </a:schemeClr>
                </a:solidFill>
              </a:rPr>
              <a:t>Ознакомление родителей и детей с историей новогодней ёлки; приобретение детьми умений и навыков по изготовлению новогодней ёлочки различными способами</a:t>
            </a:r>
            <a:r>
              <a:rPr lang="ru-RU" sz="2000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060848"/>
            <a:ext cx="5112568" cy="388843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C00000"/>
                </a:solidFill>
              </a:rPr>
              <a:t>Задачи</a:t>
            </a:r>
            <a:r>
              <a:rPr lang="ru-RU" sz="2800" b="1" dirty="0" smtClean="0">
                <a:solidFill>
                  <a:srgbClr val="C00000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ru-RU" sz="1600" dirty="0" smtClean="0"/>
              <a:t> -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Расширить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знания детей о хвойных деревьях и какова их роль в природе и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жизни человека.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- Познакомить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с историей появления символа Нового года, традицией украшать Новогоднюю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елку.</a:t>
            </a:r>
            <a:endParaRPr lang="ru-RU" sz="18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- Развивать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у детей конструктивные умения и навыки, творчество в работе с разными материалами по изготовлению новогодней ёлочки в разных техниках.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- Привлечь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родителей в продуктивную деятельность и раскрыть их творческие способности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algn="ctr">
              <a:buFontTx/>
              <a:buChar char="-"/>
            </a:pPr>
            <a:endParaRPr lang="ru-RU" sz="1800" dirty="0"/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2050" name="Picture 2" descr="C:\Users\User\Desktop\таблицы\игрушка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0928"/>
            <a:ext cx="370790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73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таблицы\проект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274638"/>
            <a:ext cx="7272808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Этапы работы над проектом: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27584" y="1052736"/>
            <a:ext cx="7848872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i="1" u="sng" dirty="0">
                <a:solidFill>
                  <a:srgbClr val="C00000"/>
                </a:solidFill>
              </a:rPr>
              <a:t>1-й этап – подготовительный</a:t>
            </a:r>
            <a:r>
              <a:rPr lang="ru-RU" sz="1800" i="1" u="sng" dirty="0"/>
              <a:t>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Определение цели и задач проекта, создание комфортной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предметно-развивающей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среды, изготовление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дидактических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игр, подготовка презентации «История новогодней елочки»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35756"/>
            <a:ext cx="1517916" cy="123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94256"/>
            <a:ext cx="1728192" cy="135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53033"/>
            <a:ext cx="2106980" cy="158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23" y="4794256"/>
            <a:ext cx="1805947" cy="135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4963338"/>
            <a:ext cx="2141984" cy="16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I:\DCIM\136___01\IMG_16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801" y="2276873"/>
            <a:ext cx="5718382" cy="185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570" y="4957037"/>
            <a:ext cx="1584926" cy="133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9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таблицы\проект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548680"/>
            <a:ext cx="6768752" cy="100811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i="1" u="sng" dirty="0" smtClean="0">
                <a:solidFill>
                  <a:srgbClr val="C00000"/>
                </a:solidFill>
              </a:rPr>
              <a:t>2 этап - основной</a:t>
            </a:r>
            <a:r>
              <a:rPr lang="ru-RU" sz="2800" i="1" u="sng" dirty="0">
                <a:solidFill>
                  <a:srgbClr val="C00000"/>
                </a:solidFill>
              </a:rPr>
              <a:t/>
            </a:r>
            <a:br>
              <a:rPr lang="ru-RU" sz="2800" i="1" u="sng" dirty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Совместная деятельность педагога с детьми:</a:t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Образовательная область - Познание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364088" y="1556792"/>
            <a:ext cx="3168352" cy="4536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ОД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«Сравнение ели и сосны» </a:t>
            </a:r>
            <a:endParaRPr lang="ru-RU" sz="1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Цель: Уточнить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понятия «Хвойные деревья». Развивать мыслительные процессы путём сравнения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ОД  с элементами драматизации «Елка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– это чей-то дом»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1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Цель: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акрепить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знания детей о значении леса в жизни 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животных.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Беседа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«Кто может обидеть нашу ель, как мы  можем ей  помочь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?»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Цель. Показать детям, что разные обстоятельства и люди могут повредить живой ели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Презентация «История новогодней елки». </a:t>
            </a:r>
            <a:endParaRPr lang="ru-RU" sz="1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Цель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. Познакомить с историей появления символа Нового года, традицией украшать Новогоднюю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елку в России и других странах</a:t>
            </a:r>
            <a:r>
              <a:rPr lang="ru-RU" sz="1400" dirty="0" smtClean="0">
                <a:solidFill>
                  <a:srgbClr val="00B050"/>
                </a:solidFill>
              </a:rPr>
              <a:t>.</a:t>
            </a:r>
            <a:endParaRPr lang="ru-RU" sz="1400" dirty="0">
              <a:solidFill>
                <a:srgbClr val="00B050"/>
              </a:solidFill>
            </a:endParaRPr>
          </a:p>
        </p:txBody>
      </p:sp>
      <p:pic>
        <p:nvPicPr>
          <p:cNvPr id="1028" name="Picture 4" descr="I:\DCIM\136___01\IMG_17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33056"/>
            <a:ext cx="41044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:\DCIM\136___01\IMG_17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424847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64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таблицы\проект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428"/>
            <a:ext cx="9144000" cy="693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Цикл наблюдений за елью и сосной на прогулке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145435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Цель. Дать представление о хвойных деревьях. Познакомить с  их характерными особенностями  (ствол, ветки, иголки вместо листьев).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- Чем ель и сосна не похожи на другие деревья?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- Что общего у лиственных и хвойных деревьев?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- Чем ель отличается от сосны?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- Чем прекрасны хвойные деревья?</a:t>
            </a:r>
          </a:p>
        </p:txBody>
      </p:sp>
      <p:pic>
        <p:nvPicPr>
          <p:cNvPr id="2051" name="Picture 3" descr="I:\DCIM\136___01\IMG_17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374022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на сайт\IMG_17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921337" cy="38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таблицы\проект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Познавательно-исследовательская деятельность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Сколько лет нашей ели ?» </a:t>
            </a:r>
            <a:endParaRPr lang="ru-RU" sz="1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Цель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. Показать детям, 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что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у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ели сверху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вырастают новые ветки.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 На верху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ветки молодые, короткие, а снизу старые, самые длинные. Сосчитав снизу вверх ряды ветвей, можно узнать возраст ели.</a:t>
            </a:r>
          </a:p>
          <a:p>
            <a:pPr>
              <a:spcBef>
                <a:spcPts val="0"/>
              </a:spcBef>
            </a:pPr>
            <a:endParaRPr lang="ru-RU" sz="1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«Сравниваем ель с искусственной елкой»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Цель. Уточнить с детьми отличие натуральной ели от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искусственной.</a:t>
            </a:r>
          </a:p>
          <a:p>
            <a:pPr>
              <a:spcBef>
                <a:spcPts val="0"/>
              </a:spcBef>
            </a:pPr>
            <a:endParaRPr lang="ru-RU" sz="1400" dirty="0"/>
          </a:p>
          <a:p>
            <a:pPr>
              <a:spcBef>
                <a:spcPts val="0"/>
              </a:spcBef>
            </a:pPr>
            <a:endParaRPr lang="ru-RU" sz="1400" dirty="0" smtClean="0"/>
          </a:p>
          <a:p>
            <a:pPr>
              <a:spcBef>
                <a:spcPts val="0"/>
              </a:spcBef>
            </a:pPr>
            <a:endParaRPr lang="ru-RU" sz="1400" dirty="0"/>
          </a:p>
        </p:txBody>
      </p:sp>
      <p:pic>
        <p:nvPicPr>
          <p:cNvPr id="2050" name="Picture 2" descr="I:\DCIM\136___01\IMG_17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3600400" cy="346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3891657" cy="281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таблицы\проект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4680520" cy="5760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Дидактические игры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80729"/>
            <a:ext cx="3970784" cy="2736304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/>
              <a:t>«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Чтобы елочки собрать, будем мы кружки считать»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196752"/>
            <a:ext cx="4258816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«Выкладывание елочек по разным схемам: «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Танграм»,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«из кружочков».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Найди сходство и различие», 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Чей домик под ёлочкой?», </a:t>
            </a:r>
            <a:endParaRPr lang="ru-RU" sz="1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«Соедини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елочку по точкам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»,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3170237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I:\DCIM\136___01\IMG_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08920"/>
            <a:ext cx="374441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:\DCIM\136___01\IMG_17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4176464" cy="27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95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1303</TotalTime>
  <Words>756</Words>
  <Application>Microsoft Office PowerPoint</Application>
  <PresentationFormat>Экран (4:3)</PresentationFormat>
  <Paragraphs>90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Актуальность проекта</vt:lpstr>
      <vt:lpstr>Цель проекта:   Ознакомление родителей и детей с историей новогодней ёлки; приобретение детьми умений и навыков по изготовлению новогодней ёлочки различными способами.</vt:lpstr>
      <vt:lpstr>Этапы работы над проектом:</vt:lpstr>
      <vt:lpstr> 2 этап - основной Совместная деятельность педагога с детьми: Образовательная область - Познание </vt:lpstr>
      <vt:lpstr>Цикл наблюдений за елью и сосной на прогулке</vt:lpstr>
      <vt:lpstr>Познавательно-исследовательская деятельность</vt:lpstr>
      <vt:lpstr>Дидактические игры</vt:lpstr>
      <vt:lpstr>Образовательная область –  художественно-эстетическое развитие</vt:lpstr>
      <vt:lpstr>  Коллективная аппликация по  стихотворению  А. Барто «Дело было в январе»  Цель. Развивать фантазию, воображение, творческие способности. Воспитывать чувство коллективизма, продолжать учить видеть результаты и значимость коллективного труда.  </vt:lpstr>
      <vt:lpstr>Образовательная область –  художественная литература</vt:lpstr>
      <vt:lpstr> Взаимодействие с родителями Акция – «Чтобы елки не рубить, можно елки смастерить» </vt:lpstr>
      <vt:lpstr>Презентация PowerPoint</vt:lpstr>
      <vt:lpstr>3-й этап – заключительный.</vt:lpstr>
      <vt:lpstr>ВЫВОД: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97</cp:revision>
  <dcterms:created xsi:type="dcterms:W3CDTF">2019-01-06T10:06:33Z</dcterms:created>
  <dcterms:modified xsi:type="dcterms:W3CDTF">2019-02-23T13:32:39Z</dcterms:modified>
</cp:coreProperties>
</file>