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4" r:id="rId4"/>
    <p:sldId id="275" r:id="rId5"/>
    <p:sldId id="258" r:id="rId6"/>
    <p:sldId id="276" r:id="rId7"/>
    <p:sldId id="259" r:id="rId8"/>
    <p:sldId id="278" r:id="rId9"/>
    <p:sldId id="277" r:id="rId10"/>
    <p:sldId id="260" r:id="rId11"/>
    <p:sldId id="279" r:id="rId12"/>
    <p:sldId id="280" r:id="rId13"/>
    <p:sldId id="281" r:id="rId14"/>
    <p:sldId id="282" r:id="rId15"/>
    <p:sldId id="284" r:id="rId16"/>
    <p:sldId id="283" r:id="rId17"/>
    <p:sldId id="271"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7"/>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364" autoAdjust="0"/>
  </p:normalViewPr>
  <p:slideViewPr>
    <p:cSldViewPr>
      <p:cViewPr varScale="1">
        <p:scale>
          <a:sx n="69" d="100"/>
          <a:sy n="69" d="100"/>
        </p:scale>
        <p:origin x="186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3B7740F-BF98-4EFC-B4A9-04F3C11B1266}" type="datetimeFigureOut">
              <a:rPr lang="ru-RU"/>
              <a:pPr>
                <a:defRPr/>
              </a:pPr>
              <a:t>31.01.2019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BB7C841-CDD7-4885-AEA4-038C9C22695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8D1D32-D05F-4FF4-A235-11E915036630}" type="slidenum">
              <a:rPr lang="ru-RU">
                <a:cs typeface="Arial" charset="0"/>
              </a:rPr>
              <a:pPr fontAlgn="base">
                <a:spcBef>
                  <a:spcPct val="0"/>
                </a:spcBef>
                <a:spcAft>
                  <a:spcPct val="0"/>
                </a:spcAft>
                <a:defRPr/>
              </a:pPr>
              <a:t>1</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1843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4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CBB039-735C-4A89-92FF-C7E213212E28}" type="slidenum">
              <a:rPr lang="ru-RU">
                <a:cs typeface="Arial" charset="0"/>
              </a:rPr>
              <a:pPr fontAlgn="base">
                <a:spcBef>
                  <a:spcPct val="0"/>
                </a:spcBef>
                <a:spcAft>
                  <a:spcPct val="0"/>
                </a:spcAft>
                <a:defRPr/>
              </a:pPr>
              <a:t>5</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643050"/>
            <a:ext cx="7772400" cy="1470025"/>
          </a:xfrm>
        </p:spPr>
        <p:txBody>
          <a:bodyPr/>
          <a:lstStyle>
            <a:lvl1pPr>
              <a:defRPr>
                <a:solidFill>
                  <a:schemeClr val="accent5">
                    <a:lumMod val="50000"/>
                  </a:schemeClr>
                </a:solidFill>
              </a:defRPr>
            </a:lvl1pPr>
          </a:lstStyle>
          <a:p>
            <a:r>
              <a:rPr lang="ru-RU" smtClean="0"/>
              <a:t>Образец заголовка</a:t>
            </a:r>
            <a:endParaRPr lang="ru-RU" dirty="0"/>
          </a:p>
        </p:txBody>
      </p:sp>
      <p:sp>
        <p:nvSpPr>
          <p:cNvPr id="3" name="Subtitle 2"/>
          <p:cNvSpPr>
            <a:spLocks noGrp="1"/>
          </p:cNvSpPr>
          <p:nvPr>
            <p:ph type="subTitle" idx="1"/>
          </p:nvPr>
        </p:nvSpPr>
        <p:spPr>
          <a:xfrm>
            <a:off x="1285852" y="3286124"/>
            <a:ext cx="6400800" cy="1752600"/>
          </a:xfrm>
        </p:spPr>
        <p:txBody>
          <a:bodyPr>
            <a:normAutofit/>
          </a:bodyPr>
          <a:lstStyle>
            <a:lvl1pPr marL="0" indent="0" algn="ctr">
              <a:buNone/>
              <a:defRPr sz="2400">
                <a:solidFill>
                  <a:schemeClr val="accent5">
                    <a:lumMod val="75000"/>
                  </a:schemeClr>
                </a:solidFill>
                <a:latin typeface="Segoe Scrip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lvl1pPr>
              <a:defRPr/>
            </a:lvl1pPr>
          </a:lstStyle>
          <a:p>
            <a:pPr>
              <a:defRPr/>
            </a:pPr>
            <a:fld id="{606B04F1-EDEE-46C5-BD93-D30D2C89F50A}" type="datetimeFigureOut">
              <a:rPr lang="ru-RU"/>
              <a:pPr>
                <a:defRPr/>
              </a:pPr>
              <a:t>31.01.2019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DD94857-5C16-4E77-98F9-BDF603A5DFDC}" type="slidenum">
              <a:rPr lang="ru-RU"/>
              <a:pPr>
                <a:defRPr/>
              </a:pPr>
              <a:t>‹#›</a:t>
            </a:fld>
            <a:endParaRPr lang="ru-RU"/>
          </a:p>
        </p:txBody>
      </p:sp>
    </p:spTree>
  </p:cSld>
  <p:clrMapOvr>
    <a:masterClrMapping/>
  </p:clrMapOvr>
  <p:transition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0AC542D0-262E-46AE-BB1B-DD42E76A0B6B}" type="datetimeFigureOut">
              <a:rPr lang="ru-RU"/>
              <a:pPr>
                <a:defRPr/>
              </a:pPr>
              <a:t>31.01.2019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A502A7C-1F28-4979-B897-4978EFA2842F}" type="slidenum">
              <a:rPr lang="ru-RU"/>
              <a:pPr>
                <a:defRPr/>
              </a:pPr>
              <a:t>‹#›</a:t>
            </a:fld>
            <a:endParaRPr lang="ru-RU"/>
          </a:p>
        </p:txBody>
      </p:sp>
    </p:spTree>
  </p:cSld>
  <p:clrMapOvr>
    <a:masterClrMapping/>
  </p:clrMapOvr>
  <p:transition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7FA2B1D3-26DC-4950-9DDF-A7DDAE44C53F}" type="datetimeFigureOut">
              <a:rPr lang="ru-RU"/>
              <a:pPr>
                <a:defRPr/>
              </a:pPr>
              <a:t>31.01.2019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3DB17DE-57FC-419F-8FD5-91BD78403401}" type="slidenum">
              <a:rPr lang="ru-RU"/>
              <a:pPr>
                <a:defRPr/>
              </a:pPr>
              <a:t>‹#›</a:t>
            </a:fld>
            <a:endParaRPr lang="ru-RU"/>
          </a:p>
        </p:txBody>
      </p:sp>
    </p:spTree>
  </p:cSld>
  <p:clrMapOvr>
    <a:masterClrMapping/>
  </p:clrMapOvr>
  <p:transition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28625" y="274638"/>
            <a:ext cx="8258175" cy="1143000"/>
          </a:xfrm>
        </p:spPr>
        <p:txBody>
          <a:bodyPr/>
          <a:lstStyle/>
          <a:p>
            <a:r>
              <a:rPr lang="en-US"/>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Дата 6"/>
          <p:cNvSpPr>
            <a:spLocks noGrp="1"/>
          </p:cNvSpPr>
          <p:nvPr>
            <p:ph type="dt" sz="half" idx="10"/>
          </p:nvPr>
        </p:nvSpPr>
        <p:spPr>
          <a:xfrm>
            <a:off x="457200" y="6356350"/>
            <a:ext cx="2133600" cy="365125"/>
          </a:xfrm>
        </p:spPr>
        <p:txBody>
          <a:bodyPr/>
          <a:lstStyle>
            <a:lvl1pPr>
              <a:defRPr/>
            </a:lvl1pPr>
          </a:lstStyle>
          <a:p>
            <a:pPr>
              <a:defRPr/>
            </a:pPr>
            <a:fld id="{FFB8D8A2-475B-43D2-BC3D-32F5C185D149}" type="datetimeFigureOut">
              <a:rPr lang="ru-RU"/>
              <a:pPr>
                <a:defRPr/>
              </a:pPr>
              <a:t>31.01.2019</a:t>
            </a:fld>
            <a:endParaRPr lang="ru-RU"/>
          </a:p>
        </p:txBody>
      </p:sp>
      <p:sp>
        <p:nvSpPr>
          <p:cNvPr id="8" name="Нижний колонтитул 7"/>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6553200" y="6356350"/>
            <a:ext cx="2133600" cy="365125"/>
          </a:xfrm>
        </p:spPr>
        <p:txBody>
          <a:bodyPr/>
          <a:lstStyle>
            <a:lvl1pPr>
              <a:defRPr/>
            </a:lvl1pPr>
          </a:lstStyle>
          <a:p>
            <a:pPr>
              <a:defRPr/>
            </a:pPr>
            <a:fld id="{0DA0DAFC-C5F3-4B7A-87B6-0A3F1EAAD44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24CE0A36-1775-4180-988F-6CF39007D334}" type="datetimeFigureOut">
              <a:rPr lang="ru-RU"/>
              <a:pPr>
                <a:defRPr/>
              </a:pPr>
              <a:t>31.01.2019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8254A92-F802-45C5-BE66-5D61D3747B19}" type="slidenum">
              <a:rPr lang="ru-RU"/>
              <a:pPr>
                <a:defRPr/>
              </a:pPr>
              <a:t>‹#›</a:t>
            </a:fld>
            <a:endParaRPr lang="ru-RU"/>
          </a:p>
        </p:txBody>
      </p:sp>
    </p:spTree>
  </p:cSld>
  <p:clrMapOvr>
    <a:masterClrMapping/>
  </p:clrMapOvr>
  <p:transition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366E1D63-F203-4A97-A427-F19F2E7DE323}" type="datetimeFigureOut">
              <a:rPr lang="ru-RU"/>
              <a:pPr>
                <a:defRPr/>
              </a:pPr>
              <a:t>31.01.2019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D66245D-BD07-4012-A334-830C04637C4C}" type="slidenum">
              <a:rPr lang="ru-RU"/>
              <a:pPr>
                <a:defRPr/>
              </a:pPr>
              <a:t>‹#›</a:t>
            </a:fld>
            <a:endParaRPr lang="ru-RU"/>
          </a:p>
        </p:txBody>
      </p:sp>
    </p:spTree>
  </p:cSld>
  <p:clrMapOvr>
    <a:masterClrMapping/>
  </p:clrMapOvr>
  <p:transition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3"/>
          <p:cNvSpPr>
            <a:spLocks noGrp="1"/>
          </p:cNvSpPr>
          <p:nvPr>
            <p:ph type="dt" sz="half" idx="10"/>
          </p:nvPr>
        </p:nvSpPr>
        <p:spPr/>
        <p:txBody>
          <a:bodyPr/>
          <a:lstStyle>
            <a:lvl1pPr>
              <a:defRPr/>
            </a:lvl1pPr>
          </a:lstStyle>
          <a:p>
            <a:pPr>
              <a:defRPr/>
            </a:pPr>
            <a:fld id="{C4783554-F707-406A-A5CE-DCDCB86E0061}" type="datetimeFigureOut">
              <a:rPr lang="ru-RU"/>
              <a:pPr>
                <a:defRPr/>
              </a:pPr>
              <a:t>31.01.2019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75B0EF9-3D0D-47A9-9931-A03D46180D3C}" type="slidenum">
              <a:rPr lang="ru-RU"/>
              <a:pPr>
                <a:defRPr/>
              </a:pPr>
              <a:t>‹#›</a:t>
            </a:fld>
            <a:endParaRPr lang="ru-RU"/>
          </a:p>
        </p:txBody>
      </p:sp>
    </p:spTree>
  </p:cSld>
  <p:clrMapOvr>
    <a:masterClrMapping/>
  </p:clrMapOvr>
  <p:transition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3"/>
          <p:cNvSpPr>
            <a:spLocks noGrp="1"/>
          </p:cNvSpPr>
          <p:nvPr>
            <p:ph type="dt" sz="half" idx="10"/>
          </p:nvPr>
        </p:nvSpPr>
        <p:spPr/>
        <p:txBody>
          <a:bodyPr/>
          <a:lstStyle>
            <a:lvl1pPr>
              <a:defRPr/>
            </a:lvl1pPr>
          </a:lstStyle>
          <a:p>
            <a:pPr>
              <a:defRPr/>
            </a:pPr>
            <a:fld id="{C1CA4F46-D983-4C3F-B5E7-47EEA63BE5D6}" type="datetimeFigureOut">
              <a:rPr lang="ru-RU"/>
              <a:pPr>
                <a:defRPr/>
              </a:pPr>
              <a:t>31.01.2019</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48ED7FD-F249-4163-8187-D8262CEB6675}" type="slidenum">
              <a:rPr lang="ru-RU"/>
              <a:pPr>
                <a:defRPr/>
              </a:pPr>
              <a:t>‹#›</a:t>
            </a:fld>
            <a:endParaRPr lang="ru-RU"/>
          </a:p>
        </p:txBody>
      </p:sp>
    </p:spTree>
  </p:cSld>
  <p:clrMapOvr>
    <a:masterClrMapping/>
  </p:clrMapOvr>
  <p:transition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3"/>
          <p:cNvSpPr>
            <a:spLocks noGrp="1"/>
          </p:cNvSpPr>
          <p:nvPr>
            <p:ph type="dt" sz="half" idx="10"/>
          </p:nvPr>
        </p:nvSpPr>
        <p:spPr/>
        <p:txBody>
          <a:bodyPr/>
          <a:lstStyle>
            <a:lvl1pPr>
              <a:defRPr/>
            </a:lvl1pPr>
          </a:lstStyle>
          <a:p>
            <a:pPr>
              <a:defRPr/>
            </a:pPr>
            <a:fld id="{CB880F42-26DF-4B18-81C7-781CABD6E7A6}" type="datetimeFigureOut">
              <a:rPr lang="ru-RU"/>
              <a:pPr>
                <a:defRPr/>
              </a:pPr>
              <a:t>31.01.2019</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64B42C7E-15E7-4BCB-8AD9-5340B351C908}" type="slidenum">
              <a:rPr lang="ru-RU"/>
              <a:pPr>
                <a:defRPr/>
              </a:pPr>
              <a:t>‹#›</a:t>
            </a:fld>
            <a:endParaRPr lang="ru-RU"/>
          </a:p>
        </p:txBody>
      </p:sp>
    </p:spTree>
  </p:cSld>
  <p:clrMapOvr>
    <a:masterClrMapping/>
  </p:clrMapOvr>
  <p:transition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78B2E4-0C97-4579-A656-F34D2C5B2A77}" type="datetimeFigureOut">
              <a:rPr lang="ru-RU"/>
              <a:pPr>
                <a:defRPr/>
              </a:pPr>
              <a:t>31.01.2019</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145DC85A-E212-4C76-8FE7-05E207B0F41C}" type="slidenum">
              <a:rPr lang="ru-RU"/>
              <a:pPr>
                <a:defRPr/>
              </a:pPr>
              <a:t>‹#›</a:t>
            </a:fld>
            <a:endParaRPr lang="ru-RU"/>
          </a:p>
        </p:txBody>
      </p:sp>
    </p:spTree>
  </p:cSld>
  <p:clrMapOvr>
    <a:masterClrMapping/>
  </p:clrMapOvr>
  <p:transition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1281D89-3B06-45DC-9B4D-4321E2AFDCE9}" type="datetimeFigureOut">
              <a:rPr lang="ru-RU"/>
              <a:pPr>
                <a:defRPr/>
              </a:pPr>
              <a:t>31.01.2019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5478219-0262-4CDB-AE79-91A5B6985D75}" type="slidenum">
              <a:rPr lang="ru-RU"/>
              <a:pPr>
                <a:defRPr/>
              </a:pPr>
              <a:t>‹#›</a:t>
            </a:fld>
            <a:endParaRPr lang="ru-RU"/>
          </a:p>
        </p:txBody>
      </p:sp>
    </p:spTree>
  </p:cSld>
  <p:clrMapOvr>
    <a:masterClrMapping/>
  </p:clrMapOvr>
  <p:transition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BDE75D8D-0C27-4C93-BC9D-226679D8EC42}" type="datetimeFigureOut">
              <a:rPr lang="ru-RU"/>
              <a:pPr>
                <a:defRPr/>
              </a:pPr>
              <a:t>31.01.2019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9F6E3E1-FABF-4D0C-8838-FB3C1422C514}" type="slidenum">
              <a:rPr lang="ru-RU"/>
              <a:pPr>
                <a:defRPr/>
              </a:pPr>
              <a:t>‹#›</a:t>
            </a:fld>
            <a:endParaRPr lang="ru-RU"/>
          </a:p>
        </p:txBody>
      </p:sp>
    </p:spTree>
  </p:cSld>
  <p:clrMapOvr>
    <a:masterClrMapping/>
  </p:clrMapOvr>
  <p:transition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8625" y="274638"/>
            <a:ext cx="82581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7EFA91D-86F9-4F3C-91CD-6B33ADDA19B2}" type="datetimeFigureOut">
              <a:rPr lang="ru-RU"/>
              <a:pPr>
                <a:defRPr/>
              </a:pPr>
              <a:t>31.01.2019</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BA2A4E5-F756-41F4-B895-D243128E02C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0" r:id="rId12"/>
  </p:sldLayoutIdLst>
  <p:transition advTm="3000"/>
  <p:txStyles>
    <p:titleStyle>
      <a:lvl1pPr algn="ctr" rtl="0" eaLnBrk="0" fontAlgn="base" hangingPunct="0">
        <a:spcBef>
          <a:spcPct val="0"/>
        </a:spcBef>
        <a:spcAft>
          <a:spcPct val="0"/>
        </a:spcAft>
        <a:defRPr sz="3600" kern="1200">
          <a:solidFill>
            <a:srgbClr val="215968"/>
          </a:solidFill>
          <a:latin typeface="Segoe" pitchFamily="34" charset="0"/>
          <a:ea typeface="+mj-ea"/>
          <a:cs typeface="+mj-cs"/>
        </a:defRPr>
      </a:lvl1pPr>
      <a:lvl2pPr algn="ctr" rtl="0" eaLnBrk="0" fontAlgn="base" hangingPunct="0">
        <a:spcBef>
          <a:spcPct val="0"/>
        </a:spcBef>
        <a:spcAft>
          <a:spcPct val="0"/>
        </a:spcAft>
        <a:defRPr sz="3600">
          <a:solidFill>
            <a:srgbClr val="215968"/>
          </a:solidFill>
          <a:latin typeface="Segoe"/>
        </a:defRPr>
      </a:lvl2pPr>
      <a:lvl3pPr algn="ctr" rtl="0" eaLnBrk="0" fontAlgn="base" hangingPunct="0">
        <a:spcBef>
          <a:spcPct val="0"/>
        </a:spcBef>
        <a:spcAft>
          <a:spcPct val="0"/>
        </a:spcAft>
        <a:defRPr sz="3600">
          <a:solidFill>
            <a:srgbClr val="215968"/>
          </a:solidFill>
          <a:latin typeface="Segoe"/>
        </a:defRPr>
      </a:lvl3pPr>
      <a:lvl4pPr algn="ctr" rtl="0" eaLnBrk="0" fontAlgn="base" hangingPunct="0">
        <a:spcBef>
          <a:spcPct val="0"/>
        </a:spcBef>
        <a:spcAft>
          <a:spcPct val="0"/>
        </a:spcAft>
        <a:defRPr sz="3600">
          <a:solidFill>
            <a:srgbClr val="215968"/>
          </a:solidFill>
          <a:latin typeface="Segoe"/>
        </a:defRPr>
      </a:lvl4pPr>
      <a:lvl5pPr algn="ctr" rtl="0" eaLnBrk="0" fontAlgn="base" hangingPunct="0">
        <a:spcBef>
          <a:spcPct val="0"/>
        </a:spcBef>
        <a:spcAft>
          <a:spcPct val="0"/>
        </a:spcAft>
        <a:defRPr sz="3600">
          <a:solidFill>
            <a:srgbClr val="215968"/>
          </a:solidFill>
          <a:latin typeface="Segoe"/>
        </a:defRPr>
      </a:lvl5pPr>
      <a:lvl6pPr marL="457200" algn="ctr" rtl="0" fontAlgn="base">
        <a:spcBef>
          <a:spcPct val="0"/>
        </a:spcBef>
        <a:spcAft>
          <a:spcPct val="0"/>
        </a:spcAft>
        <a:defRPr sz="3600">
          <a:solidFill>
            <a:srgbClr val="215968"/>
          </a:solidFill>
          <a:latin typeface="Segoe"/>
        </a:defRPr>
      </a:lvl6pPr>
      <a:lvl7pPr marL="914400" algn="ctr" rtl="0" fontAlgn="base">
        <a:spcBef>
          <a:spcPct val="0"/>
        </a:spcBef>
        <a:spcAft>
          <a:spcPct val="0"/>
        </a:spcAft>
        <a:defRPr sz="3600">
          <a:solidFill>
            <a:srgbClr val="215968"/>
          </a:solidFill>
          <a:latin typeface="Segoe"/>
        </a:defRPr>
      </a:lvl7pPr>
      <a:lvl8pPr marL="1371600" algn="ctr" rtl="0" fontAlgn="base">
        <a:spcBef>
          <a:spcPct val="0"/>
        </a:spcBef>
        <a:spcAft>
          <a:spcPct val="0"/>
        </a:spcAft>
        <a:defRPr sz="3600">
          <a:solidFill>
            <a:srgbClr val="215968"/>
          </a:solidFill>
          <a:latin typeface="Segoe"/>
        </a:defRPr>
      </a:lvl8pPr>
      <a:lvl9pPr marL="1828800" algn="ctr" rtl="0" fontAlgn="base">
        <a:spcBef>
          <a:spcPct val="0"/>
        </a:spcBef>
        <a:spcAft>
          <a:spcPct val="0"/>
        </a:spcAft>
        <a:defRPr sz="3600">
          <a:solidFill>
            <a:srgbClr val="215968"/>
          </a:solidFill>
          <a:latin typeface="Segoe"/>
        </a:defRPr>
      </a:lvl9pPr>
    </p:titleStyle>
    <p:bodyStyle>
      <a:lvl1pPr marL="342900" indent="-342900" algn="l" rtl="0" eaLnBrk="0" fontAlgn="base" hangingPunct="0">
        <a:spcBef>
          <a:spcPct val="20000"/>
        </a:spcBef>
        <a:spcAft>
          <a:spcPct val="0"/>
        </a:spcAft>
        <a:buFont typeface="Arial" charset="0"/>
        <a:buChar char="•"/>
        <a:defRPr sz="3200" kern="1200">
          <a:solidFill>
            <a:srgbClr val="215968"/>
          </a:solidFill>
          <a:latin typeface="Segoe"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215968"/>
          </a:solidFill>
          <a:latin typeface="Segoe"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215968"/>
          </a:solidFill>
          <a:latin typeface="Segoe"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215968"/>
          </a:solidFill>
          <a:latin typeface="Segoe"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215968"/>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8.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04664"/>
            <a:ext cx="8429652" cy="1470025"/>
          </a:xfrm>
        </p:spPr>
        <p:txBody>
          <a:bodyPr/>
          <a:lstStyle/>
          <a:p>
            <a:r>
              <a:rPr lang="ru-RU" b="1" dirty="0">
                <a:solidFill>
                  <a:srgbClr val="002060"/>
                </a:solidFill>
              </a:rPr>
              <a:t>Добро пожаловать в </a:t>
            </a:r>
            <a:r>
              <a:rPr lang="ru-RU" b="1" dirty="0" err="1" smtClean="0">
                <a:solidFill>
                  <a:srgbClr val="002060"/>
                </a:solidFill>
              </a:rPr>
              <a:t>Спортландию</a:t>
            </a:r>
            <a:r>
              <a:rPr lang="ru-RU" b="1" dirty="0">
                <a:solidFill>
                  <a:srgbClr val="002060"/>
                </a:solidFill>
              </a:rPr>
              <a:t/>
            </a:r>
            <a:br>
              <a:rPr lang="ru-RU" b="1" dirty="0">
                <a:solidFill>
                  <a:srgbClr val="002060"/>
                </a:solidFill>
              </a:rPr>
            </a:br>
            <a:endParaRPr lang="ru-RU" b="1" dirty="0">
              <a:solidFill>
                <a:srgbClr val="002060"/>
              </a:solidFill>
            </a:endParaRPr>
          </a:p>
        </p:txBody>
      </p:sp>
      <p:sp>
        <p:nvSpPr>
          <p:cNvPr id="4" name="Подзаголовок 3"/>
          <p:cNvSpPr>
            <a:spLocks noGrp="1"/>
          </p:cNvSpPr>
          <p:nvPr>
            <p:ph type="subTitle" idx="1"/>
          </p:nvPr>
        </p:nvSpPr>
        <p:spPr>
          <a:xfrm>
            <a:off x="1553978" y="5805264"/>
            <a:ext cx="6400800" cy="1752600"/>
          </a:xfrm>
        </p:spPr>
        <p:txBody>
          <a:bodyPr/>
          <a:lstStyle/>
          <a:p>
            <a:r>
              <a:rPr lang="ru-RU" b="1" dirty="0">
                <a:solidFill>
                  <a:srgbClr val="002060"/>
                </a:solidFill>
                <a:latin typeface="Adobe Clean Medium" panose="020B0603020404020204" pitchFamily="34" charset="0"/>
              </a:rPr>
              <a:t>Снежные постройки </a:t>
            </a:r>
            <a:r>
              <a:rPr lang="ru-RU" b="1" dirty="0" smtClean="0">
                <a:solidFill>
                  <a:srgbClr val="002060"/>
                </a:solidFill>
                <a:latin typeface="Adobe Clean Medium" panose="020B0603020404020204" pitchFamily="34" charset="0"/>
              </a:rPr>
              <a:t>группы </a:t>
            </a:r>
            <a:r>
              <a:rPr lang="ru-RU" b="1" dirty="0">
                <a:solidFill>
                  <a:srgbClr val="002060"/>
                </a:solidFill>
                <a:latin typeface="Adobe Clean Medium" panose="020B0603020404020204" pitchFamily="34" charset="0"/>
              </a:rPr>
              <a:t>«Ягодка»</a:t>
            </a:r>
          </a:p>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71" y="1328959"/>
            <a:ext cx="6008813" cy="4503092"/>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6"/>
          <p:cNvSpPr>
            <a:spLocks noGrp="1"/>
          </p:cNvSpPr>
          <p:nvPr>
            <p:ph type="title"/>
          </p:nvPr>
        </p:nvSpPr>
        <p:spPr>
          <a:xfrm>
            <a:off x="428625" y="714375"/>
            <a:ext cx="8258175" cy="703263"/>
          </a:xfrm>
        </p:spPr>
        <p:txBody>
          <a:bodyPr/>
          <a:lstStyle/>
          <a:p>
            <a:pPr eaLnBrk="1" hangingPunct="1"/>
            <a:r>
              <a:rPr lang="ru-RU" sz="2000" b="1" i="1" dirty="0">
                <a:solidFill>
                  <a:srgbClr val="002060"/>
                </a:solidFill>
                <a:latin typeface="Segoe"/>
              </a:rPr>
              <a:t>Снежная стена с </a:t>
            </a:r>
            <a:r>
              <a:rPr lang="ru-RU" sz="2000" b="1" i="1" dirty="0" err="1">
                <a:solidFill>
                  <a:srgbClr val="002060"/>
                </a:solidFill>
                <a:latin typeface="Segoe"/>
              </a:rPr>
              <a:t>кольцебросом</a:t>
            </a:r>
            <a:r>
              <a:rPr lang="ru-RU" sz="2000" b="1" i="1" dirty="0">
                <a:solidFill>
                  <a:srgbClr val="002060"/>
                </a:solidFill>
                <a:latin typeface="Segoe"/>
              </a:rPr>
              <a:t/>
            </a:r>
            <a:br>
              <a:rPr lang="ru-RU" sz="2000" b="1" i="1" dirty="0">
                <a:solidFill>
                  <a:srgbClr val="002060"/>
                </a:solidFill>
                <a:latin typeface="Segoe"/>
              </a:rPr>
            </a:br>
            <a:r>
              <a:rPr lang="ru-RU" sz="2000" b="1" i="1" dirty="0">
                <a:solidFill>
                  <a:srgbClr val="002060"/>
                </a:solidFill>
                <a:latin typeface="Segoe"/>
              </a:rPr>
              <a:t>«Попади в цель»</a:t>
            </a:r>
            <a:br>
              <a:rPr lang="ru-RU" sz="2000" b="1" i="1" dirty="0">
                <a:solidFill>
                  <a:srgbClr val="002060"/>
                </a:solidFill>
                <a:latin typeface="Segoe"/>
              </a:rPr>
            </a:br>
            <a:endParaRPr lang="ru-RU" sz="2000" b="1" i="1" dirty="0" smtClean="0">
              <a:solidFill>
                <a:srgbClr val="002060"/>
              </a:solidFill>
              <a:latin typeface="Segoe"/>
            </a:endParaRPr>
          </a:p>
        </p:txBody>
      </p:sp>
      <p:pic>
        <p:nvPicPr>
          <p:cNvPr id="3" name="Объект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0589" y="1600200"/>
            <a:ext cx="3529082" cy="4709120"/>
          </a:xfr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600200"/>
            <a:ext cx="3600400" cy="4804284"/>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0481"/>
                                        </p:tgtEl>
                                      </p:cBhvr>
                                    </p:animEffect>
                                    <p:animScale>
                                      <p:cBhvr>
                                        <p:cTn id="7" dur="250" autoRev="1" fill="hold"/>
                                        <p:tgtEl>
                                          <p:spTgt spid="2048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002060"/>
                </a:solidFill>
              </a:rPr>
              <a:t>Ямы для метания</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467285" y="3704606"/>
            <a:ext cx="2227835" cy="2972768"/>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5575" y="1196752"/>
            <a:ext cx="3651257" cy="2736304"/>
          </a:xfr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1802" y="1445913"/>
            <a:ext cx="3327710" cy="4440412"/>
          </a:xfrm>
          <a:prstGeom prst="rect">
            <a:avLst/>
          </a:prstGeom>
        </p:spPr>
      </p:pic>
    </p:spTree>
    <p:extLst>
      <p:ext uri="{BB962C8B-B14F-4D97-AF65-F5344CB8AC3E}">
        <p14:creationId xmlns:p14="http://schemas.microsoft.com/office/powerpoint/2010/main" val="2210886261"/>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002060"/>
                </a:solidFill>
              </a:rPr>
              <a:t>«Гусеница»</a:t>
            </a:r>
            <a:br>
              <a:rPr lang="ru-RU" sz="2000" b="1" dirty="0">
                <a:solidFill>
                  <a:srgbClr val="002060"/>
                </a:solidFill>
              </a:rPr>
            </a:br>
            <a:endParaRPr lang="ru-RU" sz="2000" b="1" dirty="0">
              <a:solidFill>
                <a:srgbClr val="002060"/>
              </a:solidFill>
            </a:endParaRPr>
          </a:p>
        </p:txBody>
      </p:sp>
      <p:sp>
        <p:nvSpPr>
          <p:cNvPr id="3" name="Объект 2"/>
          <p:cNvSpPr>
            <a:spLocks noGrp="1"/>
          </p:cNvSpPr>
          <p:nvPr>
            <p:ph sz="half" idx="1"/>
          </p:nvPr>
        </p:nvSpPr>
        <p:spPr>
          <a:xfrm>
            <a:off x="457200" y="1052736"/>
            <a:ext cx="4038600" cy="5073427"/>
          </a:xfrm>
        </p:spPr>
        <p:txBody>
          <a:bodyPr/>
          <a:lstStyle/>
          <a:p>
            <a:pPr marL="0" indent="0" algn="ctr">
              <a:buNone/>
            </a:pPr>
            <a:r>
              <a:rPr lang="ru-RU" sz="1600" dirty="0" smtClean="0">
                <a:solidFill>
                  <a:srgbClr val="002060"/>
                </a:solidFill>
              </a:rPr>
              <a:t>           Гусеница </a:t>
            </a:r>
            <a:r>
              <a:rPr lang="ru-RU" sz="1600" dirty="0">
                <a:solidFill>
                  <a:srgbClr val="002060"/>
                </a:solidFill>
              </a:rPr>
              <a:t>мохнатая</a:t>
            </a:r>
          </a:p>
          <a:p>
            <a:pPr marL="0" indent="0" algn="ctr">
              <a:buNone/>
            </a:pPr>
            <a:r>
              <a:rPr lang="ru-RU" sz="1600" dirty="0" smtClean="0">
                <a:solidFill>
                  <a:srgbClr val="002060"/>
                </a:solidFill>
              </a:rPr>
              <a:t>              Погналась </a:t>
            </a:r>
            <a:r>
              <a:rPr lang="ru-RU" sz="1600" dirty="0">
                <a:solidFill>
                  <a:srgbClr val="002060"/>
                </a:solidFill>
              </a:rPr>
              <a:t>за ребятами.</a:t>
            </a:r>
          </a:p>
          <a:p>
            <a:pPr marL="0" indent="0" algn="ctr">
              <a:buNone/>
            </a:pPr>
            <a:r>
              <a:rPr lang="ru-RU" sz="1600" dirty="0" smtClean="0">
                <a:solidFill>
                  <a:srgbClr val="002060"/>
                </a:solidFill>
              </a:rPr>
              <a:t>              Девчонки </a:t>
            </a:r>
            <a:r>
              <a:rPr lang="ru-RU" sz="1600" dirty="0">
                <a:solidFill>
                  <a:srgbClr val="002060"/>
                </a:solidFill>
              </a:rPr>
              <a:t>визжат и прыгают:</a:t>
            </a:r>
          </a:p>
          <a:p>
            <a:pPr marL="0" indent="0" algn="ctr">
              <a:buNone/>
            </a:pPr>
            <a:r>
              <a:rPr lang="ru-RU" sz="1600" dirty="0" smtClean="0">
                <a:solidFill>
                  <a:srgbClr val="002060"/>
                </a:solidFill>
              </a:rPr>
              <a:t>                 А </a:t>
            </a:r>
            <a:r>
              <a:rPr lang="ru-RU" sz="1600" dirty="0">
                <a:solidFill>
                  <a:srgbClr val="002060"/>
                </a:solidFill>
              </a:rPr>
              <a:t>вдруг она ядовитая?</a:t>
            </a:r>
          </a:p>
          <a:p>
            <a:pPr marL="0" indent="0" algn="ctr">
              <a:buNone/>
            </a:pPr>
            <a:r>
              <a:rPr lang="ru-RU" sz="1600" dirty="0" smtClean="0">
                <a:solidFill>
                  <a:srgbClr val="002060"/>
                </a:solidFill>
              </a:rPr>
              <a:t>              У </a:t>
            </a:r>
            <a:r>
              <a:rPr lang="ru-RU" sz="1600" dirty="0">
                <a:solidFill>
                  <a:srgbClr val="002060"/>
                </a:solidFill>
              </a:rPr>
              <a:t>мальчиков выдержки больше:</a:t>
            </a:r>
          </a:p>
          <a:p>
            <a:pPr marL="0" indent="0" algn="ctr">
              <a:buNone/>
            </a:pPr>
            <a:r>
              <a:rPr lang="ru-RU" sz="1600" dirty="0" smtClean="0">
                <a:solidFill>
                  <a:srgbClr val="002060"/>
                </a:solidFill>
              </a:rPr>
              <a:t>             Они </a:t>
            </a:r>
            <a:r>
              <a:rPr lang="ru-RU" sz="1600" dirty="0">
                <a:solidFill>
                  <a:srgbClr val="002060"/>
                </a:solidFill>
              </a:rPr>
              <a:t>убегают молча.</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0292" y="2996952"/>
            <a:ext cx="4604614" cy="3450764"/>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024" y="1043252"/>
            <a:ext cx="3721871" cy="4966371"/>
          </a:xfrm>
          <a:prstGeom prst="rect">
            <a:avLst/>
          </a:prstGeom>
        </p:spPr>
      </p:pic>
    </p:spTree>
    <p:extLst>
      <p:ext uri="{BB962C8B-B14F-4D97-AF65-F5344CB8AC3E}">
        <p14:creationId xmlns:p14="http://schemas.microsoft.com/office/powerpoint/2010/main" val="426571400"/>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solidFill>
                  <a:srgbClr val="002060"/>
                </a:solidFill>
              </a:rPr>
              <a:t>Ледяная горка</a:t>
            </a:r>
            <a:endParaRPr lang="ru-RU" sz="2000" b="1" dirty="0">
              <a:solidFill>
                <a:srgbClr val="002060"/>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275431" y="1984709"/>
            <a:ext cx="4525963" cy="3391822"/>
          </a:xfrm>
        </p:spPr>
      </p:pic>
      <p:sp>
        <p:nvSpPr>
          <p:cNvPr id="4" name="Объект 3"/>
          <p:cNvSpPr>
            <a:spLocks noGrp="1"/>
          </p:cNvSpPr>
          <p:nvPr>
            <p:ph sz="half" idx="2"/>
          </p:nvPr>
        </p:nvSpPr>
        <p:spPr>
          <a:xfrm>
            <a:off x="4648200" y="1052736"/>
            <a:ext cx="4038600" cy="5073427"/>
          </a:xfrm>
        </p:spPr>
        <p:txBody>
          <a:bodyPr/>
          <a:lstStyle/>
          <a:p>
            <a:pPr marL="0" indent="0" algn="ctr">
              <a:buNone/>
            </a:pPr>
            <a:endParaRPr lang="ru-RU" sz="1600" dirty="0" smtClean="0">
              <a:solidFill>
                <a:srgbClr val="002060"/>
              </a:solidFill>
              <a:latin typeface="Arial" panose="020B0604020202020204" pitchFamily="34" charset="0"/>
            </a:endParaRPr>
          </a:p>
          <a:p>
            <a:pPr marL="0" indent="0" algn="ctr">
              <a:buNone/>
            </a:pPr>
            <a:r>
              <a:rPr lang="ru-RU" sz="1600" dirty="0" smtClean="0">
                <a:solidFill>
                  <a:srgbClr val="002060"/>
                </a:solidFill>
                <a:latin typeface="Arial" panose="020B0604020202020204" pitchFamily="34" charset="0"/>
              </a:rPr>
              <a:t>На </a:t>
            </a:r>
            <a:r>
              <a:rPr lang="ru-RU" sz="1600" dirty="0">
                <a:solidFill>
                  <a:srgbClr val="002060"/>
                </a:solidFill>
                <a:latin typeface="Arial" panose="020B0604020202020204" pitchFamily="34" charset="0"/>
              </a:rPr>
              <a:t>горе ледяной </a:t>
            </a:r>
            <a:r>
              <a:rPr lang="ru-RU" sz="1600" dirty="0">
                <a:solidFill>
                  <a:srgbClr val="002060"/>
                </a:solidFill>
              </a:rPr>
              <a:t/>
            </a:r>
            <a:br>
              <a:rPr lang="ru-RU" sz="1600" dirty="0">
                <a:solidFill>
                  <a:srgbClr val="002060"/>
                </a:solidFill>
              </a:rPr>
            </a:br>
            <a:r>
              <a:rPr lang="ru-RU" sz="1600" dirty="0">
                <a:solidFill>
                  <a:srgbClr val="002060"/>
                </a:solidFill>
                <a:latin typeface="Arial" panose="020B0604020202020204" pitchFamily="34" charset="0"/>
              </a:rPr>
              <a:t>Вьется снег пеленой. </a:t>
            </a:r>
            <a:r>
              <a:rPr lang="ru-RU" sz="1600" dirty="0">
                <a:solidFill>
                  <a:srgbClr val="002060"/>
                </a:solidFill>
              </a:rPr>
              <a:t/>
            </a:r>
            <a:br>
              <a:rPr lang="ru-RU" sz="1600" dirty="0">
                <a:solidFill>
                  <a:srgbClr val="002060"/>
                </a:solidFill>
              </a:rPr>
            </a:br>
            <a:r>
              <a:rPr lang="ru-RU" sz="1600" dirty="0">
                <a:solidFill>
                  <a:srgbClr val="002060"/>
                </a:solidFill>
                <a:latin typeface="Arial" panose="020B0604020202020204" pitchFamily="34" charset="0"/>
              </a:rPr>
              <a:t>Точно пух... </a:t>
            </a:r>
            <a:r>
              <a:rPr lang="ru-RU" sz="1600" dirty="0">
                <a:solidFill>
                  <a:srgbClr val="002060"/>
                </a:solidFill>
              </a:rPr>
              <a:t/>
            </a:r>
            <a:br>
              <a:rPr lang="ru-RU" sz="1600" dirty="0">
                <a:solidFill>
                  <a:srgbClr val="002060"/>
                </a:solidFill>
              </a:rPr>
            </a:br>
            <a:r>
              <a:rPr lang="ru-RU" sz="1600" dirty="0">
                <a:solidFill>
                  <a:srgbClr val="002060"/>
                </a:solidFill>
                <a:latin typeface="Arial" panose="020B0604020202020204" pitchFamily="34" charset="0"/>
              </a:rPr>
              <a:t>Мы в салазках сидим </a:t>
            </a:r>
            <a:r>
              <a:rPr lang="ru-RU" sz="1600" dirty="0">
                <a:solidFill>
                  <a:srgbClr val="002060"/>
                </a:solidFill>
              </a:rPr>
              <a:t/>
            </a:r>
            <a:br>
              <a:rPr lang="ru-RU" sz="1600" dirty="0">
                <a:solidFill>
                  <a:srgbClr val="002060"/>
                </a:solidFill>
              </a:rPr>
            </a:br>
            <a:r>
              <a:rPr lang="ru-RU" sz="1600" dirty="0">
                <a:solidFill>
                  <a:srgbClr val="002060"/>
                </a:solidFill>
                <a:latin typeface="Arial" panose="020B0604020202020204" pitchFamily="34" charset="0"/>
              </a:rPr>
              <a:t>И с горы мы летим </a:t>
            </a:r>
            <a:r>
              <a:rPr lang="ru-RU" sz="1600" dirty="0">
                <a:solidFill>
                  <a:srgbClr val="002060"/>
                </a:solidFill>
              </a:rPr>
              <a:t/>
            </a:r>
            <a:br>
              <a:rPr lang="ru-RU" sz="1600" dirty="0">
                <a:solidFill>
                  <a:srgbClr val="002060"/>
                </a:solidFill>
              </a:rPr>
            </a:br>
            <a:r>
              <a:rPr lang="ru-RU" sz="1600" dirty="0">
                <a:solidFill>
                  <a:srgbClr val="002060"/>
                </a:solidFill>
                <a:latin typeface="Arial" panose="020B0604020202020204" pitchFamily="34" charset="0"/>
              </a:rPr>
              <a:t>Во весь дух... </a:t>
            </a:r>
            <a:endParaRPr lang="ru-RU" sz="1600" dirty="0">
              <a:solidFill>
                <a:srgbClr val="002060"/>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964946"/>
            <a:ext cx="2232248" cy="2978656"/>
          </a:xfrm>
          <a:prstGeom prst="rect">
            <a:avLst/>
          </a:prstGeom>
        </p:spPr>
      </p:pic>
    </p:spTree>
    <p:extLst>
      <p:ext uri="{BB962C8B-B14F-4D97-AF65-F5344CB8AC3E}">
        <p14:creationId xmlns:p14="http://schemas.microsoft.com/office/powerpoint/2010/main" val="2564029697"/>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anim calcmode="lin" valueType="num">
                                      <p:cBhvr>
                                        <p:cTn id="18"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74638"/>
            <a:ext cx="8258175" cy="490066"/>
          </a:xfrm>
        </p:spPr>
        <p:txBody>
          <a:bodyPr/>
          <a:lstStyle/>
          <a:p>
            <a:pPr eaLnBrk="1" fontAlgn="t" hangingPunct="1"/>
            <a:r>
              <a:rPr lang="ru-RU" b="1" dirty="0" smtClean="0"/>
              <a:t/>
            </a:r>
            <a:br>
              <a:rPr lang="ru-RU" b="1" dirty="0" smtClean="0"/>
            </a:br>
            <a:r>
              <a:rPr lang="ru-RU" b="1" dirty="0"/>
              <a:t/>
            </a:r>
            <a:br>
              <a:rPr lang="ru-RU" b="1" dirty="0"/>
            </a:br>
            <a:r>
              <a:rPr lang="ru-RU" sz="2000" b="1" dirty="0" smtClean="0">
                <a:solidFill>
                  <a:srgbClr val="002060"/>
                </a:solidFill>
              </a:rPr>
              <a:t>Снежный лабиринт с </a:t>
            </a:r>
            <a:r>
              <a:rPr lang="ru-RU" sz="2000" b="1" dirty="0" err="1" smtClean="0">
                <a:solidFill>
                  <a:srgbClr val="002060"/>
                </a:solidFill>
              </a:rPr>
              <a:t>подлезанием</a:t>
            </a:r>
            <a:r>
              <a:rPr lang="ru-RU" sz="2000" b="1" dirty="0" smtClean="0">
                <a:solidFill>
                  <a:srgbClr val="002060"/>
                </a:solidFill>
              </a:rPr>
              <a:t>  </a:t>
            </a:r>
            <a:r>
              <a:rPr lang="ru-RU" sz="2000" b="1" dirty="0">
                <a:solidFill>
                  <a:srgbClr val="002060"/>
                </a:solidFill>
              </a:rPr>
              <a:t/>
            </a:r>
            <a:br>
              <a:rPr lang="ru-RU" sz="2000" b="1" dirty="0">
                <a:solidFill>
                  <a:srgbClr val="002060"/>
                </a:solidFill>
              </a:rPr>
            </a:br>
            <a:r>
              <a:rPr lang="ru-RU" sz="2000" b="1" dirty="0">
                <a:solidFill>
                  <a:srgbClr val="002060"/>
                </a:solidFill>
              </a:rPr>
              <a:t/>
            </a:r>
            <a:br>
              <a:rPr lang="ru-RU" sz="2000" b="1" dirty="0">
                <a:solidFill>
                  <a:srgbClr val="002060"/>
                </a:solidFill>
              </a:rPr>
            </a:br>
            <a:r>
              <a:rPr lang="ru-RU" sz="2000" b="1" dirty="0">
                <a:solidFill>
                  <a:srgbClr val="002060"/>
                </a:solidFill>
              </a:rPr>
              <a:t> </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1124744"/>
            <a:ext cx="2786485" cy="2088232"/>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69575" y="1124744"/>
            <a:ext cx="2625908" cy="3503947"/>
          </a:xfr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3587" y="2708920"/>
            <a:ext cx="2595135" cy="3462883"/>
          </a:xfrm>
          <a:prstGeom prst="rect">
            <a:avLst/>
          </a:prstGeom>
        </p:spPr>
      </p:pic>
    </p:spTree>
    <p:extLst>
      <p:ext uri="{BB962C8B-B14F-4D97-AF65-F5344CB8AC3E}">
        <p14:creationId xmlns:p14="http://schemas.microsoft.com/office/powerpoint/2010/main" val="3588518600"/>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002060"/>
                </a:solidFill>
              </a:rPr>
              <a:t>Мини Лыжня</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8703" y="1393943"/>
            <a:ext cx="3575387" cy="4770908"/>
          </a:xfrm>
        </p:spPr>
      </p:pic>
      <p:sp>
        <p:nvSpPr>
          <p:cNvPr id="4" name="Объект 3"/>
          <p:cNvSpPr>
            <a:spLocks noGrp="1"/>
          </p:cNvSpPr>
          <p:nvPr>
            <p:ph sz="half" idx="2"/>
          </p:nvPr>
        </p:nvSpPr>
        <p:spPr>
          <a:xfrm>
            <a:off x="430113" y="1022002"/>
            <a:ext cx="4038600" cy="4525963"/>
          </a:xfrm>
        </p:spPr>
        <p:txBody>
          <a:bodyPr/>
          <a:lstStyle/>
          <a:p>
            <a:pPr marL="0" indent="0" algn="ctr">
              <a:buNone/>
            </a:pPr>
            <a:endParaRPr lang="ru-RU" sz="1800" dirty="0" smtClean="0">
              <a:solidFill>
                <a:srgbClr val="002060"/>
              </a:solidFill>
            </a:endParaRPr>
          </a:p>
          <a:p>
            <a:pPr marL="0" indent="0" algn="ctr">
              <a:buNone/>
            </a:pPr>
            <a:r>
              <a:rPr lang="ru-RU" sz="1800" dirty="0" smtClean="0">
                <a:solidFill>
                  <a:srgbClr val="002060"/>
                </a:solidFill>
              </a:rPr>
              <a:t>В </a:t>
            </a:r>
            <a:r>
              <a:rPr lang="ru-RU" sz="1800" dirty="0">
                <a:solidFill>
                  <a:srgbClr val="002060"/>
                </a:solidFill>
              </a:rPr>
              <a:t>зимний день я не скучаю:</a:t>
            </a:r>
            <a:br>
              <a:rPr lang="ru-RU" sz="1800" dirty="0">
                <a:solidFill>
                  <a:srgbClr val="002060"/>
                </a:solidFill>
              </a:rPr>
            </a:br>
            <a:r>
              <a:rPr lang="ru-RU" sz="1800" dirty="0">
                <a:solidFill>
                  <a:srgbClr val="002060"/>
                </a:solidFill>
              </a:rPr>
              <a:t>Быстро </a:t>
            </a:r>
            <a:r>
              <a:rPr lang="ru-RU" sz="1800" b="1" dirty="0">
                <a:solidFill>
                  <a:srgbClr val="002060"/>
                </a:solidFill>
              </a:rPr>
              <a:t>лыжи</a:t>
            </a:r>
            <a:r>
              <a:rPr lang="ru-RU" sz="1800" dirty="0">
                <a:solidFill>
                  <a:srgbClr val="002060"/>
                </a:solidFill>
              </a:rPr>
              <a:t> надеваю,</a:t>
            </a:r>
            <a:br>
              <a:rPr lang="ru-RU" sz="1800" dirty="0">
                <a:solidFill>
                  <a:srgbClr val="002060"/>
                </a:solidFill>
              </a:rPr>
            </a:br>
            <a:r>
              <a:rPr lang="ru-RU" sz="1800" dirty="0">
                <a:solidFill>
                  <a:srgbClr val="002060"/>
                </a:solidFill>
              </a:rPr>
              <a:t>В руки я беру две палки,</a:t>
            </a:r>
            <a:br>
              <a:rPr lang="ru-RU" sz="1800" dirty="0">
                <a:solidFill>
                  <a:srgbClr val="002060"/>
                </a:solidFill>
              </a:rPr>
            </a:br>
            <a:r>
              <a:rPr lang="ru-RU" sz="1800" dirty="0">
                <a:solidFill>
                  <a:srgbClr val="002060"/>
                </a:solidFill>
              </a:rPr>
              <a:t>С ветерком играю в салки!</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4" y="2835999"/>
            <a:ext cx="2948071" cy="3485404"/>
          </a:xfrm>
          <a:prstGeom prst="rect">
            <a:avLst/>
          </a:prstGeom>
        </p:spPr>
      </p:pic>
    </p:spTree>
    <p:extLst>
      <p:ext uri="{BB962C8B-B14F-4D97-AF65-F5344CB8AC3E}">
        <p14:creationId xmlns:p14="http://schemas.microsoft.com/office/powerpoint/2010/main" val="19021681"/>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a:t>
            </a:r>
            <a:r>
              <a:rPr lang="ru-RU" sz="2000" b="1" dirty="0">
                <a:solidFill>
                  <a:srgbClr val="002060"/>
                </a:solidFill>
              </a:rPr>
              <a:t>Снежок и снежинка</a:t>
            </a:r>
            <a:r>
              <a:rPr lang="ru-RU" sz="2000" b="1" dirty="0" smtClean="0">
                <a:solidFill>
                  <a:srgbClr val="002060"/>
                </a:solidFill>
              </a:rPr>
              <a:t>» </a:t>
            </a:r>
            <a:r>
              <a:rPr lang="ru-RU" sz="2000" b="1" dirty="0">
                <a:solidFill>
                  <a:srgbClr val="002060"/>
                </a:solidFill>
              </a:rPr>
              <a:t/>
            </a:r>
            <a:br>
              <a:rPr lang="ru-RU" sz="2000" b="1" dirty="0">
                <a:solidFill>
                  <a:srgbClr val="002060"/>
                </a:solidFill>
              </a:rPr>
            </a:b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5576" y="1134941"/>
            <a:ext cx="2952328" cy="2212517"/>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80112" y="1134941"/>
            <a:ext cx="2726380" cy="3638014"/>
          </a:xfr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4026" y="2970320"/>
            <a:ext cx="2410102" cy="3215979"/>
          </a:xfrm>
          <a:prstGeom prst="rect">
            <a:avLst/>
          </a:prstGeom>
        </p:spPr>
      </p:pic>
    </p:spTree>
    <p:extLst>
      <p:ext uri="{BB962C8B-B14F-4D97-AF65-F5344CB8AC3E}">
        <p14:creationId xmlns:p14="http://schemas.microsoft.com/office/powerpoint/2010/main" val="2062250258"/>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100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3347864" y="620688"/>
            <a:ext cx="2428875" cy="1714500"/>
          </a:xfrm>
        </p:spPr>
        <p:txBody>
          <a:bodyPr/>
          <a:lstStyle/>
          <a:p>
            <a:pPr eaLnBrk="1" hangingPunct="1"/>
            <a:r>
              <a:rPr lang="ru-RU" sz="1600" i="1" dirty="0" smtClean="0">
                <a:solidFill>
                  <a:srgbClr val="002060"/>
                </a:solidFill>
                <a:latin typeface="Times New Roman" pitchFamily="18" charset="0"/>
                <a:cs typeface="Times New Roman" pitchFamily="18" charset="0"/>
              </a:rPr>
              <a:t>Что за чудная пора,</a:t>
            </a:r>
            <a:br>
              <a:rPr lang="ru-RU" sz="1600" i="1" dirty="0" smtClean="0">
                <a:solidFill>
                  <a:srgbClr val="002060"/>
                </a:solidFill>
                <a:latin typeface="Times New Roman" pitchFamily="18" charset="0"/>
                <a:cs typeface="Times New Roman" pitchFamily="18" charset="0"/>
              </a:rPr>
            </a:br>
            <a:r>
              <a:rPr lang="ru-RU" sz="1600" i="1" dirty="0" smtClean="0">
                <a:solidFill>
                  <a:srgbClr val="002060"/>
                </a:solidFill>
                <a:latin typeface="Times New Roman" pitchFamily="18" charset="0"/>
                <a:cs typeface="Times New Roman" pitchFamily="18" charset="0"/>
              </a:rPr>
              <a:t>Веселится детвора.</a:t>
            </a:r>
            <a:br>
              <a:rPr lang="ru-RU" sz="1600" i="1" dirty="0" smtClean="0">
                <a:solidFill>
                  <a:srgbClr val="002060"/>
                </a:solidFill>
                <a:latin typeface="Times New Roman" pitchFamily="18" charset="0"/>
                <a:cs typeface="Times New Roman" pitchFamily="18" charset="0"/>
              </a:rPr>
            </a:br>
            <a:r>
              <a:rPr lang="ru-RU" sz="1600" i="1" dirty="0" smtClean="0">
                <a:solidFill>
                  <a:srgbClr val="002060"/>
                </a:solidFill>
                <a:latin typeface="Times New Roman" pitchFamily="18" charset="0"/>
                <a:cs typeface="Times New Roman" pitchFamily="18" charset="0"/>
              </a:rPr>
              <a:t>Санки, лыжи и коньки</a:t>
            </a:r>
            <a:br>
              <a:rPr lang="ru-RU" sz="1600" i="1" dirty="0" smtClean="0">
                <a:solidFill>
                  <a:srgbClr val="002060"/>
                </a:solidFill>
                <a:latin typeface="Times New Roman" pitchFamily="18" charset="0"/>
                <a:cs typeface="Times New Roman" pitchFamily="18" charset="0"/>
              </a:rPr>
            </a:br>
            <a:r>
              <a:rPr lang="ru-RU" sz="1600" i="1" dirty="0" smtClean="0">
                <a:solidFill>
                  <a:srgbClr val="002060"/>
                </a:solidFill>
                <a:latin typeface="Times New Roman" pitchFamily="18" charset="0"/>
                <a:cs typeface="Times New Roman" pitchFamily="18" charset="0"/>
              </a:rPr>
              <a:t>Поиграем мы в снежки.</a:t>
            </a:r>
            <a:br>
              <a:rPr lang="ru-RU" sz="1600" i="1" dirty="0" smtClean="0">
                <a:solidFill>
                  <a:srgbClr val="002060"/>
                </a:solidFill>
                <a:latin typeface="Times New Roman" pitchFamily="18" charset="0"/>
                <a:cs typeface="Times New Roman" pitchFamily="18" charset="0"/>
              </a:rPr>
            </a:br>
            <a:r>
              <a:rPr lang="ru-RU" sz="1600" i="1" dirty="0" smtClean="0">
                <a:solidFill>
                  <a:srgbClr val="002060"/>
                </a:solidFill>
                <a:latin typeface="Times New Roman" pitchFamily="18" charset="0"/>
                <a:cs typeface="Times New Roman" pitchFamily="18" charset="0"/>
              </a:rPr>
              <a:t>Разгулялась здесь зима,</a:t>
            </a:r>
            <a:br>
              <a:rPr lang="ru-RU" sz="1600" i="1" dirty="0" smtClean="0">
                <a:solidFill>
                  <a:srgbClr val="002060"/>
                </a:solidFill>
                <a:latin typeface="Times New Roman" pitchFamily="18" charset="0"/>
                <a:cs typeface="Times New Roman" pitchFamily="18" charset="0"/>
              </a:rPr>
            </a:br>
            <a:r>
              <a:rPr lang="ru-RU" sz="1600" i="1" dirty="0" smtClean="0">
                <a:solidFill>
                  <a:srgbClr val="002060"/>
                </a:solidFill>
                <a:latin typeface="Times New Roman" pitchFamily="18" charset="0"/>
                <a:cs typeface="Times New Roman" pitchFamily="18" charset="0"/>
              </a:rPr>
              <a:t>Смех, веселье, кутерьма</a:t>
            </a:r>
            <a:r>
              <a:rPr lang="ru-RU" sz="1600" dirty="0" smtClean="0">
                <a:solidFill>
                  <a:srgbClr val="002060"/>
                </a:solidFill>
                <a:latin typeface="Segoe"/>
              </a:rPr>
              <a:t>.</a:t>
            </a:r>
          </a:p>
        </p:txBody>
      </p:sp>
      <p:sp>
        <p:nvSpPr>
          <p:cNvPr id="31747" name="Текст 4"/>
          <p:cNvSpPr>
            <a:spLocks noGrp="1"/>
          </p:cNvSpPr>
          <p:nvPr>
            <p:ph type="body" sz="half" idx="2"/>
          </p:nvPr>
        </p:nvSpPr>
        <p:spPr>
          <a:xfrm>
            <a:off x="468313" y="4292600"/>
            <a:ext cx="3008312" cy="1839913"/>
          </a:xfrm>
        </p:spPr>
        <p:txBody>
          <a:bodyPr/>
          <a:lstStyle/>
          <a:p>
            <a:pPr eaLnBrk="1" hangingPunct="1"/>
            <a:r>
              <a:rPr lang="ru-RU" smtClean="0">
                <a:latin typeface="Segoe"/>
              </a:rPr>
              <a:t>.</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649141"/>
            <a:ext cx="2458872" cy="328105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3292" y="1035346"/>
            <a:ext cx="3309510" cy="2480195"/>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29318" y="2743019"/>
            <a:ext cx="2903984" cy="3875004"/>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wipe(down)">
                                      <p:cBhvr>
                                        <p:cTn id="7" dur="500"/>
                                        <p:tgtEl>
                                          <p:spTgt spid="3174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3"/>
          <p:cNvSpPr>
            <a:spLocks noGrp="1"/>
          </p:cNvSpPr>
          <p:nvPr>
            <p:ph type="title"/>
          </p:nvPr>
        </p:nvSpPr>
        <p:spPr>
          <a:xfrm>
            <a:off x="2339752" y="332656"/>
            <a:ext cx="4881711" cy="648073"/>
          </a:xfrm>
        </p:spPr>
        <p:txBody>
          <a:bodyPr/>
          <a:lstStyle/>
          <a:p>
            <a:pPr eaLnBrk="1" hangingPunct="1"/>
            <a:r>
              <a:rPr lang="ru-RU" b="1" dirty="0" smtClean="0">
                <a:solidFill>
                  <a:srgbClr val="002060"/>
                </a:solidFill>
                <a:latin typeface="Segoe"/>
              </a:rPr>
              <a:t>Цели и Задачи </a:t>
            </a:r>
          </a:p>
        </p:txBody>
      </p:sp>
      <p:sp>
        <p:nvSpPr>
          <p:cNvPr id="2" name="Объект 1"/>
          <p:cNvSpPr>
            <a:spLocks noGrp="1"/>
          </p:cNvSpPr>
          <p:nvPr>
            <p:ph idx="1"/>
          </p:nvPr>
        </p:nvSpPr>
        <p:spPr>
          <a:xfrm>
            <a:off x="179512" y="1196752"/>
            <a:ext cx="8856984" cy="2808312"/>
          </a:xfrm>
        </p:spPr>
        <p:txBody>
          <a:bodyPr/>
          <a:lstStyle/>
          <a:p>
            <a:pPr marL="0" indent="0" algn="just">
              <a:buNone/>
            </a:pPr>
            <a:r>
              <a:rPr lang="ru-RU" sz="1600" dirty="0" smtClean="0"/>
              <a:t>Цель:</a:t>
            </a:r>
          </a:p>
          <a:p>
            <a:pPr algn="just">
              <a:buFont typeface="Wingdings" panose="05000000000000000000" pitchFamily="2" charset="2"/>
              <a:buChar char="Ø"/>
            </a:pPr>
            <a:r>
              <a:rPr lang="ru-RU" sz="1600" dirty="0" smtClean="0"/>
              <a:t> </a:t>
            </a:r>
            <a:r>
              <a:rPr lang="ru-RU" sz="1600" dirty="0"/>
              <a:t>создание условий для разнообразной познавательной и двигательной деятельности детей на прогулочных участках ДОУ в </a:t>
            </a:r>
            <a:r>
              <a:rPr lang="ru-RU" sz="1600" dirty="0" smtClean="0"/>
              <a:t>зимний </a:t>
            </a:r>
            <a:r>
              <a:rPr lang="ru-RU" sz="1600" dirty="0"/>
              <a:t>период</a:t>
            </a:r>
            <a:r>
              <a:rPr lang="ru-RU" sz="1600" dirty="0" smtClean="0"/>
              <a:t>,</a:t>
            </a:r>
          </a:p>
          <a:p>
            <a:pPr algn="just">
              <a:buFont typeface="Wingdings" panose="05000000000000000000" pitchFamily="2" charset="2"/>
              <a:buChar char="Ø"/>
            </a:pPr>
            <a:r>
              <a:rPr lang="ru-RU" sz="1600" dirty="0" smtClean="0"/>
              <a:t> укрепления их здоровья и </a:t>
            </a:r>
            <a:r>
              <a:rPr lang="ru-RU" sz="1600" dirty="0"/>
              <a:t>формирования положительного эмоционального настроя. </a:t>
            </a:r>
            <a:endParaRPr lang="ru-RU" sz="1600" dirty="0" smtClean="0"/>
          </a:p>
          <a:p>
            <a:pPr algn="just">
              <a:buFont typeface="Wingdings" panose="05000000000000000000" pitchFamily="2" charset="2"/>
              <a:buChar char="Ø"/>
            </a:pPr>
            <a:endParaRPr lang="ru-RU" sz="1600" dirty="0" smtClean="0"/>
          </a:p>
          <a:p>
            <a:pPr marL="0" indent="0">
              <a:buNone/>
            </a:pPr>
            <a:r>
              <a:rPr lang="ru-RU" sz="1600" dirty="0" smtClean="0"/>
              <a:t>Задачи</a:t>
            </a:r>
            <a:r>
              <a:rPr lang="ru-RU" sz="1600" dirty="0"/>
              <a:t>: </a:t>
            </a:r>
            <a:endParaRPr lang="ru-RU" sz="1600" dirty="0" smtClean="0"/>
          </a:p>
          <a:p>
            <a:pPr>
              <a:buFont typeface="Wingdings" panose="05000000000000000000" pitchFamily="2" charset="2"/>
              <a:buChar char="Ø"/>
            </a:pPr>
            <a:r>
              <a:rPr lang="ru-RU" sz="1600" dirty="0" smtClean="0"/>
              <a:t>повышение </a:t>
            </a:r>
            <a:r>
              <a:rPr lang="ru-RU" sz="1600" dirty="0"/>
              <a:t>эстетического и художественного уровня оформления территории ДОУ в зимний период; </a:t>
            </a:r>
            <a:endParaRPr lang="ru-RU" sz="1600" dirty="0" smtClean="0"/>
          </a:p>
          <a:p>
            <a:pPr>
              <a:buFont typeface="Wingdings" panose="05000000000000000000" pitchFamily="2" charset="2"/>
              <a:buChar char="Ø"/>
            </a:pPr>
            <a:r>
              <a:rPr lang="ru-RU" sz="1600" dirty="0" smtClean="0"/>
              <a:t>развитие </a:t>
            </a:r>
            <a:r>
              <a:rPr lang="ru-RU" sz="1600" dirty="0"/>
              <a:t>у детей основных видов движений в зимних видах спорта; </a:t>
            </a:r>
            <a:endParaRPr lang="ru-RU" sz="1600" dirty="0" smtClean="0"/>
          </a:p>
          <a:p>
            <a:pPr>
              <a:buFont typeface="Wingdings" panose="05000000000000000000" pitchFamily="2" charset="2"/>
              <a:buChar char="Ø"/>
            </a:pPr>
            <a:r>
              <a:rPr lang="ru-RU" sz="1600" dirty="0" smtClean="0"/>
              <a:t>развитие </a:t>
            </a:r>
            <a:r>
              <a:rPr lang="ru-RU" sz="1600" dirty="0"/>
              <a:t>у детей и взрослых творческих способностей, художественного вкуса, желания и стремления создавать постройки своими руками</a:t>
            </a:r>
            <a:r>
              <a:rPr lang="ru-RU" sz="1600" dirty="0" smtClean="0"/>
              <a:t>;</a:t>
            </a:r>
          </a:p>
          <a:p>
            <a:pPr>
              <a:buFont typeface="Wingdings" panose="05000000000000000000" pitchFamily="2" charset="2"/>
              <a:buChar char="Ø"/>
            </a:pPr>
            <a:r>
              <a:rPr lang="ru-RU" sz="1600" dirty="0"/>
              <a:t>учить детей становится подвижными, ловкими, смелыми, выносливыми; </a:t>
            </a:r>
          </a:p>
          <a:p>
            <a:pPr>
              <a:buFont typeface="Wingdings" panose="05000000000000000000" pitchFamily="2" charset="2"/>
              <a:buChar char="Ø"/>
            </a:pPr>
            <a:r>
              <a:rPr lang="ru-RU" sz="1600" dirty="0" smtClean="0"/>
              <a:t> </a:t>
            </a:r>
            <a:r>
              <a:rPr lang="ru-RU" sz="1600" dirty="0"/>
              <a:t>вырабатывать у детей двигательные умения и навыки, укреплять мышечную систему, повышать жизненный тонус; </a:t>
            </a:r>
          </a:p>
          <a:p>
            <a:pPr>
              <a:buFont typeface="Wingdings" panose="05000000000000000000" pitchFamily="2" charset="2"/>
              <a:buChar char="Ø"/>
            </a:pPr>
            <a:endParaRPr lang="ru-RU" sz="1600" dirty="0" smtClean="0"/>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6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500"/>
                                        <p:tgtEl>
                                          <p:spTgt spid="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fade">
                                      <p:cBhvr>
                                        <p:cTn id="46" dur="500"/>
                                        <p:tgtEl>
                                          <p:spTgt spid="2">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fade">
                                      <p:cBhvr>
                                        <p:cTn id="5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2060"/>
                </a:solidFill>
              </a:rPr>
              <a:t>Актуальность «Снежных построек </a:t>
            </a:r>
            <a:r>
              <a:rPr lang="ru-RU" b="1" dirty="0">
                <a:solidFill>
                  <a:srgbClr val="002060"/>
                </a:solidFill>
              </a:rPr>
              <a:t>на участке детского сада </a:t>
            </a:r>
            <a:r>
              <a:rPr lang="ru-RU" b="1" dirty="0" smtClean="0">
                <a:solidFill>
                  <a:srgbClr val="002060"/>
                </a:solidFill>
              </a:rPr>
              <a:t>» </a:t>
            </a:r>
            <a:endParaRPr lang="ru-RU" b="1" dirty="0">
              <a:solidFill>
                <a:srgbClr val="002060"/>
              </a:solidFill>
            </a:endParaRPr>
          </a:p>
        </p:txBody>
      </p:sp>
      <p:sp>
        <p:nvSpPr>
          <p:cNvPr id="3" name="Объект 2"/>
          <p:cNvSpPr>
            <a:spLocks noGrp="1"/>
          </p:cNvSpPr>
          <p:nvPr>
            <p:ph idx="1"/>
          </p:nvPr>
        </p:nvSpPr>
        <p:spPr/>
        <p:txBody>
          <a:bodyPr/>
          <a:lstStyle/>
          <a:p>
            <a:pPr algn="just">
              <a:buFont typeface="Wingdings" panose="05000000000000000000" pitchFamily="2" charset="2"/>
              <a:buChar char="Ø"/>
            </a:pPr>
            <a:r>
              <a:rPr lang="ru-RU" sz="1200" dirty="0" smtClean="0">
                <a:solidFill>
                  <a:srgbClr val="002060"/>
                </a:solidFill>
              </a:rPr>
              <a:t>Пребывание </a:t>
            </a:r>
            <a:r>
              <a:rPr lang="ru-RU" sz="1200" dirty="0">
                <a:solidFill>
                  <a:srgbClr val="002060"/>
                </a:solidFill>
              </a:rPr>
              <a:t>детей на свежем воздухе имеет большое значение для физического развития</a:t>
            </a:r>
            <a:r>
              <a:rPr lang="ru-RU" sz="1200" dirty="0" smtClean="0">
                <a:solidFill>
                  <a:srgbClr val="002060"/>
                </a:solidFill>
              </a:rPr>
              <a:t>.</a:t>
            </a:r>
          </a:p>
          <a:p>
            <a:pPr algn="just">
              <a:buFont typeface="Wingdings" panose="05000000000000000000" pitchFamily="2" charset="2"/>
              <a:buChar char="Ø"/>
            </a:pPr>
            <a:r>
              <a:rPr lang="ru-RU" sz="1200" dirty="0" smtClean="0">
                <a:solidFill>
                  <a:srgbClr val="002060"/>
                </a:solidFill>
              </a:rPr>
              <a:t> </a:t>
            </a:r>
            <a:r>
              <a:rPr lang="ru-RU" sz="1200" dirty="0">
                <a:solidFill>
                  <a:srgbClr val="002060"/>
                </a:solidFill>
              </a:rPr>
              <a:t>Прогулка является первым и наиболее доступным средством закаливания детского организма</a:t>
            </a:r>
            <a:r>
              <a:rPr lang="ru-RU" sz="1200" dirty="0" smtClean="0">
                <a:solidFill>
                  <a:srgbClr val="002060"/>
                </a:solidFill>
              </a:rPr>
              <a:t>.</a:t>
            </a:r>
          </a:p>
          <a:p>
            <a:pPr algn="just">
              <a:buFont typeface="Wingdings" panose="05000000000000000000" pitchFamily="2" charset="2"/>
              <a:buChar char="Ø"/>
            </a:pPr>
            <a:r>
              <a:rPr lang="ru-RU" sz="1200" dirty="0" smtClean="0">
                <a:solidFill>
                  <a:srgbClr val="002060"/>
                </a:solidFill>
              </a:rPr>
              <a:t> </a:t>
            </a:r>
            <a:r>
              <a:rPr lang="ru-RU" sz="1200" dirty="0">
                <a:solidFill>
                  <a:srgbClr val="002060"/>
                </a:solidFill>
              </a:rPr>
              <a:t>Она способствует повышению его выносливости и устойчивости к неблагоприятным воздействиям внешней среды, особенно к простудным заболеваниям. </a:t>
            </a:r>
            <a:br>
              <a:rPr lang="ru-RU" sz="1200" dirty="0">
                <a:solidFill>
                  <a:srgbClr val="002060"/>
                </a:solidFill>
              </a:rPr>
            </a:br>
            <a:r>
              <a:rPr lang="ru-RU" sz="1200" dirty="0">
                <a:solidFill>
                  <a:srgbClr val="002060"/>
                </a:solidFill>
              </a:rPr>
              <a:t>Прогулка способствует умственному воспитанию</a:t>
            </a:r>
            <a:r>
              <a:rPr lang="ru-RU" sz="1200" dirty="0" smtClean="0">
                <a:solidFill>
                  <a:srgbClr val="002060"/>
                </a:solidFill>
              </a:rPr>
              <a:t>.</a:t>
            </a:r>
          </a:p>
          <a:p>
            <a:pPr algn="just">
              <a:buFont typeface="Wingdings" panose="05000000000000000000" pitchFamily="2" charset="2"/>
              <a:buChar char="Ø"/>
            </a:pPr>
            <a:r>
              <a:rPr lang="ru-RU" sz="1200" dirty="0" smtClean="0">
                <a:solidFill>
                  <a:srgbClr val="002060"/>
                </a:solidFill>
              </a:rPr>
              <a:t> </a:t>
            </a:r>
            <a:r>
              <a:rPr lang="ru-RU" sz="1200" dirty="0">
                <a:solidFill>
                  <a:srgbClr val="002060"/>
                </a:solidFill>
              </a:rPr>
              <a:t>Во время пребывания на участке или на улице дети получают много новых впечатлений и знаний об окружающем. </a:t>
            </a:r>
            <a:endParaRPr lang="ru-RU" sz="1200" dirty="0" smtClean="0">
              <a:solidFill>
                <a:srgbClr val="002060"/>
              </a:solidFill>
            </a:endParaRPr>
          </a:p>
          <a:p>
            <a:pPr algn="just">
              <a:buFont typeface="Wingdings" panose="05000000000000000000" pitchFamily="2" charset="2"/>
              <a:buChar char="Ø"/>
            </a:pPr>
            <a:r>
              <a:rPr lang="ru-RU" sz="1200" dirty="0" smtClean="0">
                <a:solidFill>
                  <a:srgbClr val="002060"/>
                </a:solidFill>
              </a:rPr>
              <a:t>Прогулка </a:t>
            </a:r>
            <a:r>
              <a:rPr lang="ru-RU" sz="1200" dirty="0">
                <a:solidFill>
                  <a:srgbClr val="002060"/>
                </a:solidFill>
              </a:rPr>
              <a:t>развивает наблюдательность, расширяет представления об окружающем, будит мысль и воображение детей, а также решает вопросы нравственного воспитания</a:t>
            </a:r>
            <a:r>
              <a:rPr lang="ru-RU" sz="1200" dirty="0" smtClean="0">
                <a:solidFill>
                  <a:srgbClr val="002060"/>
                </a:solidFill>
              </a:rPr>
              <a:t>.</a:t>
            </a:r>
          </a:p>
          <a:p>
            <a:pPr algn="just">
              <a:buFont typeface="Wingdings" panose="05000000000000000000" pitchFamily="2" charset="2"/>
              <a:buChar char="Ø"/>
            </a:pPr>
            <a:r>
              <a:rPr lang="ru-RU" sz="1200" dirty="0">
                <a:solidFill>
                  <a:srgbClr val="002060"/>
                </a:solidFill>
              </a:rPr>
              <a:t> </a:t>
            </a:r>
            <a:br>
              <a:rPr lang="ru-RU" sz="1200" dirty="0">
                <a:solidFill>
                  <a:srgbClr val="002060"/>
                </a:solidFill>
              </a:rPr>
            </a:br>
            <a:r>
              <a:rPr lang="ru-RU" sz="1200" dirty="0" smtClean="0">
                <a:solidFill>
                  <a:srgbClr val="002060"/>
                </a:solidFill>
              </a:rPr>
              <a:t>Таким </a:t>
            </a:r>
            <a:r>
              <a:rPr lang="ru-RU" sz="1200" dirty="0">
                <a:solidFill>
                  <a:srgbClr val="002060"/>
                </a:solidFill>
              </a:rPr>
              <a:t>образом, правильно организованные и продуманные прогулки помогают осуществлять задачи всестороннего развития детей, а также решают проблемы безопасности детей во время прогулки. </a:t>
            </a:r>
          </a:p>
        </p:txBody>
      </p:sp>
    </p:spTree>
    <p:extLst>
      <p:ext uri="{BB962C8B-B14F-4D97-AF65-F5344CB8AC3E}">
        <p14:creationId xmlns:p14="http://schemas.microsoft.com/office/powerpoint/2010/main" val="3474306735"/>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50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50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50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50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50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solidFill>
                  <a:srgbClr val="002060"/>
                </a:solidFill>
              </a:rPr>
              <a:t>Были </a:t>
            </a:r>
            <a:r>
              <a:rPr lang="ru-RU" sz="2400" b="1" dirty="0">
                <a:solidFill>
                  <a:srgbClr val="002060"/>
                </a:solidFill>
              </a:rPr>
              <a:t>созданы следующие </a:t>
            </a:r>
            <a:r>
              <a:rPr lang="ru-RU" sz="2400" b="1" dirty="0" smtClean="0">
                <a:solidFill>
                  <a:srgbClr val="002060"/>
                </a:solidFill>
              </a:rPr>
              <a:t>постройки</a:t>
            </a:r>
            <a:endParaRPr lang="ru-RU" sz="2400" b="1" dirty="0">
              <a:solidFill>
                <a:srgbClr val="00206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286699652"/>
              </p:ext>
            </p:extLst>
          </p:nvPr>
        </p:nvGraphicFramePr>
        <p:xfrm>
          <a:off x="805237" y="1417638"/>
          <a:ext cx="7504949" cy="4721606"/>
        </p:xfrm>
        <a:graphic>
          <a:graphicData uri="http://schemas.openxmlformats.org/drawingml/2006/table">
            <a:tbl>
              <a:tblPr firstRow="1" bandRow="1">
                <a:tableStyleId>{5C22544A-7EE6-4342-B048-85BDC9FD1C3A}</a:tableStyleId>
              </a:tblPr>
              <a:tblGrid>
                <a:gridCol w="600440">
                  <a:extLst>
                    <a:ext uri="{9D8B030D-6E8A-4147-A177-3AD203B41FA5}">
                      <a16:colId xmlns:a16="http://schemas.microsoft.com/office/drawing/2014/main" val="2260609717"/>
                    </a:ext>
                  </a:extLst>
                </a:gridCol>
                <a:gridCol w="2293395">
                  <a:extLst>
                    <a:ext uri="{9D8B030D-6E8A-4147-A177-3AD203B41FA5}">
                      <a16:colId xmlns:a16="http://schemas.microsoft.com/office/drawing/2014/main" val="3665240111"/>
                    </a:ext>
                  </a:extLst>
                </a:gridCol>
                <a:gridCol w="4611114">
                  <a:extLst>
                    <a:ext uri="{9D8B030D-6E8A-4147-A177-3AD203B41FA5}">
                      <a16:colId xmlns:a16="http://schemas.microsoft.com/office/drawing/2014/main" val="217097826"/>
                    </a:ext>
                  </a:extLst>
                </a:gridCol>
              </a:tblGrid>
              <a:tr h="307995">
                <a:tc>
                  <a:txBody>
                    <a:bodyPr/>
                    <a:lstStyle/>
                    <a:p>
                      <a:pPr algn="ctr"/>
                      <a:r>
                        <a:rPr lang="ru-RU" sz="1600" dirty="0" smtClean="0"/>
                        <a:t>№</a:t>
                      </a:r>
                      <a:endParaRPr lang="ru-RU" sz="1600" dirty="0"/>
                    </a:p>
                  </a:txBody>
                  <a:tcPr marL="83388" marR="83388" marT="41694" marB="41694"/>
                </a:tc>
                <a:tc>
                  <a:txBody>
                    <a:bodyPr/>
                    <a:lstStyle/>
                    <a:p>
                      <a:r>
                        <a:rPr lang="ru-RU" sz="1600" dirty="0" smtClean="0"/>
                        <a:t>Название постройки</a:t>
                      </a:r>
                      <a:endParaRPr lang="ru-RU" sz="1600" dirty="0"/>
                    </a:p>
                  </a:txBody>
                  <a:tcPr marL="83388" marR="83388" marT="41694" marB="41694"/>
                </a:tc>
                <a:tc>
                  <a:txBody>
                    <a:bodyPr/>
                    <a:lstStyle/>
                    <a:p>
                      <a:r>
                        <a:rPr lang="ru-RU" sz="1600" dirty="0" smtClean="0"/>
                        <a:t>Функциональность</a:t>
                      </a:r>
                      <a:endParaRPr lang="ru-RU" sz="1600" dirty="0"/>
                    </a:p>
                  </a:txBody>
                  <a:tcPr marL="83388" marR="83388" marT="41694" marB="41694"/>
                </a:tc>
                <a:extLst>
                  <a:ext uri="{0D108BD9-81ED-4DB2-BD59-A6C34878D82A}">
                    <a16:rowId xmlns:a16="http://schemas.microsoft.com/office/drawing/2014/main" val="2694870130"/>
                  </a:ext>
                </a:extLst>
              </a:tr>
              <a:tr h="1115223">
                <a:tc>
                  <a:txBody>
                    <a:bodyPr/>
                    <a:lstStyle/>
                    <a:p>
                      <a:pPr algn="ctr"/>
                      <a:r>
                        <a:rPr lang="ru-RU" sz="1200" dirty="0" smtClean="0"/>
                        <a:t>1</a:t>
                      </a:r>
                      <a:endParaRPr lang="ru-RU" sz="1200" dirty="0"/>
                    </a:p>
                  </a:txBody>
                  <a:tcPr marL="83388" marR="83388" marT="41694" marB="41694"/>
                </a:tc>
                <a:tc>
                  <a:txBody>
                    <a:bodyPr/>
                    <a:lstStyle/>
                    <a:p>
                      <a:r>
                        <a:rPr lang="ru-RU" sz="1200" dirty="0" smtClean="0"/>
                        <a:t>«Осьминог» </a:t>
                      </a:r>
                      <a:endParaRPr lang="ru-RU" sz="1200" dirty="0"/>
                    </a:p>
                  </a:txBody>
                  <a:tcPr marL="83388" marR="83388" marT="41694" marB="41694"/>
                </a:tc>
                <a:tc>
                  <a:txBody>
                    <a:bodyPr/>
                    <a:lstStyle/>
                    <a:p>
                      <a:r>
                        <a:rPr lang="ru-RU" sz="1200" dirty="0" smtClean="0"/>
                        <a:t>Развитие умение перешагивать, перепрыгивать через длинные извилистые щупальца осьминога, бегать с преодолением препятствий, попытаться пройти по ним, сохранив равновесие, закреплять счет</a:t>
                      </a:r>
                      <a:endParaRPr lang="ru-RU" sz="1200" dirty="0"/>
                    </a:p>
                  </a:txBody>
                  <a:tcPr marL="83388" marR="83388" marT="41694" marB="41694"/>
                </a:tc>
                <a:extLst>
                  <a:ext uri="{0D108BD9-81ED-4DB2-BD59-A6C34878D82A}">
                    <a16:rowId xmlns:a16="http://schemas.microsoft.com/office/drawing/2014/main" val="4248292183"/>
                  </a:ext>
                </a:extLst>
              </a:tr>
              <a:tr h="1115223">
                <a:tc>
                  <a:txBody>
                    <a:bodyPr/>
                    <a:lstStyle/>
                    <a:p>
                      <a:pPr algn="ctr"/>
                      <a:r>
                        <a:rPr lang="ru-RU" sz="1200" dirty="0" smtClean="0"/>
                        <a:t>2</a:t>
                      </a:r>
                      <a:endParaRPr lang="ru-RU" sz="1200" dirty="0"/>
                    </a:p>
                  </a:txBody>
                  <a:tcPr marL="83388" marR="83388" marT="41694" marB="41694"/>
                </a:tc>
                <a:tc>
                  <a:txBody>
                    <a:bodyPr/>
                    <a:lstStyle/>
                    <a:p>
                      <a:r>
                        <a:rPr lang="ru-RU" sz="1200" dirty="0" smtClean="0"/>
                        <a:t>«Снежная баба»</a:t>
                      </a:r>
                      <a:endParaRPr lang="ru-RU" sz="1200" dirty="0"/>
                    </a:p>
                  </a:txBody>
                  <a:tcPr marL="83388" marR="83388" marT="41694" marB="41694"/>
                </a:tc>
                <a:tc>
                  <a:txBody>
                    <a:bodyPr/>
                    <a:lstStyle/>
                    <a:p>
                      <a:r>
                        <a:rPr lang="ru-RU" sz="1200" dirty="0" smtClean="0"/>
                        <a:t>Развивать умение метать в цель, сосредотачивать внимание на попадание в указанный предмет. развивать концентрацию внимания, сосредоточенность, целенаправленность, волевое усилие.</a:t>
                      </a:r>
                      <a:endParaRPr lang="ru-RU" sz="1200" dirty="0"/>
                    </a:p>
                  </a:txBody>
                  <a:tcPr marL="83388" marR="83388" marT="41694" marB="41694"/>
                </a:tc>
                <a:extLst>
                  <a:ext uri="{0D108BD9-81ED-4DB2-BD59-A6C34878D82A}">
                    <a16:rowId xmlns:a16="http://schemas.microsoft.com/office/drawing/2014/main" val="426335636"/>
                  </a:ext>
                </a:extLst>
              </a:tr>
              <a:tr h="1037864">
                <a:tc>
                  <a:txBody>
                    <a:bodyPr/>
                    <a:lstStyle/>
                    <a:p>
                      <a:pPr algn="ctr"/>
                      <a:r>
                        <a:rPr lang="ru-RU" sz="1200" dirty="0" smtClean="0"/>
                        <a:t>3</a:t>
                      </a:r>
                      <a:endParaRPr lang="ru-RU" sz="1200" dirty="0"/>
                    </a:p>
                  </a:txBody>
                  <a:tcPr marL="83388" marR="83388" marT="41694" marB="41694"/>
                </a:tc>
                <a:tc>
                  <a:txBody>
                    <a:bodyPr/>
                    <a:lstStyle/>
                    <a:p>
                      <a:r>
                        <a:rPr lang="ru-RU" sz="1200" dirty="0" smtClean="0"/>
                        <a:t>Снежная стена с </a:t>
                      </a:r>
                      <a:r>
                        <a:rPr lang="ru-RU" sz="1200" dirty="0" err="1" smtClean="0"/>
                        <a:t>кольцебросом</a:t>
                      </a:r>
                      <a:endParaRPr lang="ru-RU" sz="1200" dirty="0" smtClean="0"/>
                    </a:p>
                    <a:p>
                      <a:r>
                        <a:rPr lang="ru-RU" sz="1200" dirty="0" smtClean="0"/>
                        <a:t>«Попади в цель»</a:t>
                      </a:r>
                      <a:endParaRPr lang="ru-RU" sz="1200" dirty="0"/>
                    </a:p>
                  </a:txBody>
                  <a:tcPr marL="83388" marR="83388" marT="41694" marB="41694"/>
                </a:tc>
                <a:tc>
                  <a:txBody>
                    <a:bodyPr/>
                    <a:lstStyle/>
                    <a:p>
                      <a:r>
                        <a:rPr lang="ru-RU" sz="1200" dirty="0" smtClean="0"/>
                        <a:t>Развитие меткости и ловкости, координации движений, сноровки, моторики рук, глазомера.</a:t>
                      </a:r>
                      <a:endParaRPr lang="ru-RU" sz="1200" dirty="0"/>
                    </a:p>
                  </a:txBody>
                  <a:tcPr marL="83388" marR="83388" marT="41694" marB="41694"/>
                </a:tc>
                <a:extLst>
                  <a:ext uri="{0D108BD9-81ED-4DB2-BD59-A6C34878D82A}">
                    <a16:rowId xmlns:a16="http://schemas.microsoft.com/office/drawing/2014/main" val="1453230436"/>
                  </a:ext>
                </a:extLst>
              </a:tr>
              <a:tr h="1126068">
                <a:tc>
                  <a:txBody>
                    <a:bodyPr/>
                    <a:lstStyle/>
                    <a:p>
                      <a:pPr algn="ctr"/>
                      <a:r>
                        <a:rPr lang="ru-RU" sz="1200" dirty="0" smtClean="0"/>
                        <a:t>4</a:t>
                      </a:r>
                      <a:endParaRPr lang="ru-RU" sz="1200" dirty="0"/>
                    </a:p>
                  </a:txBody>
                  <a:tcPr marL="83388" marR="83388" marT="41694" marB="41694"/>
                </a:tc>
                <a:tc>
                  <a:txBody>
                    <a:bodyPr/>
                    <a:lstStyle/>
                    <a:p>
                      <a:r>
                        <a:rPr lang="ru-RU" sz="1200" dirty="0" smtClean="0"/>
                        <a:t>Ямы для метания</a:t>
                      </a:r>
                      <a:endParaRPr lang="ru-RU" sz="1200" dirty="0"/>
                    </a:p>
                  </a:txBody>
                  <a:tcPr marL="83388" marR="83388" marT="41694" marB="41694"/>
                </a:tc>
                <a:tc>
                  <a:txBody>
                    <a:bodyPr/>
                    <a:lstStyle/>
                    <a:p>
                      <a:r>
                        <a:rPr lang="ru-RU" sz="1200" dirty="0" smtClean="0"/>
                        <a:t>для метания снежков, развития координации, ловкости, для закрепления навыков счета.</a:t>
                      </a:r>
                      <a:endParaRPr lang="ru-RU" sz="1200" dirty="0"/>
                    </a:p>
                  </a:txBody>
                  <a:tcPr marL="83388" marR="83388" marT="41694" marB="41694"/>
                </a:tc>
                <a:extLst>
                  <a:ext uri="{0D108BD9-81ED-4DB2-BD59-A6C34878D82A}">
                    <a16:rowId xmlns:a16="http://schemas.microsoft.com/office/drawing/2014/main" val="4284555578"/>
                  </a:ext>
                </a:extLst>
              </a:tr>
            </a:tbl>
          </a:graphicData>
        </a:graphic>
      </p:graphicFrame>
    </p:spTree>
    <p:extLst>
      <p:ext uri="{BB962C8B-B14F-4D97-AF65-F5344CB8AC3E}">
        <p14:creationId xmlns:p14="http://schemas.microsoft.com/office/powerpoint/2010/main" val="3925768279"/>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Текст 3"/>
          <p:cNvSpPr>
            <a:spLocks noGrp="1"/>
          </p:cNvSpPr>
          <p:nvPr>
            <p:ph type="body" sz="half" idx="2"/>
          </p:nvPr>
        </p:nvSpPr>
        <p:spPr>
          <a:xfrm>
            <a:off x="928688" y="1428750"/>
            <a:ext cx="3008312" cy="2714625"/>
          </a:xfrm>
        </p:spPr>
        <p:txBody>
          <a:bodyPr/>
          <a:lstStyle/>
          <a:p>
            <a:pPr eaLnBrk="1" hangingPunct="1"/>
            <a:endParaRPr lang="ru-RU" sz="1600" b="1" i="1" dirty="0" smtClean="0">
              <a:latin typeface="Times New Roman" pitchFamily="18" charset="0"/>
              <a:cs typeface="Times New Roman" pitchFamily="18" charset="0"/>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2209716456"/>
              </p:ext>
            </p:extLst>
          </p:nvPr>
        </p:nvGraphicFramePr>
        <p:xfrm>
          <a:off x="683568" y="764704"/>
          <a:ext cx="8093505" cy="4626988"/>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180828543"/>
                    </a:ext>
                  </a:extLst>
                </a:gridCol>
                <a:gridCol w="3096344">
                  <a:extLst>
                    <a:ext uri="{9D8B030D-6E8A-4147-A177-3AD203B41FA5}">
                      <a16:colId xmlns:a16="http://schemas.microsoft.com/office/drawing/2014/main" val="1901081198"/>
                    </a:ext>
                  </a:extLst>
                </a:gridCol>
                <a:gridCol w="4421097">
                  <a:extLst>
                    <a:ext uri="{9D8B030D-6E8A-4147-A177-3AD203B41FA5}">
                      <a16:colId xmlns:a16="http://schemas.microsoft.com/office/drawing/2014/main" val="4094063510"/>
                    </a:ext>
                  </a:extLst>
                </a:gridCol>
              </a:tblGrid>
              <a:tr h="587156">
                <a:tc>
                  <a:txBody>
                    <a:bodyPr/>
                    <a:lstStyle/>
                    <a:p>
                      <a:pPr algn="ctr"/>
                      <a:r>
                        <a:rPr lang="ru-RU" sz="1200" dirty="0" smtClean="0"/>
                        <a:t>№</a:t>
                      </a:r>
                      <a:endParaRPr lang="ru-RU" sz="1200" dirty="0"/>
                    </a:p>
                  </a:txBody>
                  <a:tcPr marL="83388" marR="83388" marT="41694" marB="41694"/>
                </a:tc>
                <a:tc>
                  <a:txBody>
                    <a:bodyPr/>
                    <a:lstStyle/>
                    <a:p>
                      <a:r>
                        <a:rPr lang="ru-RU" sz="1200" dirty="0" smtClean="0"/>
                        <a:t>Название постройки</a:t>
                      </a:r>
                      <a:endParaRPr lang="ru-RU" sz="1200" dirty="0"/>
                    </a:p>
                  </a:txBody>
                  <a:tcPr marL="83388" marR="83388" marT="41694" marB="41694"/>
                </a:tc>
                <a:tc>
                  <a:txBody>
                    <a:bodyPr/>
                    <a:lstStyle/>
                    <a:p>
                      <a:r>
                        <a:rPr lang="ru-RU" sz="1200" dirty="0" smtClean="0"/>
                        <a:t>Функциональность</a:t>
                      </a:r>
                      <a:endParaRPr lang="ru-RU" sz="1200" dirty="0"/>
                    </a:p>
                  </a:txBody>
                  <a:tcPr marL="83388" marR="83388" marT="41694" marB="41694"/>
                </a:tc>
                <a:extLst>
                  <a:ext uri="{0D108BD9-81ED-4DB2-BD59-A6C34878D82A}">
                    <a16:rowId xmlns:a16="http://schemas.microsoft.com/office/drawing/2014/main" val="704635889"/>
                  </a:ext>
                </a:extLst>
              </a:tr>
              <a:tr h="587156">
                <a:tc>
                  <a:txBody>
                    <a:bodyPr/>
                    <a:lstStyle/>
                    <a:p>
                      <a:pPr algn="ctr"/>
                      <a:r>
                        <a:rPr lang="ru-RU" sz="1200" dirty="0" smtClean="0"/>
                        <a:t>5</a:t>
                      </a:r>
                      <a:endParaRPr lang="ru-RU" sz="1200" dirty="0"/>
                    </a:p>
                  </a:txBody>
                  <a:tcPr marL="144778" marR="144778" marT="72390" marB="72390"/>
                </a:tc>
                <a:tc>
                  <a:txBody>
                    <a:bodyPr/>
                    <a:lstStyle/>
                    <a:p>
                      <a:pPr algn="just"/>
                      <a:r>
                        <a:rPr lang="ru-RU" sz="1200" dirty="0" smtClean="0"/>
                        <a:t>«Гусеница»</a:t>
                      </a:r>
                      <a:endParaRPr lang="ru-RU" sz="1200" dirty="0"/>
                    </a:p>
                  </a:txBody>
                  <a:tcPr marL="144778" marR="144778" marT="72390" marB="72390"/>
                </a:tc>
                <a:tc>
                  <a:txBody>
                    <a:bodyPr/>
                    <a:lstStyle/>
                    <a:p>
                      <a:pPr algn="just"/>
                      <a:r>
                        <a:rPr lang="ru-RU" sz="1200" dirty="0" smtClean="0"/>
                        <a:t>Закрепить навык  </a:t>
                      </a:r>
                      <a:r>
                        <a:rPr lang="ru-RU" sz="1200" dirty="0" err="1" smtClean="0"/>
                        <a:t>перелезапие</a:t>
                      </a:r>
                      <a:r>
                        <a:rPr lang="ru-RU" sz="1200" dirty="0" smtClean="0"/>
                        <a:t> — как способ преодоления препятствий, на­ходящихся на поверхности в горизонтальном положении</a:t>
                      </a:r>
                      <a:endParaRPr lang="ru-RU" sz="1200" dirty="0"/>
                    </a:p>
                  </a:txBody>
                  <a:tcPr marL="144778" marR="144778" marT="72390" marB="72390"/>
                </a:tc>
                <a:extLst>
                  <a:ext uri="{0D108BD9-81ED-4DB2-BD59-A6C34878D82A}">
                    <a16:rowId xmlns:a16="http://schemas.microsoft.com/office/drawing/2014/main" val="2831860656"/>
                  </a:ext>
                </a:extLst>
              </a:tr>
              <a:tr h="587156">
                <a:tc>
                  <a:txBody>
                    <a:bodyPr/>
                    <a:lstStyle/>
                    <a:p>
                      <a:pPr algn="ctr"/>
                      <a:r>
                        <a:rPr lang="ru-RU" sz="1200" dirty="0" smtClean="0"/>
                        <a:t>6</a:t>
                      </a:r>
                      <a:endParaRPr lang="ru-RU" sz="1200" dirty="0"/>
                    </a:p>
                  </a:txBody>
                  <a:tcPr marL="144778" marR="144778" marT="72390" marB="72390"/>
                </a:tc>
                <a:tc>
                  <a:txBody>
                    <a:bodyPr/>
                    <a:lstStyle/>
                    <a:p>
                      <a:r>
                        <a:rPr lang="ru-RU" sz="1200" dirty="0" smtClean="0"/>
                        <a:t>Ледяная горка </a:t>
                      </a:r>
                      <a:endParaRPr lang="ru-RU" sz="1200" dirty="0"/>
                    </a:p>
                  </a:txBody>
                  <a:tcPr marL="83388" marR="83388" marT="41694" marB="41694"/>
                </a:tc>
                <a:tc>
                  <a:txBody>
                    <a:bodyPr/>
                    <a:lstStyle/>
                    <a:p>
                      <a:r>
                        <a:rPr lang="ru-RU" sz="1200" dirty="0" smtClean="0"/>
                        <a:t>Развитие умения скользить по ледяной горке сверху вниз, соблюдая все правила безопасности (подниматься по лесенке, не толкаться, спокойно ждать своей очереди, садиться ногами вперед, скатываться вниз на ледянке, когда внизу на горке никого нет)</a:t>
                      </a:r>
                      <a:endParaRPr lang="ru-RU" sz="1200" dirty="0"/>
                    </a:p>
                  </a:txBody>
                  <a:tcPr marL="83388" marR="83388" marT="41694" marB="41694"/>
                </a:tc>
                <a:extLst>
                  <a:ext uri="{0D108BD9-81ED-4DB2-BD59-A6C34878D82A}">
                    <a16:rowId xmlns:a16="http://schemas.microsoft.com/office/drawing/2014/main" val="2309212270"/>
                  </a:ext>
                </a:extLst>
              </a:tr>
              <a:tr h="587156">
                <a:tc>
                  <a:txBody>
                    <a:bodyPr/>
                    <a:lstStyle/>
                    <a:p>
                      <a:pPr algn="ctr"/>
                      <a:r>
                        <a:rPr lang="ru-RU" sz="1200" dirty="0" smtClean="0"/>
                        <a:t>7</a:t>
                      </a:r>
                      <a:endParaRPr lang="ru-RU" sz="1200" dirty="0"/>
                    </a:p>
                  </a:txBody>
                  <a:tcPr marL="144778" marR="144778" marT="72390" marB="72390"/>
                </a:tc>
                <a:tc>
                  <a:txBody>
                    <a:bodyPr/>
                    <a:lstStyle/>
                    <a:p>
                      <a:r>
                        <a:rPr lang="ru-RU" sz="1200" dirty="0" smtClean="0"/>
                        <a:t>Снежный лабиринт </a:t>
                      </a:r>
                      <a:endParaRPr lang="ru-RU" sz="1200" dirty="0"/>
                    </a:p>
                  </a:txBody>
                  <a:tcPr marL="83388" marR="83388" marT="41694" marB="41694"/>
                </a:tc>
                <a:tc>
                  <a:txBody>
                    <a:bodyPr/>
                    <a:lstStyle/>
                    <a:p>
                      <a:r>
                        <a:rPr lang="ru-RU" sz="1200" dirty="0" smtClean="0"/>
                        <a:t>Упражнение в ходьбе и беге по извилистой дорожке </a:t>
                      </a:r>
                      <a:endParaRPr lang="ru-RU" sz="1200" dirty="0"/>
                    </a:p>
                  </a:txBody>
                  <a:tcPr marL="83388" marR="83388" marT="41694" marB="41694"/>
                </a:tc>
                <a:extLst>
                  <a:ext uri="{0D108BD9-81ED-4DB2-BD59-A6C34878D82A}">
                    <a16:rowId xmlns:a16="http://schemas.microsoft.com/office/drawing/2014/main" val="1282207153"/>
                  </a:ext>
                </a:extLst>
              </a:tr>
              <a:tr h="587156">
                <a:tc>
                  <a:txBody>
                    <a:bodyPr/>
                    <a:lstStyle/>
                    <a:p>
                      <a:pPr algn="ctr"/>
                      <a:r>
                        <a:rPr lang="ru-RU" sz="1200" dirty="0" smtClean="0"/>
                        <a:t>8</a:t>
                      </a:r>
                      <a:endParaRPr lang="ru-RU" sz="1200" dirty="0"/>
                    </a:p>
                  </a:txBody>
                  <a:tcPr marL="144778" marR="144778" marT="72390" marB="72390"/>
                </a:tc>
                <a:tc>
                  <a:txBody>
                    <a:bodyPr/>
                    <a:lstStyle/>
                    <a:p>
                      <a:pPr algn="just"/>
                      <a:r>
                        <a:rPr lang="ru-RU" sz="1200" dirty="0" smtClean="0"/>
                        <a:t>Мини Лыжня </a:t>
                      </a:r>
                      <a:endParaRPr lang="ru-RU" sz="1200" dirty="0"/>
                    </a:p>
                  </a:txBody>
                  <a:tcPr marL="144778" marR="144778" marT="72390" marB="72390"/>
                </a:tc>
                <a:tc>
                  <a:txBody>
                    <a:bodyPr/>
                    <a:lstStyle/>
                    <a:p>
                      <a:pPr algn="just"/>
                      <a:r>
                        <a:rPr lang="ru-RU" sz="1200" dirty="0" smtClean="0"/>
                        <a:t>закрепить технику ходьбы на лыжах.</a:t>
                      </a:r>
                      <a:endParaRPr lang="ru-RU" sz="1200" dirty="0"/>
                    </a:p>
                  </a:txBody>
                  <a:tcPr marL="144778" marR="144778" marT="72390" marB="72390"/>
                </a:tc>
                <a:extLst>
                  <a:ext uri="{0D108BD9-81ED-4DB2-BD59-A6C34878D82A}">
                    <a16:rowId xmlns:a16="http://schemas.microsoft.com/office/drawing/2014/main" val="1518568467"/>
                  </a:ext>
                </a:extLst>
              </a:tr>
              <a:tr h="587156">
                <a:tc>
                  <a:txBody>
                    <a:bodyPr/>
                    <a:lstStyle/>
                    <a:p>
                      <a:pPr algn="ctr"/>
                      <a:r>
                        <a:rPr lang="ru-RU" sz="1200" dirty="0" smtClean="0"/>
                        <a:t>9</a:t>
                      </a:r>
                      <a:endParaRPr lang="ru-RU" sz="1200" dirty="0"/>
                    </a:p>
                  </a:txBody>
                  <a:tcPr marL="144778" marR="144778" marT="72390" marB="72390"/>
                </a:tc>
                <a:tc>
                  <a:txBody>
                    <a:bodyPr/>
                    <a:lstStyle/>
                    <a:p>
                      <a:pPr algn="just"/>
                      <a:r>
                        <a:rPr lang="ru-RU" sz="1200" dirty="0" smtClean="0"/>
                        <a:t> «Снежок и снежинка»</a:t>
                      </a:r>
                      <a:endParaRPr lang="ru-RU" sz="1200" dirty="0"/>
                    </a:p>
                  </a:txBody>
                  <a:tcPr marL="144778" marR="144778" marT="72390" marB="72390"/>
                </a:tc>
                <a:tc>
                  <a:txBody>
                    <a:bodyPr/>
                    <a:lstStyle/>
                    <a:p>
                      <a:pPr algn="just"/>
                      <a:r>
                        <a:rPr lang="ru-RU" sz="1200" dirty="0" smtClean="0"/>
                        <a:t>Упражнять</a:t>
                      </a:r>
                      <a:r>
                        <a:rPr lang="ru-RU" sz="1200" baseline="0" dirty="0" smtClean="0"/>
                        <a:t> в </a:t>
                      </a:r>
                      <a:r>
                        <a:rPr lang="ru-RU" sz="1200" dirty="0" smtClean="0"/>
                        <a:t> метании в вертикальную цель</a:t>
                      </a:r>
                      <a:r>
                        <a:rPr lang="ru-RU" sz="1200" baseline="0" dirty="0" smtClean="0"/>
                        <a:t> и </a:t>
                      </a:r>
                      <a:r>
                        <a:rPr lang="ru-RU" sz="1200" baseline="0" dirty="0" err="1" smtClean="0"/>
                        <a:t>пролезании</a:t>
                      </a:r>
                      <a:endParaRPr lang="ru-RU" sz="1200" dirty="0" smtClean="0"/>
                    </a:p>
                    <a:p>
                      <a:pPr algn="just"/>
                      <a:endParaRPr lang="ru-RU" sz="1200" dirty="0"/>
                    </a:p>
                  </a:txBody>
                  <a:tcPr marL="144778" marR="144778" marT="72390" marB="72390"/>
                </a:tc>
                <a:extLst>
                  <a:ext uri="{0D108BD9-81ED-4DB2-BD59-A6C34878D82A}">
                    <a16:rowId xmlns:a16="http://schemas.microsoft.com/office/drawing/2014/main" val="3418330620"/>
                  </a:ext>
                </a:extLst>
              </a:tr>
              <a:tr h="587156">
                <a:tc>
                  <a:txBody>
                    <a:bodyPr/>
                    <a:lstStyle/>
                    <a:p>
                      <a:pPr algn="ctr"/>
                      <a:endParaRPr lang="ru-RU" sz="1200" dirty="0"/>
                    </a:p>
                  </a:txBody>
                  <a:tcPr marL="144778" marR="144778" marT="72390" marB="72390"/>
                </a:tc>
                <a:tc>
                  <a:txBody>
                    <a:bodyPr/>
                    <a:lstStyle/>
                    <a:p>
                      <a:pPr algn="just"/>
                      <a:endParaRPr lang="ru-RU" sz="1200"/>
                    </a:p>
                  </a:txBody>
                  <a:tcPr marL="144778" marR="144778" marT="72390" marB="72390"/>
                </a:tc>
                <a:tc>
                  <a:txBody>
                    <a:bodyPr/>
                    <a:lstStyle/>
                    <a:p>
                      <a:pPr algn="just"/>
                      <a:endParaRPr lang="ru-RU" sz="1200" dirty="0"/>
                    </a:p>
                  </a:txBody>
                  <a:tcPr marL="144778" marR="144778" marT="72390" marB="72390"/>
                </a:tc>
                <a:extLst>
                  <a:ext uri="{0D108BD9-81ED-4DB2-BD59-A6C34878D82A}">
                    <a16:rowId xmlns:a16="http://schemas.microsoft.com/office/drawing/2014/main" val="3091038874"/>
                  </a:ext>
                </a:extLst>
              </a:tr>
            </a:tbl>
          </a:graphicData>
        </a:graphic>
      </p:graphicFrame>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88640"/>
            <a:ext cx="4392488" cy="4147007"/>
          </a:xfrm>
        </p:spPr>
        <p:txBody>
          <a:bodyPr/>
          <a:lstStyle/>
          <a:p>
            <a:r>
              <a:rPr lang="ru-RU" sz="1600" b="1" dirty="0">
                <a:solidFill>
                  <a:srgbClr val="002060"/>
                </a:solidFill>
              </a:rPr>
              <a:t>Холодно, морозно нынче во дворе, </a:t>
            </a:r>
            <a:r>
              <a:rPr lang="en-US" sz="1600" b="1" dirty="0" smtClean="0">
                <a:solidFill>
                  <a:srgbClr val="002060"/>
                </a:solidFill>
              </a:rPr>
              <a:t/>
            </a:r>
            <a:br>
              <a:rPr lang="en-US" sz="1600" b="1" dirty="0" smtClean="0">
                <a:solidFill>
                  <a:srgbClr val="002060"/>
                </a:solidFill>
              </a:rPr>
            </a:br>
            <a:r>
              <a:rPr lang="ru-RU" sz="1600" b="1" dirty="0" smtClean="0">
                <a:solidFill>
                  <a:srgbClr val="002060"/>
                </a:solidFill>
              </a:rPr>
              <a:t>Так </a:t>
            </a:r>
            <a:r>
              <a:rPr lang="ru-RU" sz="1600" b="1" dirty="0">
                <a:solidFill>
                  <a:srgbClr val="002060"/>
                </a:solidFill>
              </a:rPr>
              <a:t>всегда бывает зимою в </a:t>
            </a:r>
            <a:r>
              <a:rPr lang="ru-RU" sz="1600" b="1" dirty="0" smtClean="0">
                <a:solidFill>
                  <a:srgbClr val="002060"/>
                </a:solidFill>
              </a:rPr>
              <a:t>январе </a:t>
            </a:r>
            <a:r>
              <a:rPr lang="en-US" sz="1600" b="1" dirty="0" smtClean="0">
                <a:solidFill>
                  <a:srgbClr val="002060"/>
                </a:solidFill>
              </a:rPr>
              <a:t/>
            </a:r>
            <a:br>
              <a:rPr lang="en-US" sz="1600" b="1" dirty="0" smtClean="0">
                <a:solidFill>
                  <a:srgbClr val="002060"/>
                </a:solidFill>
              </a:rPr>
            </a:br>
            <a:r>
              <a:rPr lang="ru-RU" sz="1600" b="1" dirty="0" smtClean="0">
                <a:solidFill>
                  <a:srgbClr val="002060"/>
                </a:solidFill>
              </a:rPr>
              <a:t>Что </a:t>
            </a:r>
            <a:r>
              <a:rPr lang="ru-RU" sz="1600" b="1" dirty="0">
                <a:solidFill>
                  <a:srgbClr val="002060"/>
                </a:solidFill>
              </a:rPr>
              <a:t>же детям делать, как же им гулять</a:t>
            </a:r>
            <a:r>
              <a:rPr lang="ru-RU" sz="1600" b="1" dirty="0" smtClean="0">
                <a:solidFill>
                  <a:srgbClr val="002060"/>
                </a:solidFill>
              </a:rPr>
              <a:t>?</a:t>
            </a:r>
            <a:r>
              <a:rPr lang="en-US" sz="1600" b="1" dirty="0" smtClean="0">
                <a:solidFill>
                  <a:srgbClr val="002060"/>
                </a:solidFill>
              </a:rPr>
              <a:t/>
            </a:r>
            <a:br>
              <a:rPr lang="en-US" sz="1600" b="1" dirty="0" smtClean="0">
                <a:solidFill>
                  <a:srgbClr val="002060"/>
                </a:solidFill>
              </a:rPr>
            </a:br>
            <a:r>
              <a:rPr lang="ru-RU" sz="1600" b="1" dirty="0" smtClean="0">
                <a:solidFill>
                  <a:srgbClr val="002060"/>
                </a:solidFill>
              </a:rPr>
              <a:t> </a:t>
            </a:r>
            <a:r>
              <a:rPr lang="ru-RU" sz="1600" b="1" dirty="0">
                <a:solidFill>
                  <a:srgbClr val="002060"/>
                </a:solidFill>
              </a:rPr>
              <a:t>Просто надо в игры зимние играть</a:t>
            </a:r>
            <a:r>
              <a:rPr lang="ru-RU" sz="1600" b="1" dirty="0" smtClean="0">
                <a:solidFill>
                  <a:srgbClr val="002060"/>
                </a:solidFill>
              </a:rPr>
              <a:t>!</a:t>
            </a:r>
            <a:r>
              <a:rPr lang="en-US" sz="1600" b="1" dirty="0" smtClean="0">
                <a:solidFill>
                  <a:srgbClr val="002060"/>
                </a:solidFill>
              </a:rPr>
              <a:t/>
            </a:r>
            <a:br>
              <a:rPr lang="en-US" sz="1600" b="1" dirty="0" smtClean="0">
                <a:solidFill>
                  <a:srgbClr val="002060"/>
                </a:solidFill>
              </a:rPr>
            </a:br>
            <a:r>
              <a:rPr lang="ru-RU" sz="1600" b="1" dirty="0" smtClean="0">
                <a:solidFill>
                  <a:srgbClr val="002060"/>
                </a:solidFill>
              </a:rPr>
              <a:t> </a:t>
            </a:r>
            <a:r>
              <a:rPr lang="ru-RU" sz="1600" b="1" dirty="0">
                <a:solidFill>
                  <a:srgbClr val="002060"/>
                </a:solidFill>
              </a:rPr>
              <a:t>Мы построим крепость, слепим мы снежки, </a:t>
            </a:r>
            <a:r>
              <a:rPr lang="en-US" sz="1600" b="1" dirty="0" smtClean="0">
                <a:solidFill>
                  <a:srgbClr val="002060"/>
                </a:solidFill>
              </a:rPr>
              <a:t/>
            </a:r>
            <a:br>
              <a:rPr lang="en-US" sz="1600" b="1" dirty="0" smtClean="0">
                <a:solidFill>
                  <a:srgbClr val="002060"/>
                </a:solidFill>
              </a:rPr>
            </a:br>
            <a:r>
              <a:rPr lang="ru-RU" sz="1600" b="1" dirty="0" smtClean="0">
                <a:solidFill>
                  <a:srgbClr val="002060"/>
                </a:solidFill>
              </a:rPr>
              <a:t>Принесем </a:t>
            </a:r>
            <a:r>
              <a:rPr lang="ru-RU" sz="1600" b="1" dirty="0">
                <a:solidFill>
                  <a:srgbClr val="002060"/>
                </a:solidFill>
              </a:rPr>
              <a:t>из дома с лопатками мешки</a:t>
            </a:r>
            <a:r>
              <a:rPr lang="ru-RU" sz="1600" b="1" dirty="0" smtClean="0">
                <a:solidFill>
                  <a:srgbClr val="002060"/>
                </a:solidFill>
              </a:rPr>
              <a:t>,</a:t>
            </a:r>
            <a:r>
              <a:rPr lang="en-US" sz="1600" b="1" dirty="0" smtClean="0">
                <a:solidFill>
                  <a:srgbClr val="002060"/>
                </a:solidFill>
              </a:rPr>
              <a:t/>
            </a:r>
            <a:br>
              <a:rPr lang="en-US" sz="1600" b="1" dirty="0" smtClean="0">
                <a:solidFill>
                  <a:srgbClr val="002060"/>
                </a:solidFill>
              </a:rPr>
            </a:br>
            <a:r>
              <a:rPr lang="ru-RU" sz="1600" b="1" dirty="0" smtClean="0">
                <a:solidFill>
                  <a:srgbClr val="002060"/>
                </a:solidFill>
              </a:rPr>
              <a:t> </a:t>
            </a:r>
            <a:r>
              <a:rPr lang="ru-RU" sz="1600" b="1" dirty="0">
                <a:solidFill>
                  <a:srgbClr val="002060"/>
                </a:solidFill>
              </a:rPr>
              <a:t>Мы туннель построим, горку изо льда, </a:t>
            </a:r>
            <a:r>
              <a:rPr lang="en-US" sz="1600" b="1" dirty="0" smtClean="0">
                <a:solidFill>
                  <a:srgbClr val="002060"/>
                </a:solidFill>
              </a:rPr>
              <a:t/>
            </a:r>
            <a:br>
              <a:rPr lang="en-US" sz="1600" b="1" dirty="0" smtClean="0">
                <a:solidFill>
                  <a:srgbClr val="002060"/>
                </a:solidFill>
              </a:rPr>
            </a:br>
            <a:r>
              <a:rPr lang="ru-RU" sz="1600" b="1" dirty="0" smtClean="0">
                <a:solidFill>
                  <a:srgbClr val="002060"/>
                </a:solidFill>
              </a:rPr>
              <a:t>И </a:t>
            </a:r>
            <a:r>
              <a:rPr lang="ru-RU" sz="1600" b="1" dirty="0">
                <a:solidFill>
                  <a:srgbClr val="002060"/>
                </a:solidFill>
              </a:rPr>
              <a:t>не помешают даже холода! </a:t>
            </a:r>
            <a:r>
              <a:rPr lang="en-US" sz="1600" b="1" dirty="0" smtClean="0">
                <a:solidFill>
                  <a:srgbClr val="002060"/>
                </a:solidFill>
              </a:rPr>
              <a:t/>
            </a:r>
            <a:br>
              <a:rPr lang="en-US" sz="1600" b="1" dirty="0" smtClean="0">
                <a:solidFill>
                  <a:srgbClr val="002060"/>
                </a:solidFill>
              </a:rPr>
            </a:br>
            <a:r>
              <a:rPr lang="ru-RU" sz="1600" b="1" dirty="0" smtClean="0">
                <a:solidFill>
                  <a:srgbClr val="002060"/>
                </a:solidFill>
              </a:rPr>
              <a:t>Холодно</a:t>
            </a:r>
            <a:r>
              <a:rPr lang="ru-RU" sz="1600" b="1" dirty="0">
                <a:solidFill>
                  <a:srgbClr val="002060"/>
                </a:solidFill>
              </a:rPr>
              <a:t>, морозно нынче во дворе</a:t>
            </a:r>
            <a:r>
              <a:rPr lang="ru-RU" sz="1600" b="1" dirty="0" smtClean="0">
                <a:solidFill>
                  <a:srgbClr val="002060"/>
                </a:solidFill>
              </a:rPr>
              <a:t>,</a:t>
            </a:r>
            <a:r>
              <a:rPr lang="en-US" sz="1600" b="1" dirty="0" smtClean="0">
                <a:solidFill>
                  <a:srgbClr val="002060"/>
                </a:solidFill>
              </a:rPr>
              <a:t/>
            </a:r>
            <a:br>
              <a:rPr lang="en-US" sz="1600" b="1" dirty="0" smtClean="0">
                <a:solidFill>
                  <a:srgbClr val="002060"/>
                </a:solidFill>
              </a:rPr>
            </a:br>
            <a:r>
              <a:rPr lang="ru-RU" sz="1600" b="1" dirty="0" smtClean="0">
                <a:solidFill>
                  <a:srgbClr val="002060"/>
                </a:solidFill>
              </a:rPr>
              <a:t> </a:t>
            </a:r>
            <a:r>
              <a:rPr lang="ru-RU" sz="1600" b="1" dirty="0">
                <a:solidFill>
                  <a:srgbClr val="002060"/>
                </a:solidFill>
              </a:rPr>
              <a:t>Но не помешает это детворе</a:t>
            </a:r>
            <a:r>
              <a:rPr lang="ru-RU" sz="1600" b="1" dirty="0" smtClean="0">
                <a:solidFill>
                  <a:srgbClr val="002060"/>
                </a:solidFill>
              </a:rPr>
              <a:t>!</a:t>
            </a:r>
            <a:br>
              <a:rPr lang="ru-RU" sz="1600" b="1" dirty="0" smtClean="0">
                <a:solidFill>
                  <a:srgbClr val="002060"/>
                </a:solidFill>
              </a:rPr>
            </a:br>
            <a:endParaRPr lang="ru-RU" sz="1600" b="1" dirty="0">
              <a:solidFill>
                <a:srgbClr val="00206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63696" y="3203111"/>
            <a:ext cx="2212517" cy="295232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052736"/>
            <a:ext cx="3453686" cy="4608512"/>
          </a:xfrm>
          <a:prstGeom prst="rect">
            <a:avLst/>
          </a:prstGeom>
        </p:spPr>
      </p:pic>
    </p:spTree>
    <p:extLst>
      <p:ext uri="{BB962C8B-B14F-4D97-AF65-F5344CB8AC3E}">
        <p14:creationId xmlns:p14="http://schemas.microsoft.com/office/powerpoint/2010/main" val="590825792"/>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75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1"/>
          </p:nvPr>
        </p:nvSpPr>
        <p:spPr>
          <a:xfrm>
            <a:off x="755650" y="3213100"/>
            <a:ext cx="2879725" cy="4670425"/>
          </a:xfrm>
        </p:spPr>
        <p:txBody>
          <a:bodyPr rtlCol="0">
            <a:normAutofit/>
          </a:bodyPr>
          <a:lstStyle/>
          <a:p>
            <a:pPr eaLnBrk="1" fontAlgn="auto" hangingPunct="1">
              <a:spcAft>
                <a:spcPts val="0"/>
              </a:spcAft>
              <a:buFont typeface="Arial" charset="0"/>
              <a:buNone/>
              <a:defRPr/>
            </a:pPr>
            <a:r>
              <a:rPr lang="ru-RU" dirty="0" smtClean="0">
                <a:solidFill>
                  <a:schemeClr val="accent5">
                    <a:lumMod val="50000"/>
                  </a:schemeClr>
                </a:solidFill>
              </a:rPr>
              <a:t>    </a:t>
            </a:r>
            <a:endParaRPr lang="ru-RU" sz="2000" dirty="0" smtClean="0">
              <a:solidFill>
                <a:schemeClr val="accent5">
                  <a:lumMod val="50000"/>
                </a:schemeClr>
              </a:solidFill>
            </a:endParaRPr>
          </a:p>
          <a:p>
            <a:pPr eaLnBrk="1" fontAlgn="auto" hangingPunct="1">
              <a:spcAft>
                <a:spcPts val="0"/>
              </a:spcAft>
              <a:buFont typeface="Arial" pitchFamily="34" charset="0"/>
              <a:buChar char="•"/>
              <a:defRPr/>
            </a:pPr>
            <a:endParaRPr lang="ru-RU" dirty="0">
              <a:solidFill>
                <a:schemeClr val="accent5">
                  <a:lumMod val="50000"/>
                </a:schemeClr>
              </a:solidFill>
            </a:endParaRPr>
          </a:p>
        </p:txBody>
      </p:sp>
      <p:sp>
        <p:nvSpPr>
          <p:cNvPr id="5" name="Прямоугольник 4"/>
          <p:cNvSpPr/>
          <p:nvPr/>
        </p:nvSpPr>
        <p:spPr>
          <a:xfrm>
            <a:off x="2411760" y="980728"/>
            <a:ext cx="3456384" cy="792088"/>
          </a:xfrm>
          <a:prstGeom prst="rect">
            <a:avLst/>
          </a:prstGeom>
        </p:spPr>
        <p:txBody>
          <a:bodyPr wrap="square">
            <a:spAutoFit/>
          </a:bodyPr>
          <a:lstStyle/>
          <a:p>
            <a:pPr>
              <a:defRPr/>
            </a:pPr>
            <a:endParaRPr lang="ru-RU" sz="1600" b="1" dirty="0">
              <a:solidFill>
                <a:schemeClr val="accent5">
                  <a:lumMod val="50000"/>
                </a:schemeClr>
              </a:solidFill>
              <a:latin typeface="Times New Roman" pitchFamily="18" charset="0"/>
              <a:cs typeface="Times New Roman" pitchFamily="18" charset="0"/>
            </a:endParaRPr>
          </a:p>
        </p:txBody>
      </p:sp>
      <p:sp>
        <p:nvSpPr>
          <p:cNvPr id="2" name="Объект 1"/>
          <p:cNvSpPr>
            <a:spLocks noGrp="1"/>
          </p:cNvSpPr>
          <p:nvPr>
            <p:ph sz="half" idx="2"/>
          </p:nvPr>
        </p:nvSpPr>
        <p:spPr>
          <a:xfrm>
            <a:off x="4788024" y="980728"/>
            <a:ext cx="3966968" cy="4640573"/>
          </a:xfrm>
        </p:spPr>
        <p:txBody>
          <a:bodyPr/>
          <a:lstStyle/>
          <a:p>
            <a:pPr marL="0" indent="0" algn="ctr">
              <a:buNone/>
            </a:pPr>
            <a:endParaRPr lang="ru-RU" sz="1400" dirty="0" smtClean="0">
              <a:solidFill>
                <a:srgbClr val="002060"/>
              </a:solidFill>
            </a:endParaRPr>
          </a:p>
          <a:p>
            <a:pPr marL="0" indent="0" algn="ctr">
              <a:buNone/>
            </a:pPr>
            <a:endParaRPr lang="ru-RU" sz="1400" dirty="0">
              <a:solidFill>
                <a:srgbClr val="002060"/>
              </a:solidFill>
            </a:endParaRPr>
          </a:p>
          <a:p>
            <a:pPr marL="0" indent="0" algn="ctr">
              <a:buNone/>
            </a:pPr>
            <a:endParaRPr lang="ru-RU" sz="1400" dirty="0" smtClean="0">
              <a:solidFill>
                <a:srgbClr val="002060"/>
              </a:solidFill>
            </a:endParaRPr>
          </a:p>
          <a:p>
            <a:pPr marL="0" indent="0" algn="ctr">
              <a:buNone/>
            </a:pPr>
            <a:endParaRPr lang="ru-RU" sz="1400" dirty="0">
              <a:solidFill>
                <a:srgbClr val="002060"/>
              </a:solidFill>
            </a:endParaRPr>
          </a:p>
          <a:p>
            <a:pPr marL="0" indent="0" algn="ctr">
              <a:buNone/>
            </a:pPr>
            <a:endParaRPr lang="ru-RU" sz="1400" dirty="0" smtClean="0">
              <a:solidFill>
                <a:srgbClr val="002060"/>
              </a:solidFill>
            </a:endParaRPr>
          </a:p>
          <a:p>
            <a:pPr marL="0" indent="0" algn="ctr">
              <a:buNone/>
            </a:pPr>
            <a:r>
              <a:rPr lang="ru-RU" sz="1400" dirty="0" smtClean="0">
                <a:solidFill>
                  <a:srgbClr val="002060"/>
                </a:solidFill>
              </a:rPr>
              <a:t>Удивлялся </a:t>
            </a:r>
            <a:r>
              <a:rPr lang="ru-RU" sz="1400" dirty="0">
                <a:solidFill>
                  <a:srgbClr val="002060"/>
                </a:solidFill>
              </a:rPr>
              <a:t>осьминог: </a:t>
            </a:r>
            <a:endParaRPr lang="ru-RU" sz="1400" dirty="0" smtClean="0">
              <a:solidFill>
                <a:srgbClr val="002060"/>
              </a:solidFill>
            </a:endParaRPr>
          </a:p>
          <a:p>
            <a:pPr algn="ctr">
              <a:buFontTx/>
              <a:buChar char="-"/>
            </a:pPr>
            <a:r>
              <a:rPr lang="ru-RU" sz="1400" dirty="0" smtClean="0">
                <a:solidFill>
                  <a:srgbClr val="002060"/>
                </a:solidFill>
              </a:rPr>
              <a:t>Для </a:t>
            </a:r>
            <a:r>
              <a:rPr lang="ru-RU" sz="1400" dirty="0">
                <a:solidFill>
                  <a:srgbClr val="002060"/>
                </a:solidFill>
              </a:rPr>
              <a:t>чего мне восемь ног</a:t>
            </a:r>
            <a:r>
              <a:rPr lang="ru-RU" sz="1400" dirty="0" smtClean="0">
                <a:solidFill>
                  <a:srgbClr val="002060"/>
                </a:solidFill>
              </a:rPr>
              <a:t>?!</a:t>
            </a:r>
          </a:p>
          <a:p>
            <a:pPr marL="0" indent="0" algn="ctr">
              <a:buNone/>
            </a:pPr>
            <a:r>
              <a:rPr lang="ru-RU" sz="1400" dirty="0" smtClean="0">
                <a:solidFill>
                  <a:srgbClr val="002060"/>
                </a:solidFill>
              </a:rPr>
              <a:t> </a:t>
            </a:r>
            <a:r>
              <a:rPr lang="ru-RU" sz="1400" dirty="0">
                <a:solidFill>
                  <a:srgbClr val="002060"/>
                </a:solidFill>
              </a:rPr>
              <a:t>Отвечайте быстро, дети, </a:t>
            </a:r>
            <a:endParaRPr lang="ru-RU" sz="1400" dirty="0" smtClean="0">
              <a:solidFill>
                <a:srgbClr val="002060"/>
              </a:solidFill>
            </a:endParaRPr>
          </a:p>
          <a:p>
            <a:pPr marL="0" indent="0" algn="ctr">
              <a:buNone/>
            </a:pPr>
            <a:r>
              <a:rPr lang="ru-RU" sz="1400" dirty="0" smtClean="0">
                <a:solidFill>
                  <a:srgbClr val="002060"/>
                </a:solidFill>
              </a:rPr>
              <a:t>Мне </a:t>
            </a:r>
            <a:r>
              <a:rPr lang="ru-RU" sz="1400" dirty="0">
                <a:solidFill>
                  <a:srgbClr val="002060"/>
                </a:solidFill>
              </a:rPr>
              <a:t>зачем отростки эти</a:t>
            </a:r>
            <a:r>
              <a:rPr lang="ru-RU" sz="1400" dirty="0" smtClean="0">
                <a:solidFill>
                  <a:srgbClr val="002060"/>
                </a:solidFill>
              </a:rPr>
              <a:t>?</a:t>
            </a:r>
          </a:p>
          <a:p>
            <a:pPr marL="0" indent="0" algn="ctr">
              <a:buNone/>
            </a:pPr>
            <a:r>
              <a:rPr lang="ru-RU" sz="1400" dirty="0" smtClean="0">
                <a:solidFill>
                  <a:srgbClr val="002060"/>
                </a:solidFill>
              </a:rPr>
              <a:t> </a:t>
            </a:r>
            <a:r>
              <a:rPr lang="ru-RU" sz="1400" dirty="0">
                <a:solidFill>
                  <a:srgbClr val="002060"/>
                </a:solidFill>
              </a:rPr>
              <a:t>Отвечали хором дети: </a:t>
            </a:r>
            <a:endParaRPr lang="ru-RU" sz="1400" dirty="0" smtClean="0">
              <a:solidFill>
                <a:srgbClr val="002060"/>
              </a:solidFill>
            </a:endParaRPr>
          </a:p>
          <a:p>
            <a:pPr algn="ctr">
              <a:buFontTx/>
              <a:buChar char="-"/>
            </a:pPr>
            <a:r>
              <a:rPr lang="ru-RU" sz="1400" dirty="0" smtClean="0">
                <a:solidFill>
                  <a:srgbClr val="002060"/>
                </a:solidFill>
              </a:rPr>
              <a:t>Есть </a:t>
            </a:r>
            <a:r>
              <a:rPr lang="ru-RU" sz="1400" dirty="0">
                <a:solidFill>
                  <a:srgbClr val="002060"/>
                </a:solidFill>
              </a:rPr>
              <a:t>акулы в водах этих. </a:t>
            </a:r>
            <a:endParaRPr lang="ru-RU" sz="1400" dirty="0" smtClean="0">
              <a:solidFill>
                <a:srgbClr val="002060"/>
              </a:solidFill>
            </a:endParaRPr>
          </a:p>
          <a:p>
            <a:pPr marL="0" indent="0" algn="ctr">
              <a:buNone/>
            </a:pPr>
            <a:r>
              <a:rPr lang="ru-RU" sz="1400" dirty="0" smtClean="0">
                <a:solidFill>
                  <a:srgbClr val="002060"/>
                </a:solidFill>
              </a:rPr>
              <a:t>Чтобы </a:t>
            </a:r>
            <a:r>
              <a:rPr lang="ru-RU" sz="1400" dirty="0">
                <a:solidFill>
                  <a:srgbClr val="002060"/>
                </a:solidFill>
              </a:rPr>
              <a:t>убежать ты смог, </a:t>
            </a:r>
            <a:endParaRPr lang="ru-RU" sz="1400" dirty="0" smtClean="0">
              <a:solidFill>
                <a:srgbClr val="002060"/>
              </a:solidFill>
            </a:endParaRPr>
          </a:p>
          <a:p>
            <a:pPr marL="0" indent="0" algn="ctr">
              <a:buNone/>
            </a:pPr>
            <a:r>
              <a:rPr lang="ru-RU" sz="1400" dirty="0" smtClean="0">
                <a:solidFill>
                  <a:srgbClr val="002060"/>
                </a:solidFill>
              </a:rPr>
              <a:t>Надо </a:t>
            </a:r>
            <a:r>
              <a:rPr lang="ru-RU" sz="1400" dirty="0">
                <a:solidFill>
                  <a:srgbClr val="002060"/>
                </a:solidFill>
              </a:rPr>
              <a:t>сразу восемь ног!</a:t>
            </a:r>
          </a:p>
        </p:txBody>
      </p:sp>
      <p:sp>
        <p:nvSpPr>
          <p:cNvPr id="3" name="Прямоугольник 2"/>
          <p:cNvSpPr/>
          <p:nvPr/>
        </p:nvSpPr>
        <p:spPr>
          <a:xfrm>
            <a:off x="3185521" y="476549"/>
            <a:ext cx="1805302" cy="707886"/>
          </a:xfrm>
          <a:prstGeom prst="rect">
            <a:avLst/>
          </a:prstGeom>
        </p:spPr>
        <p:txBody>
          <a:bodyPr wrap="none">
            <a:spAutoFit/>
          </a:bodyPr>
          <a:lstStyle/>
          <a:p>
            <a:endParaRPr lang="ru-RU" sz="2000" b="1" dirty="0" smtClean="0">
              <a:solidFill>
                <a:srgbClr val="002060"/>
              </a:solidFill>
            </a:endParaRPr>
          </a:p>
          <a:p>
            <a:r>
              <a:rPr lang="ru-RU" sz="2000" b="1" dirty="0" smtClean="0">
                <a:solidFill>
                  <a:srgbClr val="002060"/>
                </a:solidFill>
              </a:rPr>
              <a:t>«</a:t>
            </a:r>
            <a:r>
              <a:rPr lang="ru-RU" sz="2000" b="1" dirty="0">
                <a:solidFill>
                  <a:srgbClr val="002060"/>
                </a:solidFill>
              </a:rPr>
              <a:t>Осьминог» </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0" y="1555071"/>
            <a:ext cx="4424865" cy="3316058"/>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50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 calcmode="lin" valueType="num">
                                      <p:cBhvr additive="base">
                                        <p:cTn id="5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92696"/>
            <a:ext cx="3490661" cy="2615952"/>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9" y="692696"/>
            <a:ext cx="2016224" cy="2690399"/>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92696"/>
            <a:ext cx="2003223" cy="2673051"/>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897" y="3639940"/>
            <a:ext cx="3808701" cy="2854296"/>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1640" y="3654539"/>
            <a:ext cx="2139052" cy="2854297"/>
          </a:xfrm>
          <a:prstGeom prst="rect">
            <a:avLst/>
          </a:prstGeom>
        </p:spPr>
      </p:pic>
    </p:spTree>
    <p:extLst>
      <p:ext uri="{BB962C8B-B14F-4D97-AF65-F5344CB8AC3E}">
        <p14:creationId xmlns:p14="http://schemas.microsoft.com/office/powerpoint/2010/main" val="1268202562"/>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002060"/>
                </a:solidFill>
              </a:rPr>
              <a:t>«Снежная баба»</a:t>
            </a:r>
            <a:br>
              <a:rPr lang="ru-RU" sz="2000" b="1" dirty="0">
                <a:solidFill>
                  <a:srgbClr val="002060"/>
                </a:solidFill>
              </a:rPr>
            </a:br>
            <a:endParaRPr lang="ru-RU" sz="2000" b="1" dirty="0">
              <a:solidFill>
                <a:srgbClr val="002060"/>
              </a:solidFill>
            </a:endParaRPr>
          </a:p>
        </p:txBody>
      </p:sp>
      <p:sp>
        <p:nvSpPr>
          <p:cNvPr id="3" name="Объект 2"/>
          <p:cNvSpPr>
            <a:spLocks noGrp="1"/>
          </p:cNvSpPr>
          <p:nvPr>
            <p:ph sz="half" idx="1"/>
          </p:nvPr>
        </p:nvSpPr>
        <p:spPr>
          <a:xfrm>
            <a:off x="428625" y="980728"/>
            <a:ext cx="4038600" cy="4525963"/>
          </a:xfrm>
        </p:spPr>
        <p:txBody>
          <a:bodyPr/>
          <a:lstStyle/>
          <a:p>
            <a:pPr marL="0" indent="0" algn="ctr">
              <a:buNone/>
            </a:pPr>
            <a:r>
              <a:rPr lang="ru-RU" sz="1400" dirty="0">
                <a:solidFill>
                  <a:srgbClr val="002060"/>
                </a:solidFill>
              </a:rPr>
              <a:t>Вот зима идет опять!</a:t>
            </a:r>
          </a:p>
          <a:p>
            <a:pPr marL="0" indent="0" algn="ctr">
              <a:buNone/>
            </a:pPr>
            <a:r>
              <a:rPr lang="ru-RU" sz="1400" dirty="0">
                <a:solidFill>
                  <a:srgbClr val="002060"/>
                </a:solidFill>
              </a:rPr>
              <a:t>Будем мы в снежки играть,</a:t>
            </a:r>
          </a:p>
          <a:p>
            <a:pPr marL="0" indent="0" algn="ctr">
              <a:buNone/>
            </a:pPr>
            <a:r>
              <a:rPr lang="ru-RU" sz="1400" dirty="0">
                <a:solidFill>
                  <a:srgbClr val="002060"/>
                </a:solidFill>
              </a:rPr>
              <a:t>С горки весело катить,</a:t>
            </a:r>
          </a:p>
          <a:p>
            <a:pPr marL="0" indent="0" algn="ctr">
              <a:buNone/>
            </a:pPr>
            <a:r>
              <a:rPr lang="ru-RU" sz="1400" dirty="0">
                <a:solidFill>
                  <a:srgbClr val="002060"/>
                </a:solidFill>
              </a:rPr>
              <a:t>Бабу снежную лепить!</a:t>
            </a:r>
          </a:p>
          <a:p>
            <a:pPr marL="0" indent="0" algn="ctr">
              <a:buNone/>
            </a:pPr>
            <a:r>
              <a:rPr lang="ru-RU" sz="1400" dirty="0">
                <a:solidFill>
                  <a:srgbClr val="002060"/>
                </a:solidFill>
              </a:rPr>
              <a:t>Бабу быстро мы слепили,</a:t>
            </a:r>
          </a:p>
          <a:p>
            <a:pPr marL="0" indent="0" algn="ctr">
              <a:buNone/>
            </a:pPr>
            <a:r>
              <a:rPr lang="ru-RU" sz="1400" dirty="0">
                <a:solidFill>
                  <a:srgbClr val="002060"/>
                </a:solidFill>
              </a:rPr>
              <a:t>Про метелку не забыли,</a:t>
            </a:r>
          </a:p>
          <a:p>
            <a:pPr marL="0" indent="0" algn="ctr">
              <a:buNone/>
            </a:pPr>
            <a:r>
              <a:rPr lang="ru-RU" sz="1400" dirty="0">
                <a:solidFill>
                  <a:srgbClr val="002060"/>
                </a:solidFill>
              </a:rPr>
              <a:t>Стали думать: надо ведь</a:t>
            </a:r>
          </a:p>
          <a:p>
            <a:pPr marL="0" indent="0" algn="ctr">
              <a:buNone/>
            </a:pPr>
            <a:r>
              <a:rPr lang="ru-RU" sz="1400" dirty="0">
                <a:solidFill>
                  <a:srgbClr val="002060"/>
                </a:solidFill>
              </a:rPr>
              <a:t>Бабу снежную одеть…</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10165" y="980728"/>
            <a:ext cx="3856063" cy="5145435"/>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5499" y="3222571"/>
            <a:ext cx="2544851" cy="3395785"/>
          </a:xfrm>
          <a:prstGeom prst="rect">
            <a:avLst/>
          </a:prstGeom>
        </p:spPr>
      </p:pic>
    </p:spTree>
    <p:extLst>
      <p:ext uri="{BB962C8B-B14F-4D97-AF65-F5344CB8AC3E}">
        <p14:creationId xmlns:p14="http://schemas.microsoft.com/office/powerpoint/2010/main" val="3002331391"/>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80">
                                          <p:stCondLst>
                                            <p:cond delay="0"/>
                                          </p:stCondLst>
                                        </p:cTn>
                                        <p:tgtEl>
                                          <p:spTgt spid="5"/>
                                        </p:tgtEl>
                                      </p:cBhvr>
                                    </p:animEffect>
                                    <p:anim calcmode="lin" valueType="num">
                                      <p:cBhvr>
                                        <p:cTn id="5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4" dur="26">
                                          <p:stCondLst>
                                            <p:cond delay="650"/>
                                          </p:stCondLst>
                                        </p:cTn>
                                        <p:tgtEl>
                                          <p:spTgt spid="5"/>
                                        </p:tgtEl>
                                      </p:cBhvr>
                                      <p:to x="100000" y="60000"/>
                                    </p:animScale>
                                    <p:animScale>
                                      <p:cBhvr>
                                        <p:cTn id="65" dur="166" decel="50000">
                                          <p:stCondLst>
                                            <p:cond delay="676"/>
                                          </p:stCondLst>
                                        </p:cTn>
                                        <p:tgtEl>
                                          <p:spTgt spid="5"/>
                                        </p:tgtEl>
                                      </p:cBhvr>
                                      <p:to x="100000" y="100000"/>
                                    </p:animScale>
                                    <p:animScale>
                                      <p:cBhvr>
                                        <p:cTn id="66" dur="26">
                                          <p:stCondLst>
                                            <p:cond delay="1312"/>
                                          </p:stCondLst>
                                        </p:cTn>
                                        <p:tgtEl>
                                          <p:spTgt spid="5"/>
                                        </p:tgtEl>
                                      </p:cBhvr>
                                      <p:to x="100000" y="80000"/>
                                    </p:animScale>
                                    <p:animScale>
                                      <p:cBhvr>
                                        <p:cTn id="67" dur="166" decel="50000">
                                          <p:stCondLst>
                                            <p:cond delay="1338"/>
                                          </p:stCondLst>
                                        </p:cTn>
                                        <p:tgtEl>
                                          <p:spTgt spid="5"/>
                                        </p:tgtEl>
                                      </p:cBhvr>
                                      <p:to x="100000" y="100000"/>
                                    </p:animScale>
                                    <p:animScale>
                                      <p:cBhvr>
                                        <p:cTn id="68" dur="26">
                                          <p:stCondLst>
                                            <p:cond delay="1642"/>
                                          </p:stCondLst>
                                        </p:cTn>
                                        <p:tgtEl>
                                          <p:spTgt spid="5"/>
                                        </p:tgtEl>
                                      </p:cBhvr>
                                      <p:to x="100000" y="90000"/>
                                    </p:animScale>
                                    <p:animScale>
                                      <p:cBhvr>
                                        <p:cTn id="69" dur="166" decel="50000">
                                          <p:stCondLst>
                                            <p:cond delay="1668"/>
                                          </p:stCondLst>
                                        </p:cTn>
                                        <p:tgtEl>
                                          <p:spTgt spid="5"/>
                                        </p:tgtEl>
                                      </p:cBhvr>
                                      <p:to x="100000" y="100000"/>
                                    </p:animScale>
                                    <p:animScale>
                                      <p:cBhvr>
                                        <p:cTn id="70" dur="26">
                                          <p:stCondLst>
                                            <p:cond delay="1808"/>
                                          </p:stCondLst>
                                        </p:cTn>
                                        <p:tgtEl>
                                          <p:spTgt spid="5"/>
                                        </p:tgtEl>
                                      </p:cBhvr>
                                      <p:to x="100000" y="95000"/>
                                    </p:animScale>
                                    <p:animScale>
                                      <p:cBhvr>
                                        <p:cTn id="7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S010389958">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TS010389958</Template>
  <TotalTime>6220</TotalTime>
  <Words>539</Words>
  <Application>Microsoft Office PowerPoint</Application>
  <PresentationFormat>Экран (4:3)</PresentationFormat>
  <Paragraphs>102</Paragraphs>
  <Slides>17</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Adobe Clean Medium</vt:lpstr>
      <vt:lpstr>Arial</vt:lpstr>
      <vt:lpstr>Calibri</vt:lpstr>
      <vt:lpstr>Segoe</vt:lpstr>
      <vt:lpstr>Segoe Script</vt:lpstr>
      <vt:lpstr>Times New Roman</vt:lpstr>
      <vt:lpstr>Wingdings</vt:lpstr>
      <vt:lpstr>TS010389958</vt:lpstr>
      <vt:lpstr>Добро пожаловать в Спортландию </vt:lpstr>
      <vt:lpstr>Цели и Задачи </vt:lpstr>
      <vt:lpstr>Актуальность «Снежных построек на участке детского сада » </vt:lpstr>
      <vt:lpstr>Были созданы следующие постройки</vt:lpstr>
      <vt:lpstr>Презентация PowerPoint</vt:lpstr>
      <vt:lpstr>Холодно, морозно нынче во дворе,  Так всегда бывает зимою в январе  Что же детям делать, как же им гулять?  Просто надо в игры зимние играть!  Мы построим крепость, слепим мы снежки,  Принесем из дома с лопатками мешки,  Мы туннель построим, горку изо льда,  И не помешают даже холода!  Холодно, морозно нынче во дворе,  Но не помешает это детворе! </vt:lpstr>
      <vt:lpstr>Презентация PowerPoint</vt:lpstr>
      <vt:lpstr>Презентация PowerPoint</vt:lpstr>
      <vt:lpstr>«Снежная баба» </vt:lpstr>
      <vt:lpstr>Снежная стена с кольцебросом «Попади в цель» </vt:lpstr>
      <vt:lpstr>Ямы для метания</vt:lpstr>
      <vt:lpstr>«Гусеница» </vt:lpstr>
      <vt:lpstr>Ледяная горка</vt:lpstr>
      <vt:lpstr>  Снежный лабиринт с подлезанием     </vt:lpstr>
      <vt:lpstr>Мини Лыжня</vt:lpstr>
      <vt:lpstr> «Снежок и снежинка»  </vt:lpstr>
      <vt:lpstr>Что за чудная пора, Веселится детвора. Санки, лыжи и коньки Поиграем мы в снежки. Разгулялась здесь зима, Смех, веселье, кутерьма.</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МДОУ комбинированного вида «Детский сад Солнышко» конкурс зимних скульптур</dc:title>
  <dc:subject>Шаблон оформления</dc:subject>
  <dc:creator>User</dc:creator>
  <cp:keywords/>
  <dc:description>Корпорация Майкрософт
Шаблон оформления</dc:description>
  <cp:lastModifiedBy>Алексей Синдюков</cp:lastModifiedBy>
  <cp:revision>49</cp:revision>
  <dcterms:created xsi:type="dcterms:W3CDTF">2013-01-17T16:22:42Z</dcterms:created>
  <dcterms:modified xsi:type="dcterms:W3CDTF">2019-02-04T05:38:52Z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TC103899589990</vt:lpwstr>
  </property>
</Properties>
</file>