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7" r:id="rId3"/>
    <p:sldId id="258" r:id="rId4"/>
    <p:sldId id="259" r:id="rId5"/>
    <p:sldId id="261" r:id="rId6"/>
    <p:sldId id="260" r:id="rId7"/>
    <p:sldId id="265" r:id="rId8"/>
    <p:sldId id="263" r:id="rId9"/>
    <p:sldId id="266" r:id="rId10"/>
    <p:sldId id="268" r:id="rId11"/>
    <p:sldId id="269" r:id="rId12"/>
    <p:sldId id="270" r:id="rId13"/>
    <p:sldId id="271" r:id="rId14"/>
    <p:sldId id="281" r:id="rId15"/>
    <p:sldId id="282" r:id="rId16"/>
    <p:sldId id="272" r:id="rId17"/>
    <p:sldId id="274" r:id="rId18"/>
    <p:sldId id="277" r:id="rId19"/>
    <p:sldId id="275" r:id="rId20"/>
    <p:sldId id="278" r:id="rId21"/>
    <p:sldId id="279" r:id="rId22"/>
    <p:sldId id="280" r:id="rId2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E9D"/>
    <a:srgbClr val="0688C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00"/>
  </p:normalViewPr>
  <p:slideViewPr>
    <p:cSldViewPr>
      <p:cViewPr varScale="1">
        <p:scale>
          <a:sx n="70" d="100"/>
          <a:sy n="70" d="100"/>
        </p:scale>
        <p:origin x="-139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3"/>
          <p:cNvSpPr>
            <a:spLocks noChangeArrowheads="1"/>
          </p:cNvSpPr>
          <p:nvPr/>
        </p:nvSpPr>
        <p:spPr bwMode="auto">
          <a:xfrm>
            <a:off x="687388" y="685800"/>
            <a:ext cx="7769225" cy="5486400"/>
          </a:xfrm>
          <a:prstGeom prst="rect">
            <a:avLst/>
          </a:prstGeom>
          <a:solidFill>
            <a:srgbClr val="FCEE9D"/>
          </a:solidFill>
          <a:ln w="50800">
            <a:solidFill>
              <a:schemeClr val="bg2"/>
            </a:solidFill>
            <a:miter lim="800000"/>
            <a:headEnd/>
            <a:tailEnd/>
          </a:ln>
          <a:effectLst/>
        </p:spPr>
        <p:txBody>
          <a:bodyPr wrap="none" anchor="ctr"/>
          <a:lstStyle/>
          <a:p>
            <a:pPr>
              <a:defRPr/>
            </a:pPr>
            <a:endParaRPr lang="en-US"/>
          </a:p>
        </p:txBody>
      </p:sp>
      <p:sp>
        <p:nvSpPr>
          <p:cNvPr id="5" name="Rectangle 14"/>
          <p:cNvSpPr>
            <a:spLocks noChangeArrowheads="1"/>
          </p:cNvSpPr>
          <p:nvPr/>
        </p:nvSpPr>
        <p:spPr bwMode="auto">
          <a:xfrm>
            <a:off x="914400" y="914400"/>
            <a:ext cx="7313613" cy="5027613"/>
          </a:xfrm>
          <a:prstGeom prst="rect">
            <a:avLst/>
          </a:prstGeom>
          <a:solidFill>
            <a:schemeClr val="bg1"/>
          </a:solidFill>
          <a:ln w="6350">
            <a:solidFill>
              <a:schemeClr val="bg2"/>
            </a:solidFill>
            <a:miter lim="800000"/>
            <a:headEnd/>
            <a:tailEnd/>
          </a:ln>
          <a:effectLst/>
        </p:spPr>
        <p:txBody>
          <a:bodyPr wrap="none" anchor="ctr"/>
          <a:lstStyle/>
          <a:p>
            <a:pPr>
              <a:defRPr/>
            </a:pPr>
            <a:endParaRPr lang="en-US"/>
          </a:p>
        </p:txBody>
      </p:sp>
      <p:pic>
        <p:nvPicPr>
          <p:cNvPr id="6" name="Picture 12" descr="kindergarten_diplom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63" y="42863"/>
            <a:ext cx="9134475" cy="677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2362200" y="1295400"/>
            <a:ext cx="4419600" cy="990600"/>
          </a:xfrm>
        </p:spPr>
        <p:txBody>
          <a:bodyPr/>
          <a:lstStyle>
            <a:lvl1pPr algn="ctr">
              <a:defRPr sz="3000"/>
            </a:lvl1pPr>
          </a:lstStyle>
          <a:p>
            <a:r>
              <a:rPr lang="ru-RU" smtClean="0"/>
              <a:t>Образец заголовка</a:t>
            </a:r>
            <a:endParaRPr lang="ru-RU"/>
          </a:p>
        </p:txBody>
      </p:sp>
      <p:sp>
        <p:nvSpPr>
          <p:cNvPr id="4100" name="Rectangle 4"/>
          <p:cNvSpPr>
            <a:spLocks noGrp="1" noChangeArrowheads="1"/>
          </p:cNvSpPr>
          <p:nvPr>
            <p:ph type="subTitle" idx="1"/>
          </p:nvPr>
        </p:nvSpPr>
        <p:spPr>
          <a:xfrm>
            <a:off x="1371600" y="2362200"/>
            <a:ext cx="6400800" cy="838200"/>
          </a:xfrm>
        </p:spPr>
        <p:txBody>
          <a:bodyPr wrap="none"/>
          <a:lstStyle>
            <a:lvl1pPr marL="0" indent="0" algn="ctr">
              <a:buFontTx/>
              <a:buNone/>
              <a:defRPr sz="4600"/>
            </a:lvl1pPr>
          </a:lstStyle>
          <a:p>
            <a:r>
              <a:rPr lang="ru-RU" smtClean="0"/>
              <a:t>Образец подзаголовка</a:t>
            </a:r>
            <a:endParaRPr lang="ru-RU"/>
          </a:p>
        </p:txBody>
      </p:sp>
    </p:spTree>
    <p:extLst>
      <p:ext uri="{BB962C8B-B14F-4D97-AF65-F5344CB8AC3E}">
        <p14:creationId xmlns="" xmlns:p14="http://schemas.microsoft.com/office/powerpoint/2010/main" val="300404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399774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4600" y="990600"/>
            <a:ext cx="1752600" cy="487680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66800" y="990600"/>
            <a:ext cx="5105400" cy="4876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78026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346697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 xmlns:p14="http://schemas.microsoft.com/office/powerpoint/2010/main" val="320131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066800" y="2209800"/>
            <a:ext cx="3429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2209800"/>
            <a:ext cx="3429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2311471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328081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 xmlns:p14="http://schemas.microsoft.com/office/powerpoint/2010/main" val="263771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746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130904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2266183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687388" y="685800"/>
            <a:ext cx="7769225" cy="5486400"/>
          </a:xfrm>
          <a:prstGeom prst="rect">
            <a:avLst/>
          </a:prstGeom>
          <a:solidFill>
            <a:srgbClr val="FCEE9D"/>
          </a:solidFill>
          <a:ln w="50800">
            <a:solidFill>
              <a:schemeClr val="bg2"/>
            </a:solidFill>
            <a:miter lim="800000"/>
            <a:headEnd/>
            <a:tailEnd/>
          </a:ln>
          <a:effectLst/>
        </p:spPr>
        <p:txBody>
          <a:bodyPr wrap="none" anchor="ctr"/>
          <a:lstStyle/>
          <a:p>
            <a:pPr>
              <a:defRPr/>
            </a:pPr>
            <a:endParaRPr lang="en-US"/>
          </a:p>
        </p:txBody>
      </p:sp>
      <p:sp>
        <p:nvSpPr>
          <p:cNvPr id="1037" name="Rectangle 13"/>
          <p:cNvSpPr>
            <a:spLocks noChangeArrowheads="1"/>
          </p:cNvSpPr>
          <p:nvPr/>
        </p:nvSpPr>
        <p:spPr bwMode="auto">
          <a:xfrm>
            <a:off x="914400" y="914400"/>
            <a:ext cx="7313613" cy="5027613"/>
          </a:xfrm>
          <a:prstGeom prst="rect">
            <a:avLst/>
          </a:prstGeom>
          <a:solidFill>
            <a:schemeClr val="bg1"/>
          </a:solidFill>
          <a:ln w="6350">
            <a:solidFill>
              <a:schemeClr val="bg2"/>
            </a:solidFill>
            <a:miter lim="800000"/>
            <a:headEnd/>
            <a:tailEnd/>
          </a:ln>
          <a:effectLst/>
        </p:spPr>
        <p:txBody>
          <a:bodyPr wrap="none" anchor="ctr"/>
          <a:lstStyle/>
          <a:p>
            <a:pPr>
              <a:defRPr/>
            </a:pPr>
            <a:endParaRPr lang="en-US"/>
          </a:p>
        </p:txBody>
      </p:sp>
      <p:pic>
        <p:nvPicPr>
          <p:cNvPr id="1028" name="Picture 14" descr="kindergarten_diploma"/>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763" y="42863"/>
            <a:ext cx="9134475" cy="677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1066800" y="990600"/>
            <a:ext cx="7010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0" name="Rectangle 3"/>
          <p:cNvSpPr>
            <a:spLocks noGrp="1" noChangeArrowheads="1"/>
          </p:cNvSpPr>
          <p:nvPr>
            <p:ph type="body" idx="1"/>
          </p:nvPr>
        </p:nvSpPr>
        <p:spPr bwMode="auto">
          <a:xfrm>
            <a:off x="1066800" y="2209800"/>
            <a:ext cx="70104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Garamond" pitchFamily="18" charset="0"/>
        </a:defRPr>
      </a:lvl2pPr>
      <a:lvl3pPr algn="l" rtl="0" eaLnBrk="1" fontAlgn="base" hangingPunct="1">
        <a:spcBef>
          <a:spcPct val="0"/>
        </a:spcBef>
        <a:spcAft>
          <a:spcPct val="0"/>
        </a:spcAft>
        <a:defRPr sz="4400">
          <a:solidFill>
            <a:schemeClr val="tx1"/>
          </a:solidFill>
          <a:latin typeface="Garamond" pitchFamily="18" charset="0"/>
        </a:defRPr>
      </a:lvl3pPr>
      <a:lvl4pPr algn="l" rtl="0" eaLnBrk="1" fontAlgn="base" hangingPunct="1">
        <a:spcBef>
          <a:spcPct val="0"/>
        </a:spcBef>
        <a:spcAft>
          <a:spcPct val="0"/>
        </a:spcAft>
        <a:defRPr sz="4400">
          <a:solidFill>
            <a:schemeClr val="tx1"/>
          </a:solidFill>
          <a:latin typeface="Garamond" pitchFamily="18" charset="0"/>
        </a:defRPr>
      </a:lvl4pPr>
      <a:lvl5pPr algn="l" rtl="0" eaLnBrk="1" fontAlgn="base" hangingPunct="1">
        <a:spcBef>
          <a:spcPct val="0"/>
        </a:spcBef>
        <a:spcAft>
          <a:spcPct val="0"/>
        </a:spcAft>
        <a:defRPr sz="4400">
          <a:solidFill>
            <a:schemeClr val="tx1"/>
          </a:solidFill>
          <a:latin typeface="Garamond" pitchFamily="18" charset="0"/>
        </a:defRPr>
      </a:lvl5pPr>
      <a:lvl6pPr marL="457200" algn="l" rtl="0" eaLnBrk="1" fontAlgn="base" hangingPunct="1">
        <a:spcBef>
          <a:spcPct val="0"/>
        </a:spcBef>
        <a:spcAft>
          <a:spcPct val="0"/>
        </a:spcAft>
        <a:defRPr sz="4400">
          <a:solidFill>
            <a:schemeClr val="tx1"/>
          </a:solidFill>
          <a:latin typeface="Garamond" pitchFamily="18" charset="0"/>
        </a:defRPr>
      </a:lvl6pPr>
      <a:lvl7pPr marL="914400" algn="l" rtl="0" eaLnBrk="1" fontAlgn="base" hangingPunct="1">
        <a:spcBef>
          <a:spcPct val="0"/>
        </a:spcBef>
        <a:spcAft>
          <a:spcPct val="0"/>
        </a:spcAft>
        <a:defRPr sz="4400">
          <a:solidFill>
            <a:schemeClr val="tx1"/>
          </a:solidFill>
          <a:latin typeface="Garamond" pitchFamily="18" charset="0"/>
        </a:defRPr>
      </a:lvl7pPr>
      <a:lvl8pPr marL="1371600" algn="l" rtl="0" eaLnBrk="1" fontAlgn="base" hangingPunct="1">
        <a:spcBef>
          <a:spcPct val="0"/>
        </a:spcBef>
        <a:spcAft>
          <a:spcPct val="0"/>
        </a:spcAft>
        <a:defRPr sz="4400">
          <a:solidFill>
            <a:schemeClr val="tx1"/>
          </a:solidFill>
          <a:latin typeface="Garamond" pitchFamily="18" charset="0"/>
        </a:defRPr>
      </a:lvl8pPr>
      <a:lvl9pPr marL="1828800" algn="l" rtl="0" eaLnBrk="1" fontAlgn="base" hangingPunct="1">
        <a:spcBef>
          <a:spcPct val="0"/>
        </a:spcBef>
        <a:spcAft>
          <a:spcPct val="0"/>
        </a:spcAft>
        <a:defRPr sz="4400">
          <a:solidFill>
            <a:schemeClr val="tx1"/>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sp>
        <p:nvSpPr>
          <p:cNvPr id="3076" name="Rectangle 10"/>
          <p:cNvSpPr>
            <a:spLocks noGrp="1" noChangeArrowheads="1"/>
          </p:cNvSpPr>
          <p:nvPr>
            <p:ph type="ctrTitle"/>
          </p:nvPr>
        </p:nvSpPr>
        <p:spPr>
          <a:xfrm>
            <a:off x="1285852" y="1357298"/>
            <a:ext cx="6715172" cy="2786082"/>
          </a:xfrm>
        </p:spPr>
        <p:txBody>
          <a:bodyPr/>
          <a:lstStyle/>
          <a:p>
            <a:pPr eaLnBrk="1" hangingPunct="1"/>
            <a:r>
              <a:rPr lang="ru-RU" sz="2000" dirty="0" smtClean="0"/>
              <a:t/>
            </a:r>
            <a:br>
              <a:rPr lang="ru-RU" sz="2000" dirty="0" smtClean="0"/>
            </a:br>
            <a:r>
              <a:rPr lang="ru-RU" sz="2000" dirty="0" smtClean="0"/>
              <a:t/>
            </a:r>
            <a:br>
              <a:rPr lang="ru-RU" sz="2000" dirty="0" smtClean="0"/>
            </a:br>
            <a:r>
              <a:rPr lang="ru-RU" sz="2000" dirty="0" smtClean="0">
                <a:solidFill>
                  <a:srgbClr val="0070C0"/>
                </a:solidFill>
              </a:rPr>
              <a:t>Муниципальное дошкольное образовательное учреждение </a:t>
            </a:r>
            <a:br>
              <a:rPr lang="ru-RU" sz="2000" dirty="0" smtClean="0">
                <a:solidFill>
                  <a:srgbClr val="0070C0"/>
                </a:solidFill>
              </a:rPr>
            </a:br>
            <a:r>
              <a:rPr lang="ru-RU" sz="2000" dirty="0" smtClean="0">
                <a:solidFill>
                  <a:srgbClr val="0070C0"/>
                </a:solidFill>
              </a:rPr>
              <a:t>«Детский сад №66» </a:t>
            </a:r>
            <a:br>
              <a:rPr lang="ru-RU" sz="2000" dirty="0" smtClean="0">
                <a:solidFill>
                  <a:srgbClr val="0070C0"/>
                </a:solidFill>
              </a:rPr>
            </a:br>
            <a:r>
              <a:rPr lang="ru-RU" sz="2000" dirty="0" smtClean="0">
                <a:solidFill>
                  <a:srgbClr val="0070C0"/>
                </a:solidFill>
              </a:rPr>
              <a:t>города Магнитогорска</a:t>
            </a:r>
            <a:r>
              <a:rPr lang="ru-RU" sz="2000" dirty="0" smtClean="0"/>
              <a:t/>
            </a:r>
            <a:br>
              <a:rPr lang="ru-RU" sz="2000" dirty="0" smtClean="0"/>
            </a:br>
            <a:r>
              <a:rPr lang="ru-RU" dirty="0" smtClean="0"/>
              <a:t/>
            </a:r>
            <a:br>
              <a:rPr lang="ru-RU" dirty="0" smtClean="0"/>
            </a:br>
            <a:r>
              <a:rPr lang="ru-RU" sz="3600" b="1" dirty="0" smtClean="0">
                <a:solidFill>
                  <a:srgbClr val="FF0000"/>
                </a:solidFill>
                <a:latin typeface="Comic Sans MS" pitchFamily="66" charset="0"/>
              </a:rPr>
              <a:t>Организация сенсорно – познавательной деятельности в группе раннего возраста</a:t>
            </a:r>
          </a:p>
        </p:txBody>
      </p:sp>
      <p:sp>
        <p:nvSpPr>
          <p:cNvPr id="4" name="TextBox 3"/>
          <p:cNvSpPr txBox="1"/>
          <p:nvPr/>
        </p:nvSpPr>
        <p:spPr>
          <a:xfrm>
            <a:off x="3491880" y="5085184"/>
            <a:ext cx="4464496" cy="307777"/>
          </a:xfrm>
          <a:prstGeom prst="rect">
            <a:avLst/>
          </a:prstGeom>
          <a:noFill/>
        </p:spPr>
        <p:txBody>
          <a:bodyPr wrap="square" rtlCol="0">
            <a:spAutoFit/>
          </a:bodyPr>
          <a:lstStyle/>
          <a:p>
            <a:pPr algn="r"/>
            <a:r>
              <a:rPr lang="ru-RU" sz="1400" dirty="0" smtClean="0">
                <a:solidFill>
                  <a:srgbClr val="0070C0"/>
                </a:solidFill>
              </a:rPr>
              <a:t>Выполнила: Конева Е.Ю.</a:t>
            </a:r>
            <a:endParaRPr lang="ru-RU" sz="1400"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pic>
        <p:nvPicPr>
          <p:cNvPr id="3" name="Picture 3" descr="C:\Users\1\Desktop\фотик\IMG_2478.JPG"/>
          <p:cNvPicPr>
            <a:picLocks noChangeAspect="1" noChangeArrowheads="1"/>
          </p:cNvPicPr>
          <p:nvPr/>
        </p:nvPicPr>
        <p:blipFill>
          <a:blip r:embed="rId2" cstate="print"/>
          <a:srcRect/>
          <a:stretch>
            <a:fillRect/>
          </a:stretch>
        </p:blipFill>
        <p:spPr bwMode="auto">
          <a:xfrm rot="21203398">
            <a:off x="640164" y="994313"/>
            <a:ext cx="4176464" cy="3240360"/>
          </a:xfrm>
          <a:prstGeom prst="rect">
            <a:avLst/>
          </a:prstGeom>
          <a:noFill/>
        </p:spPr>
      </p:pic>
      <p:pic>
        <p:nvPicPr>
          <p:cNvPr id="4" name="Picture 2" descr="C:\Users\1\Desktop\фотик\IMG_2474.JPG"/>
          <p:cNvPicPr>
            <a:picLocks noChangeAspect="1" noChangeArrowheads="1"/>
          </p:cNvPicPr>
          <p:nvPr/>
        </p:nvPicPr>
        <p:blipFill>
          <a:blip r:embed="rId3" cstate="print"/>
          <a:srcRect/>
          <a:stretch>
            <a:fillRect/>
          </a:stretch>
        </p:blipFill>
        <p:spPr bwMode="auto">
          <a:xfrm>
            <a:off x="4716016" y="2290708"/>
            <a:ext cx="3562896" cy="3658572"/>
          </a:xfrm>
          <a:prstGeom prst="rect">
            <a:avLst/>
          </a:prstGeom>
          <a:noFill/>
        </p:spPr>
      </p:pic>
      <p:sp>
        <p:nvSpPr>
          <p:cNvPr id="5" name="TextBox 4"/>
          <p:cNvSpPr txBox="1"/>
          <p:nvPr/>
        </p:nvSpPr>
        <p:spPr>
          <a:xfrm>
            <a:off x="1357290" y="4572008"/>
            <a:ext cx="3143272" cy="707886"/>
          </a:xfrm>
          <a:prstGeom prst="rect">
            <a:avLst/>
          </a:prstGeom>
          <a:noFill/>
        </p:spPr>
        <p:txBody>
          <a:bodyPr wrap="square" rtlCol="0">
            <a:spAutoFit/>
          </a:bodyPr>
          <a:lstStyle/>
          <a:p>
            <a:pPr algn="ctr"/>
            <a:r>
              <a:rPr lang="ru-RU" sz="2000" dirty="0" smtClean="0">
                <a:solidFill>
                  <a:srgbClr val="0070C0"/>
                </a:solidFill>
                <a:latin typeface="Comic Sans MS" pitchFamily="66" charset="0"/>
              </a:rPr>
              <a:t>Наборы кубиков и объёмных тел</a:t>
            </a:r>
            <a:endParaRPr lang="ru-RU" sz="2000" dirty="0">
              <a:solidFill>
                <a:srgbClr val="0070C0"/>
              </a:solidFill>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sp>
        <p:nvSpPr>
          <p:cNvPr id="4" name="TextBox 3"/>
          <p:cNvSpPr txBox="1"/>
          <p:nvPr/>
        </p:nvSpPr>
        <p:spPr>
          <a:xfrm flipH="1">
            <a:off x="1043606" y="1268760"/>
            <a:ext cx="6912767" cy="707886"/>
          </a:xfrm>
          <a:prstGeom prst="rect">
            <a:avLst/>
          </a:prstGeom>
          <a:noFill/>
        </p:spPr>
        <p:txBody>
          <a:bodyPr wrap="square" rtlCol="0">
            <a:spAutoFit/>
          </a:bodyPr>
          <a:lstStyle/>
          <a:p>
            <a:pPr algn="ctr"/>
            <a:r>
              <a:rPr lang="ru-RU" sz="2000" dirty="0" smtClean="0">
                <a:solidFill>
                  <a:srgbClr val="0070C0"/>
                </a:solidFill>
                <a:latin typeface="Comic Sans MS" pitchFamily="66" charset="0"/>
              </a:rPr>
              <a:t>Игрушки и материалы, способствующие развитию экспериментирования</a:t>
            </a:r>
            <a:endParaRPr lang="ru-RU" sz="2000" dirty="0">
              <a:solidFill>
                <a:srgbClr val="0070C0"/>
              </a:solidFill>
              <a:latin typeface="Comic Sans MS" pitchFamily="66" charset="0"/>
            </a:endParaRPr>
          </a:p>
        </p:txBody>
      </p:sp>
      <p:pic>
        <p:nvPicPr>
          <p:cNvPr id="11267" name="Picture 3" descr="C:\Users\1\Desktop\фотик\IMG_2488.JPG"/>
          <p:cNvPicPr>
            <a:picLocks noChangeAspect="1" noChangeArrowheads="1"/>
          </p:cNvPicPr>
          <p:nvPr/>
        </p:nvPicPr>
        <p:blipFill>
          <a:blip r:embed="rId2" cstate="print"/>
          <a:srcRect/>
          <a:stretch>
            <a:fillRect/>
          </a:stretch>
        </p:blipFill>
        <p:spPr bwMode="auto">
          <a:xfrm>
            <a:off x="1619672" y="2060848"/>
            <a:ext cx="6156684" cy="4104457"/>
          </a:xfrm>
          <a:prstGeom prst="rect">
            <a:avLst/>
          </a:prstGeom>
          <a:noFill/>
        </p:spPr>
      </p:pic>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pic>
        <p:nvPicPr>
          <p:cNvPr id="13317" name="Picture 5" descr="C:\Users\1\Desktop\фотик\IMG_2479.JPG"/>
          <p:cNvPicPr>
            <a:picLocks noChangeAspect="1" noChangeArrowheads="1"/>
          </p:cNvPicPr>
          <p:nvPr/>
        </p:nvPicPr>
        <p:blipFill>
          <a:blip r:embed="rId2" cstate="print"/>
          <a:srcRect/>
          <a:stretch>
            <a:fillRect/>
          </a:stretch>
        </p:blipFill>
        <p:spPr bwMode="auto">
          <a:xfrm>
            <a:off x="695969" y="764704"/>
            <a:ext cx="4308079" cy="2357003"/>
          </a:xfrm>
          <a:prstGeom prst="rect">
            <a:avLst/>
          </a:prstGeom>
          <a:noFill/>
        </p:spPr>
      </p:pic>
      <p:pic>
        <p:nvPicPr>
          <p:cNvPr id="13318" name="Picture 6" descr="C:\Users\1\Desktop\фотик\IMG_2481.JPG"/>
          <p:cNvPicPr>
            <a:picLocks noChangeAspect="1" noChangeArrowheads="1"/>
          </p:cNvPicPr>
          <p:nvPr/>
        </p:nvPicPr>
        <p:blipFill>
          <a:blip r:embed="rId3" cstate="print"/>
          <a:srcRect/>
          <a:stretch>
            <a:fillRect/>
          </a:stretch>
        </p:blipFill>
        <p:spPr bwMode="auto">
          <a:xfrm>
            <a:off x="4572000" y="2132856"/>
            <a:ext cx="3903778" cy="2429903"/>
          </a:xfrm>
          <a:prstGeom prst="rect">
            <a:avLst/>
          </a:prstGeom>
          <a:noFill/>
        </p:spPr>
      </p:pic>
      <p:pic>
        <p:nvPicPr>
          <p:cNvPr id="13319" name="Picture 7" descr="C:\Users\1\Desktop\фотик\IMG_2483.JPG"/>
          <p:cNvPicPr>
            <a:picLocks noChangeAspect="1" noChangeArrowheads="1"/>
          </p:cNvPicPr>
          <p:nvPr/>
        </p:nvPicPr>
        <p:blipFill>
          <a:blip r:embed="rId4" cstate="print"/>
          <a:srcRect/>
          <a:stretch>
            <a:fillRect/>
          </a:stretch>
        </p:blipFill>
        <p:spPr bwMode="auto">
          <a:xfrm>
            <a:off x="1187624" y="3861048"/>
            <a:ext cx="3962400" cy="2273300"/>
          </a:xfrm>
          <a:prstGeom prst="rect">
            <a:avLst/>
          </a:prstGeom>
          <a:noFill/>
        </p:spPr>
      </p:pic>
      <p:sp>
        <p:nvSpPr>
          <p:cNvPr id="6" name="TextBox 5"/>
          <p:cNvSpPr txBox="1"/>
          <p:nvPr/>
        </p:nvSpPr>
        <p:spPr>
          <a:xfrm>
            <a:off x="5214942" y="1142984"/>
            <a:ext cx="3071834" cy="923330"/>
          </a:xfrm>
          <a:prstGeom prst="rect">
            <a:avLst/>
          </a:prstGeom>
          <a:noFill/>
        </p:spPr>
        <p:txBody>
          <a:bodyPr wrap="square" rtlCol="0">
            <a:spAutoFit/>
          </a:bodyPr>
          <a:lstStyle/>
          <a:p>
            <a:pPr algn="ctr"/>
            <a:r>
              <a:rPr lang="ru-RU" dirty="0" smtClean="0">
                <a:solidFill>
                  <a:srgbClr val="0070C0"/>
                </a:solidFill>
              </a:rPr>
              <a:t>Коллекция ракушек  и набор предметов для опытов</a:t>
            </a:r>
            <a:endParaRPr lang="ru-RU" dirty="0">
              <a:solidFill>
                <a:srgbClr val="0070C0"/>
              </a:solidFill>
            </a:endParaRPr>
          </a:p>
        </p:txBody>
      </p:sp>
      <p:sp>
        <p:nvSpPr>
          <p:cNvPr id="8" name="TextBox 7"/>
          <p:cNvSpPr txBox="1"/>
          <p:nvPr/>
        </p:nvSpPr>
        <p:spPr>
          <a:xfrm>
            <a:off x="5429256" y="4714884"/>
            <a:ext cx="2571768" cy="923330"/>
          </a:xfrm>
          <a:prstGeom prst="rect">
            <a:avLst/>
          </a:prstGeom>
          <a:noFill/>
        </p:spPr>
        <p:txBody>
          <a:bodyPr wrap="square" rtlCol="0">
            <a:spAutoFit/>
          </a:bodyPr>
          <a:lstStyle/>
          <a:p>
            <a:pPr algn="ctr"/>
            <a:r>
              <a:rPr lang="ru-RU" dirty="0" smtClean="0">
                <a:solidFill>
                  <a:srgbClr val="0070C0"/>
                </a:solidFill>
              </a:rPr>
              <a:t>Материалы для пересыпания и переливания</a:t>
            </a:r>
            <a:endParaRPr lang="ru-RU" dirty="0">
              <a:solidFill>
                <a:srgbClr val="0070C0"/>
              </a:solidFill>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sp>
        <p:nvSpPr>
          <p:cNvPr id="3" name="TextBox 2"/>
          <p:cNvSpPr txBox="1"/>
          <p:nvPr/>
        </p:nvSpPr>
        <p:spPr>
          <a:xfrm>
            <a:off x="1142976" y="1000108"/>
            <a:ext cx="6929486" cy="1200329"/>
          </a:xfrm>
          <a:prstGeom prst="rect">
            <a:avLst/>
          </a:prstGeom>
          <a:noFill/>
        </p:spPr>
        <p:txBody>
          <a:bodyPr wrap="square" rtlCol="0">
            <a:spAutoFit/>
          </a:bodyPr>
          <a:lstStyle/>
          <a:p>
            <a:pPr algn="ctr"/>
            <a:r>
              <a:rPr lang="ru-RU" i="1" u="sng" dirty="0" smtClean="0">
                <a:solidFill>
                  <a:srgbClr val="0070C0"/>
                </a:solidFill>
              </a:rPr>
              <a:t>Методическое сопровождение. </a:t>
            </a:r>
          </a:p>
          <a:p>
            <a:pPr algn="ctr"/>
            <a:r>
              <a:rPr lang="ru-RU" dirty="0" smtClean="0">
                <a:solidFill>
                  <a:srgbClr val="0070C0"/>
                </a:solidFill>
              </a:rPr>
              <a:t>Используем в работе: картотеки познавательных</a:t>
            </a:r>
          </a:p>
          <a:p>
            <a:pPr algn="ctr"/>
            <a:r>
              <a:rPr lang="ru-RU" dirty="0" smtClean="0">
                <a:solidFill>
                  <a:srgbClr val="0070C0"/>
                </a:solidFill>
              </a:rPr>
              <a:t> игр-исследований, картотеки опытов, схемы.</a:t>
            </a:r>
          </a:p>
          <a:p>
            <a:pPr algn="ctr"/>
            <a:endParaRPr lang="ru-RU" dirty="0">
              <a:solidFill>
                <a:srgbClr val="0070C0"/>
              </a:solidFill>
            </a:endParaRPr>
          </a:p>
        </p:txBody>
      </p:sp>
      <p:pic>
        <p:nvPicPr>
          <p:cNvPr id="1026" name="Picture 2" descr="C:\Users\DC_Met\Desktop\ФОТО\IMG_2506.JPG"/>
          <p:cNvPicPr>
            <a:picLocks noChangeAspect="1" noChangeArrowheads="1"/>
          </p:cNvPicPr>
          <p:nvPr/>
        </p:nvPicPr>
        <p:blipFill>
          <a:blip r:embed="rId2" cstate="print"/>
          <a:srcRect/>
          <a:stretch>
            <a:fillRect/>
          </a:stretch>
        </p:blipFill>
        <p:spPr bwMode="auto">
          <a:xfrm rot="21144491">
            <a:off x="557356" y="2062362"/>
            <a:ext cx="3246950" cy="2164634"/>
          </a:xfrm>
          <a:prstGeom prst="rect">
            <a:avLst/>
          </a:prstGeom>
          <a:noFill/>
        </p:spPr>
      </p:pic>
      <p:pic>
        <p:nvPicPr>
          <p:cNvPr id="1027" name="Picture 3" descr="C:\Users\DC_Met\Desktop\ФОТО\IMG_2509.JPG"/>
          <p:cNvPicPr>
            <a:picLocks noChangeAspect="1" noChangeArrowheads="1"/>
          </p:cNvPicPr>
          <p:nvPr/>
        </p:nvPicPr>
        <p:blipFill>
          <a:blip r:embed="rId3" cstate="print"/>
          <a:srcRect/>
          <a:stretch>
            <a:fillRect/>
          </a:stretch>
        </p:blipFill>
        <p:spPr bwMode="auto">
          <a:xfrm>
            <a:off x="5500694" y="1928802"/>
            <a:ext cx="2571768" cy="3857652"/>
          </a:xfrm>
          <a:prstGeom prst="rect">
            <a:avLst/>
          </a:prstGeom>
          <a:noFill/>
        </p:spPr>
      </p:pic>
      <p:pic>
        <p:nvPicPr>
          <p:cNvPr id="1028" name="Picture 4" descr="C:\Users\DC_Met\Desktop\ФОТО\IMG_2508.JPG"/>
          <p:cNvPicPr>
            <a:picLocks noChangeAspect="1" noChangeArrowheads="1"/>
          </p:cNvPicPr>
          <p:nvPr/>
        </p:nvPicPr>
        <p:blipFill>
          <a:blip r:embed="rId4" cstate="print"/>
          <a:srcRect/>
          <a:stretch>
            <a:fillRect/>
          </a:stretch>
        </p:blipFill>
        <p:spPr bwMode="auto">
          <a:xfrm>
            <a:off x="2214546" y="4000504"/>
            <a:ext cx="3214710" cy="2143140"/>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pic>
        <p:nvPicPr>
          <p:cNvPr id="15364" name="Picture 4" descr="C:\Users\1\Desktop\фотик\IMG_2489.JPG"/>
          <p:cNvPicPr>
            <a:picLocks noChangeAspect="1" noChangeArrowheads="1"/>
          </p:cNvPicPr>
          <p:nvPr/>
        </p:nvPicPr>
        <p:blipFill>
          <a:blip r:embed="rId2" cstate="print"/>
          <a:srcRect/>
          <a:stretch>
            <a:fillRect/>
          </a:stretch>
        </p:blipFill>
        <p:spPr bwMode="auto">
          <a:xfrm>
            <a:off x="1475656" y="1052736"/>
            <a:ext cx="6310843" cy="4779384"/>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sp>
        <p:nvSpPr>
          <p:cNvPr id="3" name="TextBox 2"/>
          <p:cNvSpPr txBox="1"/>
          <p:nvPr/>
        </p:nvSpPr>
        <p:spPr>
          <a:xfrm>
            <a:off x="1691680" y="1124744"/>
            <a:ext cx="6624736" cy="707886"/>
          </a:xfrm>
          <a:prstGeom prst="rect">
            <a:avLst/>
          </a:prstGeom>
          <a:noFill/>
        </p:spPr>
        <p:txBody>
          <a:bodyPr wrap="square" rtlCol="0">
            <a:spAutoFit/>
          </a:bodyPr>
          <a:lstStyle/>
          <a:p>
            <a:pPr algn="ctr"/>
            <a:r>
              <a:rPr lang="ru-RU" sz="2000" dirty="0" smtClean="0">
                <a:solidFill>
                  <a:srgbClr val="0070C0"/>
                </a:solidFill>
                <a:latin typeface="Comic Sans MS" pitchFamily="66" charset="0"/>
              </a:rPr>
              <a:t>Игрушки и материалы, способствующие развитию познавательного интереса.</a:t>
            </a:r>
            <a:endParaRPr lang="ru-RU" sz="2000" dirty="0">
              <a:solidFill>
                <a:srgbClr val="0070C0"/>
              </a:solidFill>
              <a:latin typeface="Comic Sans MS" pitchFamily="66" charset="0"/>
            </a:endParaRPr>
          </a:p>
        </p:txBody>
      </p:sp>
      <p:pic>
        <p:nvPicPr>
          <p:cNvPr id="7" name="Picture 2" descr="C:\Users\1\Desktop\фотик\IMG_2453.JPG"/>
          <p:cNvPicPr>
            <a:picLocks noChangeAspect="1" noChangeArrowheads="1"/>
          </p:cNvPicPr>
          <p:nvPr/>
        </p:nvPicPr>
        <p:blipFill>
          <a:blip r:embed="rId2" cstate="print"/>
          <a:srcRect/>
          <a:stretch>
            <a:fillRect/>
          </a:stretch>
        </p:blipFill>
        <p:spPr bwMode="auto">
          <a:xfrm>
            <a:off x="539552" y="1916832"/>
            <a:ext cx="3609206" cy="3535398"/>
          </a:xfrm>
          <a:prstGeom prst="rect">
            <a:avLst/>
          </a:prstGeom>
          <a:noFill/>
        </p:spPr>
      </p:pic>
      <p:pic>
        <p:nvPicPr>
          <p:cNvPr id="8" name="Picture 2" descr="C:\Users\1\Desktop\фотик\IMG_2461.JPG"/>
          <p:cNvPicPr>
            <a:picLocks noChangeAspect="1" noChangeArrowheads="1"/>
          </p:cNvPicPr>
          <p:nvPr/>
        </p:nvPicPr>
        <p:blipFill>
          <a:blip r:embed="rId3" cstate="print"/>
          <a:srcRect/>
          <a:stretch>
            <a:fillRect/>
          </a:stretch>
        </p:blipFill>
        <p:spPr bwMode="auto">
          <a:xfrm rot="437092">
            <a:off x="5350276" y="1949289"/>
            <a:ext cx="2926018" cy="2239917"/>
          </a:xfrm>
          <a:prstGeom prst="rect">
            <a:avLst/>
          </a:prstGeom>
          <a:noFill/>
        </p:spPr>
      </p:pic>
      <p:pic>
        <p:nvPicPr>
          <p:cNvPr id="9" name="Picture 3" descr="C:\Users\1\Desktop\фотик\IMG_2463.JPG"/>
          <p:cNvPicPr>
            <a:picLocks noChangeAspect="1" noChangeArrowheads="1"/>
          </p:cNvPicPr>
          <p:nvPr/>
        </p:nvPicPr>
        <p:blipFill>
          <a:blip r:embed="rId4" cstate="print"/>
          <a:srcRect/>
          <a:stretch>
            <a:fillRect/>
          </a:stretch>
        </p:blipFill>
        <p:spPr bwMode="auto">
          <a:xfrm rot="21211457">
            <a:off x="4083464" y="4074345"/>
            <a:ext cx="2540669" cy="2299847"/>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pic>
        <p:nvPicPr>
          <p:cNvPr id="3" name="Picture 3" descr="C:\Users\1\Desktop\фотик\IMG_2436.JPG"/>
          <p:cNvPicPr>
            <a:picLocks noChangeAspect="1" noChangeArrowheads="1"/>
          </p:cNvPicPr>
          <p:nvPr/>
        </p:nvPicPr>
        <p:blipFill>
          <a:blip r:embed="rId2" cstate="print"/>
          <a:srcRect/>
          <a:stretch>
            <a:fillRect/>
          </a:stretch>
        </p:blipFill>
        <p:spPr bwMode="auto">
          <a:xfrm>
            <a:off x="1043608" y="2060848"/>
            <a:ext cx="7081372" cy="4032448"/>
          </a:xfrm>
          <a:prstGeom prst="rect">
            <a:avLst/>
          </a:prstGeom>
          <a:noFill/>
        </p:spPr>
      </p:pic>
      <p:sp>
        <p:nvSpPr>
          <p:cNvPr id="4" name="TextBox 3"/>
          <p:cNvSpPr txBox="1"/>
          <p:nvPr/>
        </p:nvSpPr>
        <p:spPr>
          <a:xfrm>
            <a:off x="1043608" y="908720"/>
            <a:ext cx="7200800" cy="1200329"/>
          </a:xfrm>
          <a:prstGeom prst="rect">
            <a:avLst/>
          </a:prstGeom>
          <a:noFill/>
        </p:spPr>
        <p:txBody>
          <a:bodyPr wrap="square" rtlCol="0">
            <a:spAutoFit/>
          </a:bodyPr>
          <a:lstStyle/>
          <a:p>
            <a:pPr algn="ctr"/>
            <a:r>
              <a:rPr lang="ru-RU" dirty="0" smtClean="0">
                <a:solidFill>
                  <a:srgbClr val="7030A0"/>
                </a:solidFill>
              </a:rPr>
              <a:t>         Модульный центр по сенсорно-познавательному развитию.</a:t>
            </a:r>
          </a:p>
          <a:p>
            <a:pPr algn="ctr"/>
            <a:r>
              <a:rPr lang="ru-RU" dirty="0" smtClean="0">
                <a:solidFill>
                  <a:srgbClr val="7030A0"/>
                </a:solidFill>
              </a:rPr>
              <a:t> С помощью которого, дети знакомятся с домашними и дикими животными, особенностями их жизни; сезонными изменениями в природе.</a:t>
            </a:r>
            <a:endParaRPr lang="ru-RU" dirty="0">
              <a:solidFill>
                <a:srgbClr val="7030A0"/>
              </a:solidFill>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pic>
        <p:nvPicPr>
          <p:cNvPr id="16386" name="Picture 2" descr="C:\Users\1\Desktop\фотик\IMG_2433.JPG"/>
          <p:cNvPicPr>
            <a:picLocks noChangeAspect="1" noChangeArrowheads="1"/>
          </p:cNvPicPr>
          <p:nvPr/>
        </p:nvPicPr>
        <p:blipFill>
          <a:blip r:embed="rId2" cstate="print"/>
          <a:srcRect/>
          <a:stretch>
            <a:fillRect/>
          </a:stretch>
        </p:blipFill>
        <p:spPr bwMode="auto">
          <a:xfrm rot="21168071">
            <a:off x="472494" y="621320"/>
            <a:ext cx="3937827" cy="2625219"/>
          </a:xfrm>
          <a:prstGeom prst="rect">
            <a:avLst/>
          </a:prstGeom>
          <a:noFill/>
        </p:spPr>
      </p:pic>
      <p:pic>
        <p:nvPicPr>
          <p:cNvPr id="16387" name="Picture 3" descr="C:\Users\1\Desktop\фотик\IMG_2404.JPG"/>
          <p:cNvPicPr>
            <a:picLocks noChangeAspect="1" noChangeArrowheads="1"/>
          </p:cNvPicPr>
          <p:nvPr/>
        </p:nvPicPr>
        <p:blipFill>
          <a:blip r:embed="rId3" cstate="print"/>
          <a:srcRect/>
          <a:stretch>
            <a:fillRect/>
          </a:stretch>
        </p:blipFill>
        <p:spPr bwMode="auto">
          <a:xfrm rot="588572">
            <a:off x="4429736" y="524428"/>
            <a:ext cx="4192027" cy="2916193"/>
          </a:xfrm>
          <a:prstGeom prst="rect">
            <a:avLst/>
          </a:prstGeom>
          <a:noFill/>
        </p:spPr>
      </p:pic>
      <p:pic>
        <p:nvPicPr>
          <p:cNvPr id="16388" name="Picture 4" descr="C:\Users\1\Desktop\фотик\IMG_2393.JPG"/>
          <p:cNvPicPr>
            <a:picLocks noChangeAspect="1" noChangeArrowheads="1"/>
          </p:cNvPicPr>
          <p:nvPr/>
        </p:nvPicPr>
        <p:blipFill>
          <a:blip r:embed="rId4" cstate="print"/>
          <a:srcRect/>
          <a:stretch>
            <a:fillRect/>
          </a:stretch>
        </p:blipFill>
        <p:spPr bwMode="auto">
          <a:xfrm>
            <a:off x="1187624" y="3356992"/>
            <a:ext cx="3187528" cy="2781275"/>
          </a:xfrm>
          <a:prstGeom prst="rect">
            <a:avLst/>
          </a:prstGeom>
          <a:noFill/>
        </p:spPr>
      </p:pic>
      <p:pic>
        <p:nvPicPr>
          <p:cNvPr id="16389" name="Picture 5" descr="C:\Users\1\Desktop\фотик\IMG_2437.JPG"/>
          <p:cNvPicPr>
            <a:picLocks noChangeAspect="1" noChangeArrowheads="1"/>
          </p:cNvPicPr>
          <p:nvPr/>
        </p:nvPicPr>
        <p:blipFill>
          <a:blip r:embed="rId5" cstate="print"/>
          <a:srcRect/>
          <a:stretch>
            <a:fillRect/>
          </a:stretch>
        </p:blipFill>
        <p:spPr bwMode="auto">
          <a:xfrm>
            <a:off x="4860032" y="3036850"/>
            <a:ext cx="2259150" cy="3200462"/>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pic>
        <p:nvPicPr>
          <p:cNvPr id="17410" name="Picture 2" descr="C:\Users\1\Desktop\фотик\IMG_2385.JPG"/>
          <p:cNvPicPr>
            <a:picLocks noChangeAspect="1" noChangeArrowheads="1"/>
          </p:cNvPicPr>
          <p:nvPr/>
        </p:nvPicPr>
        <p:blipFill>
          <a:blip r:embed="rId2" cstate="print"/>
          <a:srcRect/>
          <a:stretch>
            <a:fillRect/>
          </a:stretch>
        </p:blipFill>
        <p:spPr bwMode="auto">
          <a:xfrm rot="21127811">
            <a:off x="722381" y="582362"/>
            <a:ext cx="4906121" cy="3008015"/>
          </a:xfrm>
          <a:prstGeom prst="rect">
            <a:avLst/>
          </a:prstGeom>
          <a:noFill/>
        </p:spPr>
      </p:pic>
      <p:pic>
        <p:nvPicPr>
          <p:cNvPr id="17412" name="Picture 4" descr="C:\Users\1\Desktop\фотик\IMG_2440.JPG"/>
          <p:cNvPicPr>
            <a:picLocks noChangeAspect="1" noChangeArrowheads="1"/>
          </p:cNvPicPr>
          <p:nvPr/>
        </p:nvPicPr>
        <p:blipFill>
          <a:blip r:embed="rId3" cstate="print"/>
          <a:srcRect/>
          <a:stretch>
            <a:fillRect/>
          </a:stretch>
        </p:blipFill>
        <p:spPr bwMode="auto">
          <a:xfrm>
            <a:off x="3275856" y="3284984"/>
            <a:ext cx="5104222" cy="2772855"/>
          </a:xfrm>
          <a:prstGeom prst="rect">
            <a:avLst/>
          </a:prstGeom>
          <a:noFill/>
        </p:spPr>
      </p:pic>
      <p:sp>
        <p:nvSpPr>
          <p:cNvPr id="5" name="TextBox 4"/>
          <p:cNvSpPr txBox="1"/>
          <p:nvPr/>
        </p:nvSpPr>
        <p:spPr>
          <a:xfrm flipH="1">
            <a:off x="5724128" y="1628800"/>
            <a:ext cx="2448272" cy="1200329"/>
          </a:xfrm>
          <a:prstGeom prst="rect">
            <a:avLst/>
          </a:prstGeom>
          <a:noFill/>
        </p:spPr>
        <p:txBody>
          <a:bodyPr wrap="square" rtlCol="0">
            <a:spAutoFit/>
          </a:bodyPr>
          <a:lstStyle/>
          <a:p>
            <a:pPr algn="ctr"/>
            <a:r>
              <a:rPr lang="ru-RU" dirty="0" smtClean="0">
                <a:solidFill>
                  <a:srgbClr val="7030A0"/>
                </a:solidFill>
              </a:rPr>
              <a:t>Игровые зоны для организации сюжетно-ролевых игр.</a:t>
            </a:r>
            <a:endParaRPr lang="ru-RU" dirty="0">
              <a:solidFill>
                <a:srgbClr val="7030A0"/>
              </a:solidFill>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sp>
        <p:nvSpPr>
          <p:cNvPr id="3" name="TextBox 2"/>
          <p:cNvSpPr txBox="1"/>
          <p:nvPr/>
        </p:nvSpPr>
        <p:spPr>
          <a:xfrm>
            <a:off x="1000100" y="928671"/>
            <a:ext cx="6429420" cy="3139321"/>
          </a:xfrm>
          <a:prstGeom prst="rect">
            <a:avLst/>
          </a:prstGeom>
          <a:noFill/>
        </p:spPr>
        <p:txBody>
          <a:bodyPr wrap="square" rtlCol="0">
            <a:spAutoFit/>
          </a:bodyPr>
          <a:lstStyle/>
          <a:p>
            <a:pPr algn="ctr"/>
            <a:r>
              <a:rPr lang="ru-RU" dirty="0" smtClean="0">
                <a:solidFill>
                  <a:srgbClr val="C00000"/>
                </a:solidFill>
              </a:rPr>
              <a:t>          Взаимодействие с родителями осуществляется  с      помощью следующих форм работы: </a:t>
            </a:r>
          </a:p>
          <a:p>
            <a:pPr>
              <a:buFont typeface="Arial" pitchFamily="34" charset="0"/>
              <a:buChar char="•"/>
            </a:pPr>
            <a:r>
              <a:rPr lang="ru-RU" dirty="0" smtClean="0">
                <a:solidFill>
                  <a:srgbClr val="0070C0"/>
                </a:solidFill>
              </a:rPr>
              <a:t> информационные уголки в группе</a:t>
            </a:r>
          </a:p>
          <a:p>
            <a:pPr>
              <a:buFont typeface="Arial" pitchFamily="34" charset="0"/>
              <a:buChar char="•"/>
            </a:pPr>
            <a:r>
              <a:rPr lang="ru-RU" dirty="0" smtClean="0">
                <a:solidFill>
                  <a:srgbClr val="0070C0"/>
                </a:solidFill>
              </a:rPr>
              <a:t> картотеки познавательных игр и опытов, которые можно провести  вместе с детьми дома</a:t>
            </a:r>
          </a:p>
          <a:p>
            <a:pPr>
              <a:buFont typeface="Arial" pitchFamily="34" charset="0"/>
              <a:buChar char="•"/>
            </a:pPr>
            <a:r>
              <a:rPr lang="ru-RU" dirty="0" smtClean="0">
                <a:solidFill>
                  <a:srgbClr val="0070C0"/>
                </a:solidFill>
              </a:rPr>
              <a:t> размещение информации на сайте ДОУ</a:t>
            </a:r>
          </a:p>
          <a:p>
            <a:pPr>
              <a:buFont typeface="Arial" pitchFamily="34" charset="0"/>
              <a:buChar char="•"/>
            </a:pPr>
            <a:r>
              <a:rPr lang="ru-RU" dirty="0" smtClean="0">
                <a:solidFill>
                  <a:srgbClr val="0070C0"/>
                </a:solidFill>
              </a:rPr>
              <a:t> альбом – эстафета с помощью которого осуществляется закрепление пройденного в </a:t>
            </a:r>
            <a:r>
              <a:rPr lang="ru-RU" dirty="0" err="1" smtClean="0">
                <a:solidFill>
                  <a:srgbClr val="0070C0"/>
                </a:solidFill>
              </a:rPr>
              <a:t>д</a:t>
            </a:r>
            <a:r>
              <a:rPr lang="ru-RU" dirty="0" smtClean="0">
                <a:solidFill>
                  <a:srgbClr val="0070C0"/>
                </a:solidFill>
              </a:rPr>
              <a:t>/с материала; родители делятся своим опытом по организации познавательной деятельности детей дома.</a:t>
            </a:r>
            <a:endParaRPr lang="ru-RU" dirty="0" smtClean="0">
              <a:solidFill>
                <a:srgbClr val="00B050"/>
              </a:solidFill>
            </a:endParaRPr>
          </a:p>
          <a:p>
            <a:pPr algn="ctr"/>
            <a:endParaRPr lang="ru-RU" dirty="0">
              <a:solidFill>
                <a:srgbClr val="00B050"/>
              </a:solidFill>
            </a:endParaRPr>
          </a:p>
        </p:txBody>
      </p:sp>
      <p:pic>
        <p:nvPicPr>
          <p:cNvPr id="2052" name="Picture 4" descr="C:\Users\DC_Met\Desktop\ФОТО\IMG_2495.JPG"/>
          <p:cNvPicPr>
            <a:picLocks noChangeAspect="1" noChangeArrowheads="1"/>
          </p:cNvPicPr>
          <p:nvPr/>
        </p:nvPicPr>
        <p:blipFill>
          <a:blip r:embed="rId2" cstate="print"/>
          <a:srcRect/>
          <a:stretch>
            <a:fillRect/>
          </a:stretch>
        </p:blipFill>
        <p:spPr bwMode="auto">
          <a:xfrm>
            <a:off x="1071538" y="3714751"/>
            <a:ext cx="3786214" cy="2524143"/>
          </a:xfrm>
          <a:prstGeom prst="rect">
            <a:avLst/>
          </a:prstGeom>
          <a:noFill/>
        </p:spPr>
      </p:pic>
      <p:sp>
        <p:nvSpPr>
          <p:cNvPr id="7" name="TextBox 6"/>
          <p:cNvSpPr txBox="1"/>
          <p:nvPr/>
        </p:nvSpPr>
        <p:spPr>
          <a:xfrm>
            <a:off x="4929190" y="4143380"/>
            <a:ext cx="3214710" cy="923330"/>
          </a:xfrm>
          <a:prstGeom prst="rect">
            <a:avLst/>
          </a:prstGeom>
          <a:noFill/>
        </p:spPr>
        <p:txBody>
          <a:bodyPr wrap="square" rtlCol="0">
            <a:spAutoFit/>
          </a:bodyPr>
          <a:lstStyle/>
          <a:p>
            <a:pPr algn="ctr"/>
            <a:r>
              <a:rPr lang="ru-RU" dirty="0" smtClean="0">
                <a:solidFill>
                  <a:srgbClr val="00B050"/>
                </a:solidFill>
              </a:rPr>
              <a:t>Альбом-эстафета по теме «Маленькие исследователи»</a:t>
            </a:r>
            <a:endParaRPr lang="ru-RU" dirty="0">
              <a:solidFill>
                <a:srgbClr val="00B050"/>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sp>
        <p:nvSpPr>
          <p:cNvPr id="3076" name="Rectangle 10"/>
          <p:cNvSpPr>
            <a:spLocks noGrp="1" noChangeArrowheads="1"/>
          </p:cNvSpPr>
          <p:nvPr>
            <p:ph type="ctrTitle"/>
          </p:nvPr>
        </p:nvSpPr>
        <p:spPr>
          <a:xfrm>
            <a:off x="1979712" y="1295400"/>
            <a:ext cx="5400600" cy="4005808"/>
          </a:xfrm>
        </p:spPr>
        <p:txBody>
          <a:bodyPr/>
          <a:lstStyle/>
          <a:p>
            <a:pPr eaLnBrk="1" hangingPunct="1"/>
            <a:r>
              <a:rPr lang="ru-RU" sz="1800" dirty="0" smtClean="0"/>
              <a:t/>
            </a:r>
            <a:br>
              <a:rPr lang="ru-RU" sz="1800" dirty="0" smtClean="0"/>
            </a:br>
            <a:r>
              <a:rPr lang="ru-RU" sz="1800" dirty="0" smtClean="0"/>
              <a:t/>
            </a:r>
            <a:br>
              <a:rPr lang="ru-RU" sz="1800" dirty="0" smtClean="0"/>
            </a:br>
            <a:r>
              <a:rPr lang="ru-RU" sz="2300" dirty="0" smtClean="0">
                <a:solidFill>
                  <a:srgbClr val="0070C0"/>
                </a:solidFill>
                <a:latin typeface="Comic Sans MS" pitchFamily="66" charset="0"/>
              </a:rPr>
              <a:t>В настоящее время в нашей жизни происходят большие изменения. </a:t>
            </a:r>
            <a:br>
              <a:rPr lang="ru-RU" sz="2300" dirty="0" smtClean="0">
                <a:solidFill>
                  <a:srgbClr val="0070C0"/>
                </a:solidFill>
                <a:latin typeface="Comic Sans MS" pitchFamily="66" charset="0"/>
              </a:rPr>
            </a:br>
            <a:r>
              <a:rPr lang="ru-RU" sz="2300" dirty="0" smtClean="0">
                <a:solidFill>
                  <a:srgbClr val="0070C0"/>
                </a:solidFill>
                <a:latin typeface="Comic Sans MS" pitchFamily="66" charset="0"/>
              </a:rPr>
              <a:t>Идёт обновление знаний во всех областях. Большое значение приобретает проблема умственного воспитания детей дошкольного возраста, основой, которого является  сенсорное воспитание.</a:t>
            </a:r>
            <a:br>
              <a:rPr lang="ru-RU" sz="2300" dirty="0" smtClean="0">
                <a:solidFill>
                  <a:srgbClr val="0070C0"/>
                </a:solidFill>
                <a:latin typeface="Comic Sans MS" pitchFamily="66" charset="0"/>
              </a:rPr>
            </a:br>
            <a:r>
              <a:rPr lang="ru-RU" sz="2300" dirty="0" smtClean="0">
                <a:solidFill>
                  <a:srgbClr val="0070C0"/>
                </a:solidFill>
                <a:latin typeface="Comic Sans MS" pitchFamily="66" charset="0"/>
              </a:rPr>
              <a:t>Таким образом, оформляя свою группу, мы поставили перед собой цель – создать условия для сенсорно-познавательной деятельности детей раннего возраста в условиях ДОУ.</a:t>
            </a:r>
            <a:br>
              <a:rPr lang="ru-RU" sz="2300" dirty="0" smtClean="0">
                <a:solidFill>
                  <a:srgbClr val="0070C0"/>
                </a:solidFill>
                <a:latin typeface="Comic Sans MS" pitchFamily="66" charset="0"/>
              </a:rPr>
            </a:br>
            <a:endParaRPr lang="ru-RU" sz="2300" dirty="0" smtClean="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pic>
        <p:nvPicPr>
          <p:cNvPr id="3076" name="Picture 4" descr="C:\Users\DC_Met\Desktop\ФОТО\IMG_2501.JPG"/>
          <p:cNvPicPr>
            <a:picLocks noChangeAspect="1" noChangeArrowheads="1"/>
          </p:cNvPicPr>
          <p:nvPr/>
        </p:nvPicPr>
        <p:blipFill>
          <a:blip r:embed="rId2" cstate="print"/>
          <a:srcRect/>
          <a:stretch>
            <a:fillRect/>
          </a:stretch>
        </p:blipFill>
        <p:spPr bwMode="auto">
          <a:xfrm rot="20966432">
            <a:off x="609007" y="625834"/>
            <a:ext cx="4786346" cy="3190897"/>
          </a:xfrm>
          <a:prstGeom prst="rect">
            <a:avLst/>
          </a:prstGeom>
          <a:noFill/>
        </p:spPr>
      </p:pic>
      <p:pic>
        <p:nvPicPr>
          <p:cNvPr id="3077" name="Picture 5" descr="C:\Users\DC_Met\Desktop\ФОТО\IMG_2500.JPG"/>
          <p:cNvPicPr>
            <a:picLocks noChangeAspect="1" noChangeArrowheads="1"/>
          </p:cNvPicPr>
          <p:nvPr/>
        </p:nvPicPr>
        <p:blipFill>
          <a:blip r:embed="rId3" cstate="print"/>
          <a:srcRect/>
          <a:stretch>
            <a:fillRect/>
          </a:stretch>
        </p:blipFill>
        <p:spPr bwMode="auto">
          <a:xfrm rot="369656">
            <a:off x="4075889" y="3017049"/>
            <a:ext cx="4464843" cy="2976562"/>
          </a:xfrm>
          <a:prstGeom prst="rect">
            <a:avLst/>
          </a:prstGeom>
          <a:no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sp>
        <p:nvSpPr>
          <p:cNvPr id="6" name="Прямоугольник 5"/>
          <p:cNvSpPr/>
          <p:nvPr/>
        </p:nvSpPr>
        <p:spPr>
          <a:xfrm>
            <a:off x="1142976" y="1071546"/>
            <a:ext cx="6643734" cy="4770537"/>
          </a:xfrm>
          <a:prstGeom prst="rect">
            <a:avLst/>
          </a:prstGeom>
        </p:spPr>
        <p:txBody>
          <a:bodyPr wrap="square">
            <a:spAutoFit/>
          </a:bodyPr>
          <a:lstStyle/>
          <a:p>
            <a:pPr algn="ctr"/>
            <a:r>
              <a:rPr lang="ru-RU" sz="2000" dirty="0" smtClean="0">
                <a:solidFill>
                  <a:srgbClr val="00B050"/>
                </a:solidFill>
                <a:latin typeface="Comic Sans MS" pitchFamily="66" charset="0"/>
              </a:rPr>
              <a:t>Таким образом, грамотно организованная развивающая  предметно-пространственная среда является: </a:t>
            </a:r>
          </a:p>
          <a:p>
            <a:pPr algn="ctr"/>
            <a:r>
              <a:rPr lang="ru-RU" sz="2000" dirty="0" smtClean="0">
                <a:solidFill>
                  <a:srgbClr val="0070C0"/>
                </a:solidFill>
                <a:latin typeface="Comic Sans MS" pitchFamily="66" charset="0"/>
              </a:rPr>
              <a:t>- </a:t>
            </a:r>
            <a:r>
              <a:rPr lang="ru-RU" sz="1600" dirty="0" smtClean="0">
                <a:solidFill>
                  <a:srgbClr val="0070C0"/>
                </a:solidFill>
                <a:latin typeface="Comic Sans MS" pitchFamily="66" charset="0"/>
              </a:rPr>
              <a:t>фундаментом интеллектуального развития ребенка;</a:t>
            </a:r>
          </a:p>
          <a:p>
            <a:pPr algn="ctr"/>
            <a:r>
              <a:rPr lang="ru-RU" sz="1600" dirty="0" smtClean="0">
                <a:solidFill>
                  <a:srgbClr val="0070C0"/>
                </a:solidFill>
                <a:latin typeface="Comic Sans MS" pitchFamily="66" charset="0"/>
              </a:rPr>
              <a:t>- систематизирует полученные представления ребенка при взаимодействии с внешним миром;</a:t>
            </a:r>
          </a:p>
          <a:p>
            <a:pPr algn="ctr"/>
            <a:r>
              <a:rPr lang="ru-RU" sz="1600" dirty="0" smtClean="0">
                <a:solidFill>
                  <a:srgbClr val="0070C0"/>
                </a:solidFill>
                <a:latin typeface="Comic Sans MS" pitchFamily="66" charset="0"/>
              </a:rPr>
              <a:t>- развивает наблюдательность;</a:t>
            </a:r>
          </a:p>
          <a:p>
            <a:pPr algn="ctr"/>
            <a:r>
              <a:rPr lang="ru-RU" sz="1600" dirty="0" smtClean="0">
                <a:solidFill>
                  <a:srgbClr val="0070C0"/>
                </a:solidFill>
                <a:latin typeface="Comic Sans MS" pitchFamily="66" charset="0"/>
              </a:rPr>
              <a:t>- готовит к дальнейшей социализации и адаптации в социуме;</a:t>
            </a:r>
          </a:p>
          <a:p>
            <a:pPr algn="ctr"/>
            <a:r>
              <a:rPr lang="ru-RU" sz="1600" dirty="0" smtClean="0">
                <a:solidFill>
                  <a:srgbClr val="0070C0"/>
                </a:solidFill>
                <a:latin typeface="Comic Sans MS" pitchFamily="66" charset="0"/>
              </a:rPr>
              <a:t>- положительно влияет на развитие эстетическое вкуса и чувства;</a:t>
            </a:r>
          </a:p>
          <a:p>
            <a:pPr algn="ctr"/>
            <a:r>
              <a:rPr lang="ru-RU" sz="1600" dirty="0" smtClean="0">
                <a:solidFill>
                  <a:srgbClr val="0070C0"/>
                </a:solidFill>
                <a:latin typeface="Comic Sans MS" pitchFamily="66" charset="0"/>
              </a:rPr>
              <a:t>- способствует развития воображения;</a:t>
            </a:r>
          </a:p>
          <a:p>
            <a:pPr algn="ctr"/>
            <a:r>
              <a:rPr lang="ru-RU" sz="1600" dirty="0" smtClean="0">
                <a:solidFill>
                  <a:srgbClr val="0070C0"/>
                </a:solidFill>
                <a:latin typeface="Comic Sans MS" pitchFamily="66" charset="0"/>
              </a:rPr>
              <a:t>- развивает внимание;</a:t>
            </a:r>
          </a:p>
          <a:p>
            <a:pPr algn="ctr"/>
            <a:r>
              <a:rPr lang="ru-RU" sz="1600" dirty="0" smtClean="0">
                <a:solidFill>
                  <a:srgbClr val="0070C0"/>
                </a:solidFill>
                <a:latin typeface="Comic Sans MS" pitchFamily="66" charset="0"/>
              </a:rPr>
              <a:t>- предоставляет возможность овладеть новыми способами предметно-познавательной деятельности;</a:t>
            </a:r>
          </a:p>
          <a:p>
            <a:pPr algn="ctr"/>
            <a:r>
              <a:rPr lang="ru-RU" sz="1600" dirty="0" smtClean="0">
                <a:solidFill>
                  <a:srgbClr val="0070C0"/>
                </a:solidFill>
                <a:latin typeface="Comic Sans MS" pitchFamily="66" charset="0"/>
              </a:rPr>
              <a:t>- способствует усвоению сенсорных эталонов;</a:t>
            </a:r>
          </a:p>
          <a:p>
            <a:pPr algn="ctr"/>
            <a:r>
              <a:rPr lang="ru-RU" sz="1600" dirty="0" smtClean="0">
                <a:solidFill>
                  <a:srgbClr val="0070C0"/>
                </a:solidFill>
                <a:latin typeface="Comic Sans MS" pitchFamily="66" charset="0"/>
              </a:rPr>
              <a:t>- помогает формированию навыков учебной деятельности;</a:t>
            </a:r>
          </a:p>
          <a:p>
            <a:pPr algn="ctr"/>
            <a:r>
              <a:rPr lang="ru-RU" sz="1600" dirty="0" smtClean="0">
                <a:solidFill>
                  <a:srgbClr val="0070C0"/>
                </a:solidFill>
                <a:latin typeface="Comic Sans MS" pitchFamily="66" charset="0"/>
              </a:rPr>
              <a:t>- обогащает словарный запас ребенка;</a:t>
            </a:r>
          </a:p>
          <a:p>
            <a:pPr algn="ctr"/>
            <a:r>
              <a:rPr lang="ru-RU" sz="1600" dirty="0" smtClean="0">
                <a:solidFill>
                  <a:srgbClr val="0070C0"/>
                </a:solidFill>
                <a:latin typeface="Comic Sans MS" pitchFamily="66" charset="0"/>
              </a:rPr>
              <a:t>- формирует память.</a:t>
            </a:r>
            <a:endParaRPr lang="ru-RU" sz="1600" dirty="0">
              <a:solidFill>
                <a:srgbClr val="0070C0"/>
              </a:solidFill>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sp>
        <p:nvSpPr>
          <p:cNvPr id="3076" name="Rectangle 10"/>
          <p:cNvSpPr>
            <a:spLocks noGrp="1" noChangeArrowheads="1"/>
          </p:cNvSpPr>
          <p:nvPr>
            <p:ph type="ctrTitle"/>
          </p:nvPr>
        </p:nvSpPr>
        <p:spPr>
          <a:xfrm>
            <a:off x="1187624" y="928670"/>
            <a:ext cx="6768752" cy="857256"/>
          </a:xfrm>
        </p:spPr>
        <p:txBody>
          <a:bodyPr/>
          <a:lstStyle/>
          <a:p>
            <a:pPr eaLnBrk="1" hangingPunct="1"/>
            <a:r>
              <a:rPr lang="ru-RU" sz="1800" dirty="0" smtClean="0">
                <a:solidFill>
                  <a:srgbClr val="0070C0"/>
                </a:solidFill>
                <a:latin typeface="Comic Sans MS" pitchFamily="66" charset="0"/>
              </a:rPr>
              <a:t>    Игрушки и материалы, способствующие  развитию        орудийных и соотносящих действий в предметной деятельности: </a:t>
            </a:r>
          </a:p>
        </p:txBody>
      </p:sp>
      <p:pic>
        <p:nvPicPr>
          <p:cNvPr id="1028" name="Picture 4" descr="C:\Users\1\Desktop\фотик\IMG_2338.JPG"/>
          <p:cNvPicPr>
            <a:picLocks noChangeAspect="1" noChangeArrowheads="1"/>
          </p:cNvPicPr>
          <p:nvPr/>
        </p:nvPicPr>
        <p:blipFill>
          <a:blip r:embed="rId2" cstate="print"/>
          <a:srcRect/>
          <a:stretch>
            <a:fillRect/>
          </a:stretch>
        </p:blipFill>
        <p:spPr bwMode="auto">
          <a:xfrm>
            <a:off x="2459243" y="1785926"/>
            <a:ext cx="4742625" cy="3011796"/>
          </a:xfrm>
          <a:prstGeom prst="rect">
            <a:avLst/>
          </a:prstGeom>
          <a:noFill/>
        </p:spPr>
      </p:pic>
      <p:sp>
        <p:nvSpPr>
          <p:cNvPr id="6" name="TextBox 5"/>
          <p:cNvSpPr txBox="1"/>
          <p:nvPr/>
        </p:nvSpPr>
        <p:spPr>
          <a:xfrm>
            <a:off x="928662" y="4786322"/>
            <a:ext cx="7215238" cy="1200329"/>
          </a:xfrm>
          <a:prstGeom prst="rect">
            <a:avLst/>
          </a:prstGeom>
          <a:noFill/>
        </p:spPr>
        <p:txBody>
          <a:bodyPr wrap="square" rtlCol="0">
            <a:spAutoFit/>
          </a:bodyPr>
          <a:lstStyle/>
          <a:p>
            <a:pPr algn="ctr">
              <a:buFont typeface="Arial" pitchFamily="34" charset="0"/>
              <a:buChar char="•"/>
            </a:pPr>
            <a:r>
              <a:rPr lang="ru-RU" dirty="0" smtClean="0">
                <a:solidFill>
                  <a:srgbClr val="0070C0"/>
                </a:solidFill>
              </a:rPr>
              <a:t> предметные игры с дидактическими игрушками и материалами</a:t>
            </a:r>
          </a:p>
          <a:p>
            <a:pPr algn="ctr">
              <a:buFont typeface="Arial" pitchFamily="34" charset="0"/>
              <a:buChar char="•"/>
            </a:pPr>
            <a:r>
              <a:rPr lang="ru-RU" dirty="0" smtClean="0">
                <a:solidFill>
                  <a:srgbClr val="0070C0"/>
                </a:solidFill>
              </a:rPr>
              <a:t> настольно-печатные игры (основанные на подборе картинок по принципу сходства – лото, домино, сложение целого из частей</a:t>
            </a:r>
          </a:p>
          <a:p>
            <a:pPr algn="ctr">
              <a:buFont typeface="Arial" pitchFamily="34" charset="0"/>
              <a:buChar char="•"/>
            </a:pPr>
            <a:r>
              <a:rPr lang="ru-RU" dirty="0" smtClean="0">
                <a:solidFill>
                  <a:srgbClr val="0070C0"/>
                </a:solidFill>
              </a:rPr>
              <a:t> настенные</a:t>
            </a:r>
            <a:endParaRPr lang="ru-RU"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sp>
        <p:nvSpPr>
          <p:cNvPr id="3077" name="Text Box 11"/>
          <p:cNvSpPr txBox="1">
            <a:spLocks noChangeArrowheads="1"/>
          </p:cNvSpPr>
          <p:nvPr/>
        </p:nvSpPr>
        <p:spPr bwMode="auto">
          <a:xfrm>
            <a:off x="1524000" y="5257800"/>
            <a:ext cx="67818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200" dirty="0" smtClean="0">
                <a:latin typeface="Garamond" pitchFamily="18" charset="0"/>
              </a:rPr>
              <a:t>а</a:t>
            </a:r>
            <a:endParaRPr lang="ru-RU" sz="1200" dirty="0">
              <a:latin typeface="Garamond" pitchFamily="18" charset="0"/>
            </a:endParaRPr>
          </a:p>
        </p:txBody>
      </p:sp>
      <p:sp>
        <p:nvSpPr>
          <p:cNvPr id="3078" name="Line 12"/>
          <p:cNvSpPr>
            <a:spLocks noChangeShapeType="1"/>
          </p:cNvSpPr>
          <p:nvPr/>
        </p:nvSpPr>
        <p:spPr bwMode="auto">
          <a:xfrm>
            <a:off x="1447800" y="5181600"/>
            <a:ext cx="3657600" cy="0"/>
          </a:xfrm>
          <a:prstGeom prst="line">
            <a:avLst/>
          </a:prstGeom>
          <a:noFill/>
          <a:ln w="63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9" name="Line 13"/>
          <p:cNvSpPr>
            <a:spLocks noChangeShapeType="1"/>
          </p:cNvSpPr>
          <p:nvPr/>
        </p:nvSpPr>
        <p:spPr bwMode="auto">
          <a:xfrm>
            <a:off x="6019800" y="5181600"/>
            <a:ext cx="1752600" cy="0"/>
          </a:xfrm>
          <a:prstGeom prst="line">
            <a:avLst/>
          </a:prstGeom>
          <a:noFill/>
          <a:ln w="63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3" name="Picture 3" descr="C:\Users\1\Desktop\фотик\IMG_2427.JPG"/>
          <p:cNvPicPr>
            <a:picLocks noChangeAspect="1" noChangeArrowheads="1"/>
          </p:cNvPicPr>
          <p:nvPr/>
        </p:nvPicPr>
        <p:blipFill>
          <a:blip r:embed="rId2" cstate="print"/>
          <a:srcRect/>
          <a:stretch>
            <a:fillRect/>
          </a:stretch>
        </p:blipFill>
        <p:spPr bwMode="auto">
          <a:xfrm>
            <a:off x="1403648" y="3501008"/>
            <a:ext cx="6429474" cy="2701304"/>
          </a:xfrm>
          <a:prstGeom prst="rect">
            <a:avLst/>
          </a:prstGeom>
          <a:noFill/>
        </p:spPr>
      </p:pic>
      <p:pic>
        <p:nvPicPr>
          <p:cNvPr id="5" name="Picture 5" descr="C:\Users\1\Desktop\фотик\IMG_2446.JPG"/>
          <p:cNvPicPr>
            <a:picLocks noChangeAspect="1" noChangeArrowheads="1"/>
          </p:cNvPicPr>
          <p:nvPr/>
        </p:nvPicPr>
        <p:blipFill>
          <a:blip r:embed="rId3" cstate="print"/>
          <a:srcRect/>
          <a:stretch>
            <a:fillRect/>
          </a:stretch>
        </p:blipFill>
        <p:spPr bwMode="auto">
          <a:xfrm rot="21235052">
            <a:off x="750341" y="694345"/>
            <a:ext cx="3181113" cy="2788549"/>
          </a:xfrm>
          <a:prstGeom prst="rect">
            <a:avLst/>
          </a:prstGeom>
          <a:noFill/>
        </p:spPr>
      </p:pic>
      <p:pic>
        <p:nvPicPr>
          <p:cNvPr id="6" name="Picture 6" descr="C:\Users\1\Desktop\фотик\IMG_2447.JPG"/>
          <p:cNvPicPr>
            <a:picLocks noChangeAspect="1" noChangeArrowheads="1"/>
          </p:cNvPicPr>
          <p:nvPr/>
        </p:nvPicPr>
        <p:blipFill>
          <a:blip r:embed="rId4" cstate="print"/>
          <a:srcRect/>
          <a:stretch>
            <a:fillRect/>
          </a:stretch>
        </p:blipFill>
        <p:spPr bwMode="auto">
          <a:xfrm rot="430296">
            <a:off x="4644008" y="620688"/>
            <a:ext cx="3118889" cy="28110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pic>
        <p:nvPicPr>
          <p:cNvPr id="2051" name="Picture 3" descr="C:\Users\1\Desktop\фотик\IMG_2424.JPG"/>
          <p:cNvPicPr>
            <a:picLocks noChangeAspect="1" noChangeArrowheads="1"/>
          </p:cNvPicPr>
          <p:nvPr/>
        </p:nvPicPr>
        <p:blipFill>
          <a:blip r:embed="rId2" cstate="print"/>
          <a:srcRect/>
          <a:stretch>
            <a:fillRect/>
          </a:stretch>
        </p:blipFill>
        <p:spPr bwMode="auto">
          <a:xfrm rot="21228354">
            <a:off x="821072" y="777515"/>
            <a:ext cx="4392488" cy="2786485"/>
          </a:xfrm>
          <a:prstGeom prst="rect">
            <a:avLst/>
          </a:prstGeom>
          <a:noFill/>
        </p:spPr>
      </p:pic>
      <p:pic>
        <p:nvPicPr>
          <p:cNvPr id="2052" name="Picture 4" descr="C:\Users\1\Desktop\фотик\IMG_2442.JPG"/>
          <p:cNvPicPr>
            <a:picLocks noChangeAspect="1" noChangeArrowheads="1"/>
          </p:cNvPicPr>
          <p:nvPr/>
        </p:nvPicPr>
        <p:blipFill>
          <a:blip r:embed="rId3" cstate="print"/>
          <a:srcRect/>
          <a:stretch>
            <a:fillRect/>
          </a:stretch>
        </p:blipFill>
        <p:spPr bwMode="auto">
          <a:xfrm>
            <a:off x="3275856" y="3212976"/>
            <a:ext cx="5123380" cy="2808312"/>
          </a:xfrm>
          <a:prstGeom prst="rect">
            <a:avLst/>
          </a:prstGeom>
          <a:noFill/>
        </p:spPr>
      </p:pic>
      <p:sp>
        <p:nvSpPr>
          <p:cNvPr id="5" name="TextBox 4"/>
          <p:cNvSpPr txBox="1"/>
          <p:nvPr/>
        </p:nvSpPr>
        <p:spPr>
          <a:xfrm>
            <a:off x="5143504" y="1214422"/>
            <a:ext cx="3000396" cy="1938992"/>
          </a:xfrm>
          <a:prstGeom prst="rect">
            <a:avLst/>
          </a:prstGeom>
          <a:noFill/>
        </p:spPr>
        <p:txBody>
          <a:bodyPr wrap="square" rtlCol="0">
            <a:spAutoFit/>
          </a:bodyPr>
          <a:lstStyle/>
          <a:p>
            <a:pPr algn="ctr"/>
            <a:r>
              <a:rPr lang="ru-RU" sz="2000" dirty="0" smtClean="0">
                <a:solidFill>
                  <a:srgbClr val="0070C0"/>
                </a:solidFill>
                <a:latin typeface="Comic Sans MS" pitchFamily="66" charset="0"/>
              </a:rPr>
              <a:t>Игры для развития мелкой моторики рук: </a:t>
            </a:r>
          </a:p>
          <a:p>
            <a:pPr algn="ctr"/>
            <a:r>
              <a:rPr lang="ru-RU" sz="2000" dirty="0" smtClean="0">
                <a:solidFill>
                  <a:srgbClr val="0070C0"/>
                </a:solidFill>
                <a:latin typeface="Comic Sans MS" pitchFamily="66" charset="0"/>
              </a:rPr>
              <a:t>шнуровки, застёжки, липучки, нанизывание предметов на шнурок;</a:t>
            </a:r>
          </a:p>
          <a:p>
            <a:pPr algn="ctr"/>
            <a:endParaRPr lang="ru-RU" sz="2000" dirty="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pic>
        <p:nvPicPr>
          <p:cNvPr id="7171" name="Picture 3" descr="C:\Users\1\Desktop\фотик\IMG_2352.JPG"/>
          <p:cNvPicPr>
            <a:picLocks noChangeAspect="1" noChangeArrowheads="1"/>
          </p:cNvPicPr>
          <p:nvPr/>
        </p:nvPicPr>
        <p:blipFill>
          <a:blip r:embed="rId2" cstate="print"/>
          <a:srcRect/>
          <a:stretch>
            <a:fillRect/>
          </a:stretch>
        </p:blipFill>
        <p:spPr bwMode="auto">
          <a:xfrm rot="21173706">
            <a:off x="743120" y="863761"/>
            <a:ext cx="4150833" cy="3549371"/>
          </a:xfrm>
          <a:prstGeom prst="rect">
            <a:avLst/>
          </a:prstGeom>
          <a:noFill/>
        </p:spPr>
      </p:pic>
      <p:pic>
        <p:nvPicPr>
          <p:cNvPr id="7172" name="Picture 4" descr="C:\Users\1\Desktop\фотик\IMG_2374.JPG"/>
          <p:cNvPicPr>
            <a:picLocks noChangeAspect="1" noChangeArrowheads="1"/>
          </p:cNvPicPr>
          <p:nvPr/>
        </p:nvPicPr>
        <p:blipFill>
          <a:blip r:embed="rId3" cstate="print"/>
          <a:srcRect/>
          <a:stretch>
            <a:fillRect/>
          </a:stretch>
        </p:blipFill>
        <p:spPr bwMode="auto">
          <a:xfrm rot="487473">
            <a:off x="4427984" y="2996952"/>
            <a:ext cx="4075675" cy="3056756"/>
          </a:xfrm>
          <a:prstGeom prst="rect">
            <a:avLst/>
          </a:prstGeom>
          <a:noFill/>
        </p:spPr>
      </p:pic>
      <p:sp>
        <p:nvSpPr>
          <p:cNvPr id="5" name="TextBox 4"/>
          <p:cNvSpPr txBox="1"/>
          <p:nvPr/>
        </p:nvSpPr>
        <p:spPr>
          <a:xfrm>
            <a:off x="5000628" y="1285860"/>
            <a:ext cx="3214710" cy="1015663"/>
          </a:xfrm>
          <a:prstGeom prst="rect">
            <a:avLst/>
          </a:prstGeom>
          <a:noFill/>
        </p:spPr>
        <p:txBody>
          <a:bodyPr wrap="square" rtlCol="0">
            <a:spAutoFit/>
          </a:bodyPr>
          <a:lstStyle/>
          <a:p>
            <a:r>
              <a:rPr lang="ru-RU" sz="2000" dirty="0" smtClean="0">
                <a:solidFill>
                  <a:srgbClr val="0070C0"/>
                </a:solidFill>
                <a:latin typeface="Comic Sans MS" pitchFamily="66" charset="0"/>
              </a:rPr>
              <a:t>Объёмные </a:t>
            </a:r>
            <a:r>
              <a:rPr lang="ru-RU" sz="2000" dirty="0" err="1" smtClean="0">
                <a:solidFill>
                  <a:srgbClr val="0070C0"/>
                </a:solidFill>
                <a:latin typeface="Comic Sans MS" pitchFamily="66" charset="0"/>
              </a:rPr>
              <a:t>пазлы</a:t>
            </a:r>
            <a:r>
              <a:rPr lang="ru-RU" sz="2000" dirty="0" smtClean="0">
                <a:solidFill>
                  <a:srgbClr val="0070C0"/>
                </a:solidFill>
                <a:latin typeface="Comic Sans MS" pitchFamily="66" charset="0"/>
              </a:rPr>
              <a:t>, развивающий цветок – </a:t>
            </a:r>
            <a:r>
              <a:rPr lang="ru-RU" sz="2000" dirty="0" err="1" smtClean="0">
                <a:solidFill>
                  <a:srgbClr val="0070C0"/>
                </a:solidFill>
                <a:latin typeface="Comic Sans MS" pitchFamily="66" charset="0"/>
              </a:rPr>
              <a:t>тренажор</a:t>
            </a:r>
            <a:r>
              <a:rPr lang="ru-RU" sz="2000" dirty="0" smtClean="0">
                <a:solidFill>
                  <a:srgbClr val="0070C0"/>
                </a:solidFill>
                <a:latin typeface="Comic Sans MS" pitchFamily="66" charset="0"/>
              </a:rPr>
              <a:t>, пирамидки</a:t>
            </a:r>
            <a:endParaRPr lang="ru-RU" sz="2000" dirty="0">
              <a:solidFill>
                <a:srgbClr val="0070C0"/>
              </a:solidFill>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sp>
        <p:nvSpPr>
          <p:cNvPr id="9" name="TextBox 8"/>
          <p:cNvSpPr txBox="1"/>
          <p:nvPr/>
        </p:nvSpPr>
        <p:spPr>
          <a:xfrm>
            <a:off x="4211960" y="1052737"/>
            <a:ext cx="4032448" cy="923330"/>
          </a:xfrm>
          <a:prstGeom prst="rect">
            <a:avLst/>
          </a:prstGeom>
          <a:noFill/>
        </p:spPr>
        <p:txBody>
          <a:bodyPr wrap="square" rtlCol="0">
            <a:spAutoFit/>
          </a:bodyPr>
          <a:lstStyle/>
          <a:p>
            <a:pPr algn="ctr"/>
            <a:r>
              <a:rPr lang="ru-RU" dirty="0" smtClean="0">
                <a:solidFill>
                  <a:srgbClr val="7030A0"/>
                </a:solidFill>
                <a:latin typeface="Comic Sans MS" pitchFamily="66" charset="0"/>
              </a:rPr>
              <a:t>Машина – </a:t>
            </a:r>
            <a:r>
              <a:rPr lang="ru-RU" dirty="0" err="1" smtClean="0">
                <a:solidFill>
                  <a:srgbClr val="7030A0"/>
                </a:solidFill>
                <a:latin typeface="Comic Sans MS" pitchFamily="66" charset="0"/>
              </a:rPr>
              <a:t>бизиборд</a:t>
            </a:r>
            <a:r>
              <a:rPr lang="ru-RU" dirty="0" smtClean="0">
                <a:solidFill>
                  <a:srgbClr val="7030A0"/>
                </a:solidFill>
                <a:latin typeface="Comic Sans MS" pitchFamily="66" charset="0"/>
              </a:rPr>
              <a:t>, создана своими руками благодаря родителям и творческой группе.</a:t>
            </a:r>
            <a:endParaRPr lang="ru-RU" dirty="0">
              <a:solidFill>
                <a:srgbClr val="7030A0"/>
              </a:solidFill>
              <a:latin typeface="Comic Sans MS" pitchFamily="66" charset="0"/>
            </a:endParaRPr>
          </a:p>
        </p:txBody>
      </p:sp>
      <p:pic>
        <p:nvPicPr>
          <p:cNvPr id="5123" name="Picture 3" descr="C:\Users\1\Desktop\фотик\IMG_2343.JPG"/>
          <p:cNvPicPr>
            <a:picLocks noChangeAspect="1" noChangeArrowheads="1"/>
          </p:cNvPicPr>
          <p:nvPr/>
        </p:nvPicPr>
        <p:blipFill>
          <a:blip r:embed="rId2" cstate="print"/>
          <a:srcRect/>
          <a:stretch>
            <a:fillRect/>
          </a:stretch>
        </p:blipFill>
        <p:spPr bwMode="auto">
          <a:xfrm rot="21048158">
            <a:off x="539552" y="404664"/>
            <a:ext cx="3528392" cy="2989811"/>
          </a:xfrm>
          <a:prstGeom prst="rect">
            <a:avLst/>
          </a:prstGeom>
          <a:noFill/>
        </p:spPr>
      </p:pic>
      <p:pic>
        <p:nvPicPr>
          <p:cNvPr id="13" name="Picture 6" descr="C:\Users\1\Desktop\фотик\IMG_2347.JPG"/>
          <p:cNvPicPr>
            <a:picLocks noChangeAspect="1" noChangeArrowheads="1"/>
          </p:cNvPicPr>
          <p:nvPr/>
        </p:nvPicPr>
        <p:blipFill>
          <a:blip r:embed="rId3" cstate="print"/>
          <a:srcRect/>
          <a:stretch>
            <a:fillRect/>
          </a:stretch>
        </p:blipFill>
        <p:spPr bwMode="auto">
          <a:xfrm rot="266875">
            <a:off x="4919506" y="2066808"/>
            <a:ext cx="3692500" cy="3161842"/>
          </a:xfrm>
          <a:prstGeom prst="rect">
            <a:avLst/>
          </a:prstGeom>
          <a:noFill/>
        </p:spPr>
      </p:pic>
      <p:pic>
        <p:nvPicPr>
          <p:cNvPr id="14" name="Picture 5" descr="C:\Users\1\Desktop\фотик\IMG_2346.JPG"/>
          <p:cNvPicPr>
            <a:picLocks noChangeAspect="1" noChangeArrowheads="1"/>
          </p:cNvPicPr>
          <p:nvPr/>
        </p:nvPicPr>
        <p:blipFill>
          <a:blip r:embed="rId4" cstate="print"/>
          <a:srcRect/>
          <a:stretch>
            <a:fillRect/>
          </a:stretch>
        </p:blipFill>
        <p:spPr bwMode="auto">
          <a:xfrm>
            <a:off x="1979712" y="3356992"/>
            <a:ext cx="2736304" cy="325861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pic>
        <p:nvPicPr>
          <p:cNvPr id="8194" name="Picture 2" descr="C:\Users\1\Desktop\фотик\IMG_2359.JPG"/>
          <p:cNvPicPr>
            <a:picLocks noChangeAspect="1" noChangeArrowheads="1"/>
          </p:cNvPicPr>
          <p:nvPr/>
        </p:nvPicPr>
        <p:blipFill>
          <a:blip r:embed="rId2" cstate="print"/>
          <a:srcRect/>
          <a:stretch>
            <a:fillRect/>
          </a:stretch>
        </p:blipFill>
        <p:spPr bwMode="auto">
          <a:xfrm>
            <a:off x="971600" y="980728"/>
            <a:ext cx="3384376" cy="3384376"/>
          </a:xfrm>
          <a:prstGeom prst="rect">
            <a:avLst/>
          </a:prstGeom>
          <a:noFill/>
        </p:spPr>
      </p:pic>
      <p:sp>
        <p:nvSpPr>
          <p:cNvPr id="5" name="TextBox 4"/>
          <p:cNvSpPr txBox="1"/>
          <p:nvPr/>
        </p:nvSpPr>
        <p:spPr>
          <a:xfrm>
            <a:off x="4283968" y="1124744"/>
            <a:ext cx="4002808" cy="1015663"/>
          </a:xfrm>
          <a:prstGeom prst="rect">
            <a:avLst/>
          </a:prstGeom>
          <a:noFill/>
        </p:spPr>
        <p:txBody>
          <a:bodyPr wrap="square" rtlCol="0">
            <a:spAutoFit/>
          </a:bodyPr>
          <a:lstStyle/>
          <a:p>
            <a:pPr algn="ctr"/>
            <a:r>
              <a:rPr lang="ru-RU" sz="2000" dirty="0" smtClean="0">
                <a:solidFill>
                  <a:srgbClr val="0070C0"/>
                </a:solidFill>
              </a:rPr>
              <a:t>Настенные игры: «Разложи по цвету», «Прикрути крышку на своё место»</a:t>
            </a:r>
            <a:endParaRPr lang="ru-RU" sz="2000" dirty="0">
              <a:solidFill>
                <a:srgbClr val="0070C0"/>
              </a:solidFill>
            </a:endParaRPr>
          </a:p>
        </p:txBody>
      </p:sp>
      <p:pic>
        <p:nvPicPr>
          <p:cNvPr id="6" name="Picture 2" descr="C:\Users\1\Desktop\фотик\IMG_2452.JPG"/>
          <p:cNvPicPr>
            <a:picLocks noChangeAspect="1" noChangeArrowheads="1"/>
          </p:cNvPicPr>
          <p:nvPr/>
        </p:nvPicPr>
        <p:blipFill>
          <a:blip r:embed="rId3" cstate="print"/>
          <a:srcRect/>
          <a:stretch>
            <a:fillRect/>
          </a:stretch>
        </p:blipFill>
        <p:spPr bwMode="auto">
          <a:xfrm>
            <a:off x="5148063" y="2132856"/>
            <a:ext cx="2544283" cy="3816424"/>
          </a:xfrm>
          <a:prstGeom prst="rect">
            <a:avLst/>
          </a:prstGeom>
          <a:noFill/>
        </p:spPr>
      </p:pic>
      <p:sp>
        <p:nvSpPr>
          <p:cNvPr id="7" name="TextBox 6"/>
          <p:cNvSpPr txBox="1"/>
          <p:nvPr/>
        </p:nvSpPr>
        <p:spPr>
          <a:xfrm>
            <a:off x="2123728" y="4653135"/>
            <a:ext cx="2952328" cy="707886"/>
          </a:xfrm>
          <a:prstGeom prst="rect">
            <a:avLst/>
          </a:prstGeom>
          <a:noFill/>
        </p:spPr>
        <p:txBody>
          <a:bodyPr wrap="square" rtlCol="0">
            <a:spAutoFit/>
          </a:bodyPr>
          <a:lstStyle/>
          <a:p>
            <a:r>
              <a:rPr lang="ru-RU" sz="2000" dirty="0" smtClean="0">
                <a:solidFill>
                  <a:srgbClr val="0070C0"/>
                </a:solidFill>
              </a:rPr>
              <a:t>Д/и «Угадай на ощупь, что внутри?»</a:t>
            </a:r>
            <a:endParaRPr lang="ru-RU" sz="2000" dirty="0">
              <a:solidFill>
                <a:srgbClr val="0070C0"/>
              </a:solidFill>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057400" y="3551238"/>
            <a:ext cx="4876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000" dirty="0">
              <a:latin typeface="Garamond" pitchFamily="18" charset="0"/>
            </a:endParaRPr>
          </a:p>
          <a:p>
            <a:pPr algn="ctr" eaLnBrk="1" hangingPunct="1"/>
            <a:endParaRPr lang="ru-RU" sz="1200" dirty="0">
              <a:latin typeface="Garamond" pitchFamily="18" charset="0"/>
            </a:endParaRPr>
          </a:p>
        </p:txBody>
      </p:sp>
      <p:pic>
        <p:nvPicPr>
          <p:cNvPr id="10244" name="Picture 4" descr="C:\Users\1\Desktop\фотик\IMG_2459.JPG"/>
          <p:cNvPicPr>
            <a:picLocks noChangeAspect="1" noChangeArrowheads="1"/>
          </p:cNvPicPr>
          <p:nvPr/>
        </p:nvPicPr>
        <p:blipFill>
          <a:blip r:embed="rId2" cstate="print"/>
          <a:srcRect/>
          <a:stretch>
            <a:fillRect/>
          </a:stretch>
        </p:blipFill>
        <p:spPr bwMode="auto">
          <a:xfrm rot="21406516">
            <a:off x="974874" y="853652"/>
            <a:ext cx="3240360" cy="2767808"/>
          </a:xfrm>
          <a:prstGeom prst="rect">
            <a:avLst/>
          </a:prstGeom>
          <a:noFill/>
        </p:spPr>
      </p:pic>
      <p:pic>
        <p:nvPicPr>
          <p:cNvPr id="10245" name="Picture 5" descr="C:\Users\1\Desktop\фотик\IMG_2370.JPG"/>
          <p:cNvPicPr>
            <a:picLocks noChangeAspect="1" noChangeArrowheads="1"/>
          </p:cNvPicPr>
          <p:nvPr/>
        </p:nvPicPr>
        <p:blipFill>
          <a:blip r:embed="rId3" cstate="print"/>
          <a:srcRect/>
          <a:stretch>
            <a:fillRect/>
          </a:stretch>
        </p:blipFill>
        <p:spPr bwMode="auto">
          <a:xfrm rot="539715">
            <a:off x="4613959" y="962059"/>
            <a:ext cx="3655318" cy="2666440"/>
          </a:xfrm>
          <a:prstGeom prst="rect">
            <a:avLst/>
          </a:prstGeom>
          <a:noFill/>
        </p:spPr>
      </p:pic>
      <p:pic>
        <p:nvPicPr>
          <p:cNvPr id="10246" name="Picture 6" descr="C:\Users\1\Desktop\фотик\IMG_2363.JPG"/>
          <p:cNvPicPr>
            <a:picLocks noChangeAspect="1" noChangeArrowheads="1"/>
          </p:cNvPicPr>
          <p:nvPr/>
        </p:nvPicPr>
        <p:blipFill>
          <a:blip r:embed="rId4" cstate="print"/>
          <a:srcRect/>
          <a:stretch>
            <a:fillRect/>
          </a:stretch>
        </p:blipFill>
        <p:spPr bwMode="auto">
          <a:xfrm>
            <a:off x="827584" y="3717032"/>
            <a:ext cx="4002027" cy="2413722"/>
          </a:xfrm>
          <a:prstGeom prst="rect">
            <a:avLst/>
          </a:prstGeom>
          <a:noFill/>
        </p:spPr>
      </p:pic>
      <p:pic>
        <p:nvPicPr>
          <p:cNvPr id="12" name="Picture 2" descr="C:\Users\1\Desktop\фотик\IMG_2366.JPG"/>
          <p:cNvPicPr>
            <a:picLocks noChangeAspect="1" noChangeArrowheads="1"/>
          </p:cNvPicPr>
          <p:nvPr/>
        </p:nvPicPr>
        <p:blipFill>
          <a:blip r:embed="rId5" cstate="print"/>
          <a:srcRect/>
          <a:stretch>
            <a:fillRect/>
          </a:stretch>
        </p:blipFill>
        <p:spPr bwMode="auto">
          <a:xfrm>
            <a:off x="5004048" y="3573016"/>
            <a:ext cx="3070994" cy="2590980"/>
          </a:xfrm>
          <a:prstGeom prst="rect">
            <a:avLst/>
          </a:prstGeom>
          <a:noFill/>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C4AE28B-B54A-49D0-971A-5989352420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Диплом детского сада</Template>
  <TotalTime>461</TotalTime>
  <Words>277</Words>
  <Application>Microsoft Office PowerPoint</Application>
  <PresentationFormat>Экран (4:3)</PresentationFormat>
  <Paragraphs>44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  Муниципальное дошкольное образовательное учреждение  «Детский сад №66»  города Магнитогорска  Организация сенсорно – познавательной деятельности в группе раннего возраста</vt:lpstr>
      <vt:lpstr>  В настоящее время в нашей жизни происходят большие изменения.  Идёт обновление знаний во всех областях. Большое значение приобретает проблема умственного воспитания детей дошкольного возраста, основой, которого является  сенсорное воспитание. Таким образом, оформляя свою группу, мы поставили перед собой цель – создать условия для сенсорно-познавательной деятельности детей раннего возраста в условиях ДОУ. </vt:lpstr>
      <vt:lpstr>    Игрушки и материалы, способствующие  развитию        орудийных и соотносящих действий в предметной деятельности: </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д/с 66</dc:title>
  <dc:subject/>
  <dc:creator>Админ</dc:creator>
  <cp:keywords/>
  <dc:description/>
  <cp:lastModifiedBy>1</cp:lastModifiedBy>
  <cp:revision>52</cp:revision>
  <dcterms:created xsi:type="dcterms:W3CDTF">2018-03-14T14:33:41Z</dcterms:created>
  <dcterms:modified xsi:type="dcterms:W3CDTF">2019-02-14T17:03:17Z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TC101130471049</vt:lpwstr>
  </property>
</Properties>
</file>