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09" r:id="rId3"/>
    <p:sldId id="333" r:id="rId4"/>
    <p:sldId id="292" r:id="rId5"/>
    <p:sldId id="260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290" r:id="rId15"/>
    <p:sldId id="291" r:id="rId16"/>
    <p:sldId id="265" r:id="rId17"/>
    <p:sldId id="295" r:id="rId18"/>
    <p:sldId id="310" r:id="rId19"/>
    <p:sldId id="296" r:id="rId20"/>
    <p:sldId id="297" r:id="rId21"/>
    <p:sldId id="294" r:id="rId22"/>
    <p:sldId id="312" r:id="rId23"/>
    <p:sldId id="313" r:id="rId24"/>
    <p:sldId id="307" r:id="rId25"/>
    <p:sldId id="299" r:id="rId26"/>
    <p:sldId id="334" r:id="rId27"/>
    <p:sldId id="269" r:id="rId28"/>
    <p:sldId id="270" r:id="rId29"/>
    <p:sldId id="271" r:id="rId30"/>
    <p:sldId id="272" r:id="rId31"/>
    <p:sldId id="274" r:id="rId32"/>
    <p:sldId id="273" r:id="rId33"/>
    <p:sldId id="275" r:id="rId34"/>
    <p:sldId id="304" r:id="rId35"/>
    <p:sldId id="335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03" r:id="rId45"/>
    <p:sldId id="336" r:id="rId46"/>
    <p:sldId id="337" r:id="rId47"/>
    <p:sldId id="322" r:id="rId48"/>
    <p:sldId id="323" r:id="rId49"/>
    <p:sldId id="338" r:id="rId50"/>
    <p:sldId id="289" r:id="rId51"/>
    <p:sldId id="324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9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2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2.wmf"/><Relationship Id="rId1" Type="http://schemas.openxmlformats.org/officeDocument/2006/relationships/image" Target="../media/image25.wmf"/><Relationship Id="rId6" Type="http://schemas.openxmlformats.org/officeDocument/2006/relationships/image" Target="../media/image11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5.wmf"/><Relationship Id="rId6" Type="http://schemas.openxmlformats.org/officeDocument/2006/relationships/image" Target="../media/image1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25.wmf"/><Relationship Id="rId6" Type="http://schemas.openxmlformats.org/officeDocument/2006/relationships/image" Target="../media/image29.wmf"/><Relationship Id="rId5" Type="http://schemas.openxmlformats.org/officeDocument/2006/relationships/image" Target="../media/image1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411D-8F8D-4BA7-93C6-8E3CA3CBF7A9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8FCA2-4FCB-4691-8440-D9C8CB125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6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7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8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9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10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11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12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B0D-5352-4563-8A56-2515732A7BE2}" type="slidenum">
              <a:rPr lang="ru-RU"/>
              <a:pPr/>
              <a:t>13</a:t>
            </a:fld>
            <a:endParaRPr 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87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5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85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6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81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52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77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54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7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6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6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22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9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29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5016-75E3-4E68-B672-C0683D54CF06}" type="datetimeFigureOut">
              <a:rPr lang="ru-RU" smtClean="0"/>
              <a:pPr/>
              <a:t>26.02.2017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5B2B65-8C5F-4FFA-9F1E-8EA8B1F320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3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6.wmf"/><Relationship Id="rId5" Type="http://schemas.openxmlformats.org/officeDocument/2006/relationships/image" Target="../media/image25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0.wmf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12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0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337" y="388268"/>
            <a:ext cx="8761927" cy="1170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Сумма углов треугольника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8" y="1946995"/>
            <a:ext cx="3599635" cy="418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3748" y="3048000"/>
            <a:ext cx="181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 класс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7137" y="5718572"/>
            <a:ext cx="6424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Нахаева Любовь Николаевна, </a:t>
            </a:r>
            <a:endParaRPr lang="ru-RU" sz="2400" dirty="0" smtClean="0"/>
          </a:p>
          <a:p>
            <a:r>
              <a:rPr lang="ru-RU" sz="2400" dirty="0" smtClean="0"/>
              <a:t>учитель </a:t>
            </a:r>
            <a:r>
              <a:rPr lang="ru-RU" sz="2400" dirty="0"/>
              <a:t>математики МОБУ Дактуйской СОШ</a:t>
            </a:r>
          </a:p>
        </p:txBody>
      </p:sp>
    </p:spTree>
    <p:extLst>
      <p:ext uri="{BB962C8B-B14F-4D97-AF65-F5344CB8AC3E}">
        <p14:creationId xmlns:p14="http://schemas.microsoft.com/office/powerpoint/2010/main" val="17069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68032" y="2170110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2170110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50816" y="5000637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0816" y="5000637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68033" y="4071943"/>
          <a:ext cx="11366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Формула" r:id="rId8" imgW="228600" imgH="203040" progId="Equation.3">
                  <p:embed/>
                </p:oleObj>
              </mc:Choice>
              <mc:Fallback>
                <p:oleObj name="Формула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3" y="4071943"/>
                        <a:ext cx="11366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35845" y="3103343"/>
          <a:ext cx="11916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Формула" r:id="rId10" imgW="241200" imgH="203040" progId="Equation.3">
                  <p:embed/>
                </p:oleObj>
              </mc:Choice>
              <mc:Fallback>
                <p:oleObj name="Формула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5845" y="3103343"/>
                        <a:ext cx="11916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51046" y="208642"/>
            <a:ext cx="7633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параллельны,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секущая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76475" y="2928934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238612" y="1643050"/>
            <a:ext cx="3714776" cy="4572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874886" y="2221956"/>
          <a:ext cx="1200151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Формула" r:id="rId12" imgW="241200" imgH="203040" progId="Equation.3">
                  <p:embed/>
                </p:oleObj>
              </mc:Choice>
              <mc:Fallback>
                <p:oleObj name="Формула" r:id="rId12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886" y="2221956"/>
                        <a:ext cx="1200151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333995" y="4357695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5" y="4357695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476475" y="24288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81224" y="44606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24232" y="5143513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1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43698 0.1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8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35846" y="3111717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5846" y="3111717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50816" y="5000637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0816" y="5000637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68033" y="4071943"/>
          <a:ext cx="11366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Формула" r:id="rId8" imgW="228600" imgH="203040" progId="Equation.3">
                  <p:embed/>
                </p:oleObj>
              </mc:Choice>
              <mc:Fallback>
                <p:oleObj name="Формула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3" y="4071943"/>
                        <a:ext cx="11366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35845" y="2158883"/>
          <a:ext cx="11916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Формула" r:id="rId10" imgW="241200" imgH="203040" progId="Equation.3">
                  <p:embed/>
                </p:oleObj>
              </mc:Choice>
              <mc:Fallback>
                <p:oleObj name="Формула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5845" y="2158883"/>
                        <a:ext cx="11916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51046" y="208642"/>
            <a:ext cx="7633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параллельны,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секущая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76475" y="2928934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238612" y="1643050"/>
            <a:ext cx="3714776" cy="4572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600616" y="4881891"/>
          <a:ext cx="15155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Формула" r:id="rId12" imgW="304560" imgH="203040" progId="Equation.3">
                  <p:embed/>
                </p:oleObj>
              </mc:Choice>
              <mc:Fallback>
                <p:oleObj name="Формула" r:id="rId1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16" y="4881891"/>
                        <a:ext cx="151553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968827" y="2285993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827" y="2285993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476475" y="24288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81224" y="44606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24232" y="5143513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23212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35846" y="3111717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5846" y="3111717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50816" y="5000637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0816" y="5000637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23552" y="2143126"/>
          <a:ext cx="11980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8" imgW="241200" imgH="203040" progId="Equation.3">
                  <p:embed/>
                </p:oleObj>
              </mc:Choice>
              <mc:Fallback>
                <p:oleObj name="Формула" r:id="rId8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2" y="2143126"/>
                        <a:ext cx="119803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68000" y="4075114"/>
          <a:ext cx="1128184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Формула" r:id="rId10" imgW="228600" imgH="203040" progId="Equation.3">
                  <p:embed/>
                </p:oleObj>
              </mc:Choice>
              <mc:Fallback>
                <p:oleObj name="Формула" r:id="rId10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075114"/>
                        <a:ext cx="1128184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51046" y="208642"/>
            <a:ext cx="7633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параллельны,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секущая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76475" y="2928934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238612" y="1643050"/>
            <a:ext cx="3714776" cy="4572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600616" y="4881891"/>
          <a:ext cx="15155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Формула" r:id="rId12" imgW="304560" imgH="203040" progId="Equation.3">
                  <p:embed/>
                </p:oleObj>
              </mc:Choice>
              <mc:Fallback>
                <p:oleObj name="Формула" r:id="rId1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16" y="4881891"/>
                        <a:ext cx="151553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000749" y="2928935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49" y="2928935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476475" y="24288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81224" y="44606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24232" y="5143513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39757 -0.1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9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68032" y="2955928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2955928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50816" y="4857752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0816" y="4857752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23552" y="2000241"/>
          <a:ext cx="11980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Формула" r:id="rId8" imgW="241200" imgH="203040" progId="Equation.3">
                  <p:embed/>
                </p:oleObj>
              </mc:Choice>
              <mc:Fallback>
                <p:oleObj name="Формула" r:id="rId8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2" y="2000241"/>
                        <a:ext cx="119803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36308" y="208643"/>
            <a:ext cx="7955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треугольника </a:t>
            </a:r>
            <a:endParaRPr lang="ru-RU" sz="3200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600616" y="4881891"/>
          <a:ext cx="15155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Формула" r:id="rId10" imgW="304560" imgH="203040" progId="Equation.3">
                  <p:embed/>
                </p:oleObj>
              </mc:Choice>
              <mc:Fallback>
                <p:oleObj name="Формула" r:id="rId10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16" y="4881891"/>
                        <a:ext cx="151553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1904971" y="1428736"/>
            <a:ext cx="8382059" cy="4929222"/>
            <a:chOff x="1428728" y="1714488"/>
            <a:chExt cx="6286544" cy="492922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428728" y="1714488"/>
              <a:ext cx="6286544" cy="492922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8"/>
            <p:cNvGrpSpPr/>
            <p:nvPr/>
          </p:nvGrpSpPr>
          <p:grpSpPr>
            <a:xfrm>
              <a:off x="1974514" y="1785926"/>
              <a:ext cx="2954676" cy="4760705"/>
              <a:chOff x="1000100" y="1357298"/>
              <a:chExt cx="2954676" cy="4976043"/>
            </a:xfrm>
          </p:grpSpPr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1258658" y="1813120"/>
                <a:ext cx="2286016" cy="40005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7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0100" y="5786454"/>
                <a:ext cx="571504" cy="546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5"/>
              <p:cNvSpPr txBox="1"/>
              <p:nvPr/>
            </p:nvSpPr>
            <p:spPr>
              <a:xfrm>
                <a:off x="2214546" y="1357298"/>
                <a:ext cx="571504" cy="54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83272" y="5771214"/>
                <a:ext cx="571504" cy="54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699732" y="3714752"/>
                <a:ext cx="285752" cy="71438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2813244" y="3685256"/>
                <a:ext cx="258558" cy="100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238480" y="5072075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Формула" r:id="rId12" imgW="114120" imgH="177480" progId="Equation.3">
                  <p:embed/>
                </p:oleObj>
              </mc:Choice>
              <mc:Fallback>
                <p:oleObj name="Формула" r:id="rId12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480" y="5072075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429245" y="1785927"/>
            <a:ext cx="428628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А + В = 110°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68032" y="3929067"/>
          <a:ext cx="1128184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Формула" r:id="rId14" imgW="228600" imgH="203040" progId="Equation.3">
                  <p:embed/>
                </p:oleObj>
              </mc:Choice>
              <mc:Fallback>
                <p:oleObj name="Формула" r:id="rId14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3929067"/>
                        <a:ext cx="1128184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6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93 L -0.61805 0.1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7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humbs.dreamstime.com/thumb_2378/237877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72" y="4819650"/>
            <a:ext cx="175196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Wolf\Pictures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830491" cy="65210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6673" y="321094"/>
            <a:ext cx="843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Найдите неизвестный угол треугольника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6755" y="573686"/>
            <a:ext cx="9784079" cy="37240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равна сумма углов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треугольника.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Научиться решать задачи на применение теоремы о  сумме углов треугольника.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53" y="4728754"/>
            <a:ext cx="289885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67" y="4821760"/>
            <a:ext cx="1749704" cy="2036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797" y="940987"/>
            <a:ext cx="9429192" cy="48988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Часто знает и дошкольник, </a:t>
            </a:r>
          </a:p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Что такое треугольник.</a:t>
            </a:r>
          </a:p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А уж вам- то, как не знать …</a:t>
            </a:r>
          </a:p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Но совсем другое дело –</a:t>
            </a:r>
          </a:p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Очень быстро и умело</a:t>
            </a:r>
          </a:p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Величины всех  углов</a:t>
            </a:r>
          </a:p>
          <a:p>
            <a:pPr marL="0" indent="0">
              <a:buNone/>
            </a:pP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в треугольнике узнать.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7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Исследование № 1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26" y="1179443"/>
            <a:ext cx="10376452" cy="291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2367" y="4214192"/>
          <a:ext cx="9939130" cy="2398645"/>
        </p:xfrm>
        <a:graphic>
          <a:graphicData uri="http://schemas.openxmlformats.org/drawingml/2006/table">
            <a:tbl>
              <a:tblPr/>
              <a:tblGrid>
                <a:gridCol w="1154822"/>
                <a:gridCol w="1890556"/>
                <a:gridCol w="1906078"/>
                <a:gridCol w="1907113"/>
                <a:gridCol w="3080561"/>
              </a:tblGrid>
              <a:tr h="66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8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 + 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 + 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</a:t>
                      </a: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6035" y="32202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3565" y="27299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03026" y="269019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9" name="Rectangle 11"/>
          <p:cNvSpPr>
            <a:spLocks noGrp="1" noChangeArrowheads="1"/>
          </p:cNvSpPr>
          <p:nvPr>
            <p:ph type="title"/>
          </p:nvPr>
        </p:nvSpPr>
        <p:spPr>
          <a:xfrm>
            <a:off x="1426875" y="256674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Исследование № </a:t>
            </a:r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altLang="ru-RU" sz="66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294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19556" y="1804988"/>
            <a:ext cx="9165170" cy="201612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ru-RU" altLang="ru-RU" sz="3600" i="1" dirty="0" smtClean="0">
                <a:solidFill>
                  <a:schemeClr val="tx2"/>
                </a:solidFill>
                <a:latin typeface="Times New Roman" pitchFamily="18" charset="0"/>
              </a:rPr>
              <a:t>С помощью  «отрезания» углов   треугольника показать, что сумма углов треугольника равна 180</a:t>
            </a:r>
            <a:r>
              <a:rPr lang="ru-RU" altLang="ru-RU" sz="3600" i="1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altLang="ru-RU" sz="3600" i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ru-RU" altLang="ru-RU" sz="3600" i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 rot="-6302904">
            <a:off x="1231154" y="3585371"/>
            <a:ext cx="2240073" cy="3073400"/>
            <a:chOff x="3600" y="1152"/>
            <a:chExt cx="2045" cy="1344"/>
          </a:xfrm>
        </p:grpSpPr>
        <p:grpSp>
          <p:nvGrpSpPr>
            <p:cNvPr id="12348" name="Group 14"/>
            <p:cNvGrpSpPr>
              <a:grpSpLocks/>
            </p:cNvGrpSpPr>
            <p:nvPr/>
          </p:nvGrpSpPr>
          <p:grpSpPr bwMode="auto">
            <a:xfrm>
              <a:off x="3600" y="1152"/>
              <a:ext cx="1824" cy="1344"/>
              <a:chOff x="1872" y="2784"/>
              <a:chExt cx="1824" cy="1344"/>
            </a:xfrm>
          </p:grpSpPr>
          <p:grpSp>
            <p:nvGrpSpPr>
              <p:cNvPr id="12352" name="Group 15"/>
              <p:cNvGrpSpPr>
                <a:grpSpLocks/>
              </p:cNvGrpSpPr>
              <p:nvPr/>
            </p:nvGrpSpPr>
            <p:grpSpPr bwMode="auto">
              <a:xfrm>
                <a:off x="1872" y="2784"/>
                <a:ext cx="1824" cy="1344"/>
                <a:chOff x="1872" y="2784"/>
                <a:chExt cx="1824" cy="1344"/>
              </a:xfrm>
            </p:grpSpPr>
            <p:grpSp>
              <p:nvGrpSpPr>
                <p:cNvPr id="12354" name="Group 16"/>
                <p:cNvGrpSpPr>
                  <a:grpSpLocks/>
                </p:cNvGrpSpPr>
                <p:nvPr/>
              </p:nvGrpSpPr>
              <p:grpSpPr bwMode="auto">
                <a:xfrm>
                  <a:off x="2304" y="2784"/>
                  <a:ext cx="912" cy="792"/>
                  <a:chOff x="2112" y="1824"/>
                  <a:chExt cx="912" cy="792"/>
                </a:xfrm>
              </p:grpSpPr>
              <p:sp>
                <p:nvSpPr>
                  <p:cNvPr id="12365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824"/>
                    <a:ext cx="432" cy="67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824"/>
                    <a:ext cx="48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7" name="Freeform 19"/>
                  <p:cNvSpPr>
                    <a:spLocks/>
                  </p:cNvSpPr>
                  <p:nvPr/>
                </p:nvSpPr>
                <p:spPr bwMode="auto">
                  <a:xfrm>
                    <a:off x="2448" y="2268"/>
                    <a:ext cx="568" cy="348"/>
                  </a:xfrm>
                  <a:custGeom>
                    <a:avLst/>
                    <a:gdLst>
                      <a:gd name="T0" fmla="*/ 0 w 568"/>
                      <a:gd name="T1" fmla="*/ 348 h 348"/>
                      <a:gd name="T2" fmla="*/ 48 w 568"/>
                      <a:gd name="T3" fmla="*/ 256 h 348"/>
                      <a:gd name="T4" fmla="*/ 84 w 568"/>
                      <a:gd name="T5" fmla="*/ 152 h 348"/>
                      <a:gd name="T6" fmla="*/ 136 w 568"/>
                      <a:gd name="T7" fmla="*/ 84 h 348"/>
                      <a:gd name="T8" fmla="*/ 184 w 568"/>
                      <a:gd name="T9" fmla="*/ 64 h 348"/>
                      <a:gd name="T10" fmla="*/ 452 w 568"/>
                      <a:gd name="T11" fmla="*/ 60 h 348"/>
                      <a:gd name="T12" fmla="*/ 516 w 568"/>
                      <a:gd name="T13" fmla="*/ 28 h 348"/>
                      <a:gd name="T14" fmla="*/ 568 w 568"/>
                      <a:gd name="T15" fmla="*/ 0 h 3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68" h="348">
                        <a:moveTo>
                          <a:pt x="0" y="348"/>
                        </a:moveTo>
                        <a:cubicBezTo>
                          <a:pt x="27" y="321"/>
                          <a:pt x="28" y="286"/>
                          <a:pt x="48" y="256"/>
                        </a:cubicBezTo>
                        <a:cubicBezTo>
                          <a:pt x="57" y="222"/>
                          <a:pt x="64" y="182"/>
                          <a:pt x="84" y="152"/>
                        </a:cubicBezTo>
                        <a:cubicBezTo>
                          <a:pt x="91" y="124"/>
                          <a:pt x="110" y="97"/>
                          <a:pt x="136" y="84"/>
                        </a:cubicBezTo>
                        <a:cubicBezTo>
                          <a:pt x="152" y="76"/>
                          <a:pt x="184" y="64"/>
                          <a:pt x="184" y="64"/>
                        </a:cubicBezTo>
                        <a:cubicBezTo>
                          <a:pt x="275" y="67"/>
                          <a:pt x="361" y="68"/>
                          <a:pt x="452" y="60"/>
                        </a:cubicBezTo>
                        <a:cubicBezTo>
                          <a:pt x="472" y="48"/>
                          <a:pt x="494" y="35"/>
                          <a:pt x="516" y="28"/>
                        </a:cubicBezTo>
                        <a:cubicBezTo>
                          <a:pt x="533" y="15"/>
                          <a:pt x="553" y="15"/>
                          <a:pt x="568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8" name="Freeform 20"/>
                  <p:cNvSpPr>
                    <a:spLocks/>
                  </p:cNvSpPr>
                  <p:nvPr/>
                </p:nvSpPr>
                <p:spPr bwMode="auto">
                  <a:xfrm>
                    <a:off x="2112" y="2420"/>
                    <a:ext cx="336" cy="196"/>
                  </a:xfrm>
                  <a:custGeom>
                    <a:avLst/>
                    <a:gdLst>
                      <a:gd name="T0" fmla="*/ 0 w 336"/>
                      <a:gd name="T1" fmla="*/ 64 h 196"/>
                      <a:gd name="T2" fmla="*/ 92 w 336"/>
                      <a:gd name="T3" fmla="*/ 0 h 196"/>
                      <a:gd name="T4" fmla="*/ 140 w 336"/>
                      <a:gd name="T5" fmla="*/ 4 h 196"/>
                      <a:gd name="T6" fmla="*/ 148 w 336"/>
                      <a:gd name="T7" fmla="*/ 16 h 196"/>
                      <a:gd name="T8" fmla="*/ 152 w 336"/>
                      <a:gd name="T9" fmla="*/ 100 h 196"/>
                      <a:gd name="T10" fmla="*/ 256 w 336"/>
                      <a:gd name="T11" fmla="*/ 196 h 196"/>
                      <a:gd name="T12" fmla="*/ 336 w 336"/>
                      <a:gd name="T13" fmla="*/ 192 h 1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36" h="196">
                        <a:moveTo>
                          <a:pt x="0" y="64"/>
                        </a:moveTo>
                        <a:cubicBezTo>
                          <a:pt x="31" y="43"/>
                          <a:pt x="61" y="20"/>
                          <a:pt x="92" y="0"/>
                        </a:cubicBezTo>
                        <a:cubicBezTo>
                          <a:pt x="108" y="1"/>
                          <a:pt x="125" y="0"/>
                          <a:pt x="140" y="4"/>
                        </a:cubicBezTo>
                        <a:cubicBezTo>
                          <a:pt x="145" y="5"/>
                          <a:pt x="147" y="11"/>
                          <a:pt x="148" y="16"/>
                        </a:cubicBezTo>
                        <a:cubicBezTo>
                          <a:pt x="151" y="44"/>
                          <a:pt x="150" y="72"/>
                          <a:pt x="152" y="100"/>
                        </a:cubicBezTo>
                        <a:cubicBezTo>
                          <a:pt x="156" y="156"/>
                          <a:pt x="205" y="190"/>
                          <a:pt x="256" y="196"/>
                        </a:cubicBezTo>
                        <a:cubicBezTo>
                          <a:pt x="333" y="192"/>
                          <a:pt x="307" y="192"/>
                          <a:pt x="336" y="192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355" name="Group 21"/>
                <p:cNvGrpSpPr>
                  <a:grpSpLocks/>
                </p:cNvGrpSpPr>
                <p:nvPr/>
              </p:nvGrpSpPr>
              <p:grpSpPr bwMode="auto">
                <a:xfrm>
                  <a:off x="2640" y="3216"/>
                  <a:ext cx="1056" cy="624"/>
                  <a:chOff x="2064" y="2784"/>
                  <a:chExt cx="1056" cy="624"/>
                </a:xfrm>
              </p:grpSpPr>
              <p:sp>
                <p:nvSpPr>
                  <p:cNvPr id="12361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784"/>
                    <a:ext cx="48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2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3216"/>
                    <a:ext cx="768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3" name="Freeform 24"/>
                  <p:cNvSpPr>
                    <a:spLocks/>
                  </p:cNvSpPr>
                  <p:nvPr/>
                </p:nvSpPr>
                <p:spPr bwMode="auto">
                  <a:xfrm>
                    <a:off x="2064" y="2796"/>
                    <a:ext cx="568" cy="348"/>
                  </a:xfrm>
                  <a:custGeom>
                    <a:avLst/>
                    <a:gdLst>
                      <a:gd name="T0" fmla="*/ 0 w 568"/>
                      <a:gd name="T1" fmla="*/ 348 h 348"/>
                      <a:gd name="T2" fmla="*/ 48 w 568"/>
                      <a:gd name="T3" fmla="*/ 256 h 348"/>
                      <a:gd name="T4" fmla="*/ 84 w 568"/>
                      <a:gd name="T5" fmla="*/ 152 h 348"/>
                      <a:gd name="T6" fmla="*/ 136 w 568"/>
                      <a:gd name="T7" fmla="*/ 84 h 348"/>
                      <a:gd name="T8" fmla="*/ 184 w 568"/>
                      <a:gd name="T9" fmla="*/ 64 h 348"/>
                      <a:gd name="T10" fmla="*/ 452 w 568"/>
                      <a:gd name="T11" fmla="*/ 60 h 348"/>
                      <a:gd name="T12" fmla="*/ 516 w 568"/>
                      <a:gd name="T13" fmla="*/ 28 h 348"/>
                      <a:gd name="T14" fmla="*/ 568 w 568"/>
                      <a:gd name="T15" fmla="*/ 0 h 3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68" h="348">
                        <a:moveTo>
                          <a:pt x="0" y="348"/>
                        </a:moveTo>
                        <a:cubicBezTo>
                          <a:pt x="27" y="321"/>
                          <a:pt x="28" y="286"/>
                          <a:pt x="48" y="256"/>
                        </a:cubicBezTo>
                        <a:cubicBezTo>
                          <a:pt x="57" y="222"/>
                          <a:pt x="64" y="182"/>
                          <a:pt x="84" y="152"/>
                        </a:cubicBezTo>
                        <a:cubicBezTo>
                          <a:pt x="91" y="124"/>
                          <a:pt x="110" y="97"/>
                          <a:pt x="136" y="84"/>
                        </a:cubicBezTo>
                        <a:cubicBezTo>
                          <a:pt x="152" y="76"/>
                          <a:pt x="184" y="64"/>
                          <a:pt x="184" y="64"/>
                        </a:cubicBezTo>
                        <a:cubicBezTo>
                          <a:pt x="275" y="67"/>
                          <a:pt x="361" y="68"/>
                          <a:pt x="452" y="60"/>
                        </a:cubicBezTo>
                        <a:cubicBezTo>
                          <a:pt x="472" y="48"/>
                          <a:pt x="494" y="35"/>
                          <a:pt x="516" y="28"/>
                        </a:cubicBezTo>
                        <a:cubicBezTo>
                          <a:pt x="533" y="15"/>
                          <a:pt x="553" y="15"/>
                          <a:pt x="568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4" name="Freeform 25"/>
                  <p:cNvSpPr>
                    <a:spLocks/>
                  </p:cNvSpPr>
                  <p:nvPr/>
                </p:nvSpPr>
                <p:spPr bwMode="auto">
                  <a:xfrm>
                    <a:off x="2068" y="3143"/>
                    <a:ext cx="272" cy="261"/>
                  </a:xfrm>
                  <a:custGeom>
                    <a:avLst/>
                    <a:gdLst>
                      <a:gd name="T0" fmla="*/ 0 w 272"/>
                      <a:gd name="T1" fmla="*/ 1 h 261"/>
                      <a:gd name="T2" fmla="*/ 72 w 272"/>
                      <a:gd name="T3" fmla="*/ 5 h 261"/>
                      <a:gd name="T4" fmla="*/ 108 w 272"/>
                      <a:gd name="T5" fmla="*/ 29 h 261"/>
                      <a:gd name="T6" fmla="*/ 112 w 272"/>
                      <a:gd name="T7" fmla="*/ 45 h 261"/>
                      <a:gd name="T8" fmla="*/ 116 w 272"/>
                      <a:gd name="T9" fmla="*/ 157 h 261"/>
                      <a:gd name="T10" fmla="*/ 212 w 272"/>
                      <a:gd name="T11" fmla="*/ 209 h 261"/>
                      <a:gd name="T12" fmla="*/ 248 w 272"/>
                      <a:gd name="T13" fmla="*/ 229 h 261"/>
                      <a:gd name="T14" fmla="*/ 260 w 272"/>
                      <a:gd name="T15" fmla="*/ 237 h 261"/>
                      <a:gd name="T16" fmla="*/ 272 w 272"/>
                      <a:gd name="T17" fmla="*/ 261 h 26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72" h="261">
                        <a:moveTo>
                          <a:pt x="0" y="1"/>
                        </a:moveTo>
                        <a:cubicBezTo>
                          <a:pt x="24" y="2"/>
                          <a:pt x="48" y="0"/>
                          <a:pt x="72" y="5"/>
                        </a:cubicBezTo>
                        <a:cubicBezTo>
                          <a:pt x="86" y="8"/>
                          <a:pt x="108" y="29"/>
                          <a:pt x="108" y="29"/>
                        </a:cubicBezTo>
                        <a:cubicBezTo>
                          <a:pt x="109" y="34"/>
                          <a:pt x="112" y="40"/>
                          <a:pt x="112" y="45"/>
                        </a:cubicBezTo>
                        <a:cubicBezTo>
                          <a:pt x="114" y="82"/>
                          <a:pt x="109" y="120"/>
                          <a:pt x="116" y="157"/>
                        </a:cubicBezTo>
                        <a:cubicBezTo>
                          <a:pt x="124" y="199"/>
                          <a:pt x="180" y="204"/>
                          <a:pt x="212" y="209"/>
                        </a:cubicBezTo>
                        <a:cubicBezTo>
                          <a:pt x="233" y="216"/>
                          <a:pt x="220" y="211"/>
                          <a:pt x="248" y="229"/>
                        </a:cubicBezTo>
                        <a:cubicBezTo>
                          <a:pt x="252" y="232"/>
                          <a:pt x="260" y="237"/>
                          <a:pt x="260" y="237"/>
                        </a:cubicBezTo>
                        <a:cubicBezTo>
                          <a:pt x="263" y="245"/>
                          <a:pt x="272" y="261"/>
                          <a:pt x="272" y="261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356" name="Group 26"/>
                <p:cNvGrpSpPr>
                  <a:grpSpLocks/>
                </p:cNvGrpSpPr>
                <p:nvPr/>
              </p:nvGrpSpPr>
              <p:grpSpPr bwMode="auto">
                <a:xfrm>
                  <a:off x="1872" y="3380"/>
                  <a:ext cx="1056" cy="748"/>
                  <a:chOff x="1104" y="2852"/>
                  <a:chExt cx="1056" cy="748"/>
                </a:xfrm>
              </p:grpSpPr>
              <p:sp>
                <p:nvSpPr>
                  <p:cNvPr id="1235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928"/>
                    <a:ext cx="432" cy="67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5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3312"/>
                    <a:ext cx="1056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59" name="Freeform 29"/>
                  <p:cNvSpPr>
                    <a:spLocks/>
                  </p:cNvSpPr>
                  <p:nvPr/>
                </p:nvSpPr>
                <p:spPr bwMode="auto">
                  <a:xfrm>
                    <a:off x="1536" y="2852"/>
                    <a:ext cx="336" cy="196"/>
                  </a:xfrm>
                  <a:custGeom>
                    <a:avLst/>
                    <a:gdLst>
                      <a:gd name="T0" fmla="*/ 0 w 336"/>
                      <a:gd name="T1" fmla="*/ 64 h 196"/>
                      <a:gd name="T2" fmla="*/ 92 w 336"/>
                      <a:gd name="T3" fmla="*/ 0 h 196"/>
                      <a:gd name="T4" fmla="*/ 140 w 336"/>
                      <a:gd name="T5" fmla="*/ 4 h 196"/>
                      <a:gd name="T6" fmla="*/ 148 w 336"/>
                      <a:gd name="T7" fmla="*/ 16 h 196"/>
                      <a:gd name="T8" fmla="*/ 152 w 336"/>
                      <a:gd name="T9" fmla="*/ 100 h 196"/>
                      <a:gd name="T10" fmla="*/ 256 w 336"/>
                      <a:gd name="T11" fmla="*/ 196 h 196"/>
                      <a:gd name="T12" fmla="*/ 336 w 336"/>
                      <a:gd name="T13" fmla="*/ 192 h 1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36" h="196">
                        <a:moveTo>
                          <a:pt x="0" y="64"/>
                        </a:moveTo>
                        <a:cubicBezTo>
                          <a:pt x="31" y="43"/>
                          <a:pt x="61" y="20"/>
                          <a:pt x="92" y="0"/>
                        </a:cubicBezTo>
                        <a:cubicBezTo>
                          <a:pt x="108" y="1"/>
                          <a:pt x="125" y="0"/>
                          <a:pt x="140" y="4"/>
                        </a:cubicBezTo>
                        <a:cubicBezTo>
                          <a:pt x="145" y="5"/>
                          <a:pt x="147" y="11"/>
                          <a:pt x="148" y="16"/>
                        </a:cubicBezTo>
                        <a:cubicBezTo>
                          <a:pt x="151" y="44"/>
                          <a:pt x="150" y="72"/>
                          <a:pt x="152" y="100"/>
                        </a:cubicBezTo>
                        <a:cubicBezTo>
                          <a:pt x="156" y="156"/>
                          <a:pt x="205" y="190"/>
                          <a:pt x="256" y="196"/>
                        </a:cubicBezTo>
                        <a:cubicBezTo>
                          <a:pt x="333" y="192"/>
                          <a:pt x="307" y="192"/>
                          <a:pt x="336" y="192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12360" name="Freeform 30"/>
                  <p:cNvSpPr>
                    <a:spLocks/>
                  </p:cNvSpPr>
                  <p:nvPr/>
                </p:nvSpPr>
                <p:spPr bwMode="auto">
                  <a:xfrm>
                    <a:off x="1876" y="3047"/>
                    <a:ext cx="272" cy="261"/>
                  </a:xfrm>
                  <a:custGeom>
                    <a:avLst/>
                    <a:gdLst>
                      <a:gd name="T0" fmla="*/ 0 w 272"/>
                      <a:gd name="T1" fmla="*/ 1 h 261"/>
                      <a:gd name="T2" fmla="*/ 72 w 272"/>
                      <a:gd name="T3" fmla="*/ 5 h 261"/>
                      <a:gd name="T4" fmla="*/ 108 w 272"/>
                      <a:gd name="T5" fmla="*/ 29 h 261"/>
                      <a:gd name="T6" fmla="*/ 112 w 272"/>
                      <a:gd name="T7" fmla="*/ 45 h 261"/>
                      <a:gd name="T8" fmla="*/ 116 w 272"/>
                      <a:gd name="T9" fmla="*/ 157 h 261"/>
                      <a:gd name="T10" fmla="*/ 212 w 272"/>
                      <a:gd name="T11" fmla="*/ 209 h 261"/>
                      <a:gd name="T12" fmla="*/ 248 w 272"/>
                      <a:gd name="T13" fmla="*/ 229 h 261"/>
                      <a:gd name="T14" fmla="*/ 260 w 272"/>
                      <a:gd name="T15" fmla="*/ 237 h 261"/>
                      <a:gd name="T16" fmla="*/ 272 w 272"/>
                      <a:gd name="T17" fmla="*/ 261 h 26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72" h="261">
                        <a:moveTo>
                          <a:pt x="0" y="1"/>
                        </a:moveTo>
                        <a:cubicBezTo>
                          <a:pt x="24" y="2"/>
                          <a:pt x="48" y="0"/>
                          <a:pt x="72" y="5"/>
                        </a:cubicBezTo>
                        <a:cubicBezTo>
                          <a:pt x="86" y="8"/>
                          <a:pt x="108" y="29"/>
                          <a:pt x="108" y="29"/>
                        </a:cubicBezTo>
                        <a:cubicBezTo>
                          <a:pt x="109" y="34"/>
                          <a:pt x="112" y="40"/>
                          <a:pt x="112" y="45"/>
                        </a:cubicBezTo>
                        <a:cubicBezTo>
                          <a:pt x="114" y="82"/>
                          <a:pt x="109" y="120"/>
                          <a:pt x="116" y="157"/>
                        </a:cubicBezTo>
                        <a:cubicBezTo>
                          <a:pt x="124" y="199"/>
                          <a:pt x="180" y="204"/>
                          <a:pt x="212" y="209"/>
                        </a:cubicBezTo>
                        <a:cubicBezTo>
                          <a:pt x="233" y="216"/>
                          <a:pt x="220" y="211"/>
                          <a:pt x="248" y="229"/>
                        </a:cubicBezTo>
                        <a:cubicBezTo>
                          <a:pt x="252" y="232"/>
                          <a:pt x="260" y="237"/>
                          <a:pt x="260" y="237"/>
                        </a:cubicBezTo>
                        <a:cubicBezTo>
                          <a:pt x="263" y="245"/>
                          <a:pt x="272" y="261"/>
                          <a:pt x="272" y="261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12353" name="Text Box 31"/>
              <p:cNvSpPr txBox="1">
                <a:spLocks noChangeArrowheads="1"/>
              </p:cNvSpPr>
              <p:nvPr/>
            </p:nvSpPr>
            <p:spPr bwMode="auto">
              <a:xfrm>
                <a:off x="2288" y="3476"/>
                <a:ext cx="387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 sz="2400" b="0" i="0" dirty="0"/>
              </a:p>
            </p:txBody>
          </p:sp>
        </p:grpSp>
        <p:sp>
          <p:nvSpPr>
            <p:cNvPr id="12349" name="Text Box 32"/>
            <p:cNvSpPr txBox="1">
              <a:spLocks noChangeArrowheads="1"/>
            </p:cNvSpPr>
            <p:nvPr/>
          </p:nvSpPr>
          <p:spPr bwMode="auto">
            <a:xfrm>
              <a:off x="3685" y="2140"/>
              <a:ext cx="50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2400" b="0" i="0" dirty="0"/>
            </a:p>
          </p:txBody>
        </p:sp>
        <p:sp>
          <p:nvSpPr>
            <p:cNvPr id="12350" name="Text Box 33"/>
            <p:cNvSpPr txBox="1">
              <a:spLocks noChangeArrowheads="1"/>
            </p:cNvSpPr>
            <p:nvPr/>
          </p:nvSpPr>
          <p:spPr bwMode="auto">
            <a:xfrm>
              <a:off x="4218" y="1222"/>
              <a:ext cx="50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2400" b="0" i="0" dirty="0"/>
            </a:p>
          </p:txBody>
        </p:sp>
        <p:sp>
          <p:nvSpPr>
            <p:cNvPr id="12351" name="Text Box 34"/>
            <p:cNvSpPr txBox="1">
              <a:spLocks noChangeArrowheads="1"/>
            </p:cNvSpPr>
            <p:nvPr/>
          </p:nvSpPr>
          <p:spPr bwMode="auto">
            <a:xfrm>
              <a:off x="5139" y="1726"/>
              <a:ext cx="506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2400" b="0" i="0" dirty="0"/>
            </a:p>
          </p:txBody>
        </p:sp>
      </p:grpSp>
      <p:grpSp>
        <p:nvGrpSpPr>
          <p:cNvPr id="12293" name="Group 35"/>
          <p:cNvGrpSpPr>
            <a:grpSpLocks/>
          </p:cNvGrpSpPr>
          <p:nvPr/>
        </p:nvGrpSpPr>
        <p:grpSpPr bwMode="auto">
          <a:xfrm rot="673986">
            <a:off x="4944533" y="4724401"/>
            <a:ext cx="1303867" cy="1141413"/>
            <a:chOff x="1104" y="2852"/>
            <a:chExt cx="1056" cy="748"/>
          </a:xfrm>
        </p:grpSpPr>
        <p:sp>
          <p:nvSpPr>
            <p:cNvPr id="12344" name="Line 36"/>
            <p:cNvSpPr>
              <a:spLocks noChangeShapeType="1"/>
            </p:cNvSpPr>
            <p:nvPr/>
          </p:nvSpPr>
          <p:spPr bwMode="auto">
            <a:xfrm flipV="1">
              <a:off x="1104" y="2928"/>
              <a:ext cx="432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45" name="Line 37"/>
            <p:cNvSpPr>
              <a:spLocks noChangeShapeType="1"/>
            </p:cNvSpPr>
            <p:nvPr/>
          </p:nvSpPr>
          <p:spPr bwMode="auto">
            <a:xfrm flipV="1">
              <a:off x="1104" y="3312"/>
              <a:ext cx="105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46" name="Freeform 38"/>
            <p:cNvSpPr>
              <a:spLocks/>
            </p:cNvSpPr>
            <p:nvPr/>
          </p:nvSpPr>
          <p:spPr bwMode="auto">
            <a:xfrm>
              <a:off x="1536" y="2852"/>
              <a:ext cx="336" cy="196"/>
            </a:xfrm>
            <a:custGeom>
              <a:avLst/>
              <a:gdLst>
                <a:gd name="T0" fmla="*/ 0 w 336"/>
                <a:gd name="T1" fmla="*/ 64 h 196"/>
                <a:gd name="T2" fmla="*/ 92 w 336"/>
                <a:gd name="T3" fmla="*/ 0 h 196"/>
                <a:gd name="T4" fmla="*/ 140 w 336"/>
                <a:gd name="T5" fmla="*/ 4 h 196"/>
                <a:gd name="T6" fmla="*/ 148 w 336"/>
                <a:gd name="T7" fmla="*/ 16 h 196"/>
                <a:gd name="T8" fmla="*/ 152 w 336"/>
                <a:gd name="T9" fmla="*/ 100 h 196"/>
                <a:gd name="T10" fmla="*/ 256 w 336"/>
                <a:gd name="T11" fmla="*/ 196 h 196"/>
                <a:gd name="T12" fmla="*/ 336 w 336"/>
                <a:gd name="T13" fmla="*/ 192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" h="196">
                  <a:moveTo>
                    <a:pt x="0" y="64"/>
                  </a:moveTo>
                  <a:cubicBezTo>
                    <a:pt x="31" y="43"/>
                    <a:pt x="61" y="20"/>
                    <a:pt x="92" y="0"/>
                  </a:cubicBezTo>
                  <a:cubicBezTo>
                    <a:pt x="108" y="1"/>
                    <a:pt x="125" y="0"/>
                    <a:pt x="140" y="4"/>
                  </a:cubicBezTo>
                  <a:cubicBezTo>
                    <a:pt x="145" y="5"/>
                    <a:pt x="147" y="11"/>
                    <a:pt x="148" y="16"/>
                  </a:cubicBezTo>
                  <a:cubicBezTo>
                    <a:pt x="151" y="44"/>
                    <a:pt x="150" y="72"/>
                    <a:pt x="152" y="100"/>
                  </a:cubicBezTo>
                  <a:cubicBezTo>
                    <a:pt x="156" y="156"/>
                    <a:pt x="205" y="190"/>
                    <a:pt x="256" y="196"/>
                  </a:cubicBezTo>
                  <a:cubicBezTo>
                    <a:pt x="333" y="192"/>
                    <a:pt x="307" y="192"/>
                    <a:pt x="336" y="192"/>
                  </a:cubicBezTo>
                </a:path>
              </a:pathLst>
            </a:cu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47" name="Freeform 39"/>
            <p:cNvSpPr>
              <a:spLocks/>
            </p:cNvSpPr>
            <p:nvPr/>
          </p:nvSpPr>
          <p:spPr bwMode="auto">
            <a:xfrm>
              <a:off x="1876" y="3047"/>
              <a:ext cx="272" cy="261"/>
            </a:xfrm>
            <a:custGeom>
              <a:avLst/>
              <a:gdLst>
                <a:gd name="T0" fmla="*/ 0 w 272"/>
                <a:gd name="T1" fmla="*/ 1 h 261"/>
                <a:gd name="T2" fmla="*/ 72 w 272"/>
                <a:gd name="T3" fmla="*/ 5 h 261"/>
                <a:gd name="T4" fmla="*/ 108 w 272"/>
                <a:gd name="T5" fmla="*/ 29 h 261"/>
                <a:gd name="T6" fmla="*/ 112 w 272"/>
                <a:gd name="T7" fmla="*/ 45 h 261"/>
                <a:gd name="T8" fmla="*/ 116 w 272"/>
                <a:gd name="T9" fmla="*/ 157 h 261"/>
                <a:gd name="T10" fmla="*/ 212 w 272"/>
                <a:gd name="T11" fmla="*/ 209 h 261"/>
                <a:gd name="T12" fmla="*/ 248 w 272"/>
                <a:gd name="T13" fmla="*/ 229 h 261"/>
                <a:gd name="T14" fmla="*/ 260 w 272"/>
                <a:gd name="T15" fmla="*/ 237 h 261"/>
                <a:gd name="T16" fmla="*/ 272 w 272"/>
                <a:gd name="T17" fmla="*/ 261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2" h="261">
                  <a:moveTo>
                    <a:pt x="0" y="1"/>
                  </a:moveTo>
                  <a:cubicBezTo>
                    <a:pt x="24" y="2"/>
                    <a:pt x="48" y="0"/>
                    <a:pt x="72" y="5"/>
                  </a:cubicBezTo>
                  <a:cubicBezTo>
                    <a:pt x="86" y="8"/>
                    <a:pt x="108" y="29"/>
                    <a:pt x="108" y="29"/>
                  </a:cubicBezTo>
                  <a:cubicBezTo>
                    <a:pt x="109" y="34"/>
                    <a:pt x="112" y="40"/>
                    <a:pt x="112" y="45"/>
                  </a:cubicBezTo>
                  <a:cubicBezTo>
                    <a:pt x="114" y="82"/>
                    <a:pt x="109" y="120"/>
                    <a:pt x="116" y="157"/>
                  </a:cubicBezTo>
                  <a:cubicBezTo>
                    <a:pt x="124" y="199"/>
                    <a:pt x="180" y="204"/>
                    <a:pt x="212" y="209"/>
                  </a:cubicBezTo>
                  <a:cubicBezTo>
                    <a:pt x="233" y="216"/>
                    <a:pt x="220" y="211"/>
                    <a:pt x="248" y="229"/>
                  </a:cubicBezTo>
                  <a:cubicBezTo>
                    <a:pt x="252" y="232"/>
                    <a:pt x="260" y="237"/>
                    <a:pt x="260" y="237"/>
                  </a:cubicBezTo>
                  <a:cubicBezTo>
                    <a:pt x="263" y="245"/>
                    <a:pt x="272" y="261"/>
                    <a:pt x="272" y="261"/>
                  </a:cubicBezTo>
                </a:path>
              </a:pathLst>
            </a:cu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2294" name="Group 40"/>
          <p:cNvGrpSpPr>
            <a:grpSpLocks/>
          </p:cNvGrpSpPr>
          <p:nvPr/>
        </p:nvGrpSpPr>
        <p:grpSpPr bwMode="auto">
          <a:xfrm rot="605068">
            <a:off x="5903385" y="4221163"/>
            <a:ext cx="1401233" cy="709612"/>
            <a:chOff x="2112" y="1824"/>
            <a:chExt cx="912" cy="792"/>
          </a:xfrm>
        </p:grpSpPr>
        <p:sp>
          <p:nvSpPr>
            <p:cNvPr id="12340" name="Line 41"/>
            <p:cNvSpPr>
              <a:spLocks noChangeShapeType="1"/>
            </p:cNvSpPr>
            <p:nvPr/>
          </p:nvSpPr>
          <p:spPr bwMode="auto">
            <a:xfrm flipV="1">
              <a:off x="2112" y="1824"/>
              <a:ext cx="432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41" name="Line 42"/>
            <p:cNvSpPr>
              <a:spLocks noChangeShapeType="1"/>
            </p:cNvSpPr>
            <p:nvPr/>
          </p:nvSpPr>
          <p:spPr bwMode="auto">
            <a:xfrm>
              <a:off x="2544" y="1824"/>
              <a:ext cx="48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42" name="Freeform 43"/>
            <p:cNvSpPr>
              <a:spLocks/>
            </p:cNvSpPr>
            <p:nvPr/>
          </p:nvSpPr>
          <p:spPr bwMode="auto">
            <a:xfrm>
              <a:off x="2448" y="2268"/>
              <a:ext cx="568" cy="348"/>
            </a:xfrm>
            <a:custGeom>
              <a:avLst/>
              <a:gdLst>
                <a:gd name="T0" fmla="*/ 0 w 568"/>
                <a:gd name="T1" fmla="*/ 348 h 348"/>
                <a:gd name="T2" fmla="*/ 48 w 568"/>
                <a:gd name="T3" fmla="*/ 256 h 348"/>
                <a:gd name="T4" fmla="*/ 84 w 568"/>
                <a:gd name="T5" fmla="*/ 152 h 348"/>
                <a:gd name="T6" fmla="*/ 136 w 568"/>
                <a:gd name="T7" fmla="*/ 84 h 348"/>
                <a:gd name="T8" fmla="*/ 184 w 568"/>
                <a:gd name="T9" fmla="*/ 64 h 348"/>
                <a:gd name="T10" fmla="*/ 452 w 568"/>
                <a:gd name="T11" fmla="*/ 60 h 348"/>
                <a:gd name="T12" fmla="*/ 516 w 568"/>
                <a:gd name="T13" fmla="*/ 28 h 348"/>
                <a:gd name="T14" fmla="*/ 568 w 568"/>
                <a:gd name="T15" fmla="*/ 0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" h="348">
                  <a:moveTo>
                    <a:pt x="0" y="348"/>
                  </a:moveTo>
                  <a:cubicBezTo>
                    <a:pt x="27" y="321"/>
                    <a:pt x="28" y="286"/>
                    <a:pt x="48" y="256"/>
                  </a:cubicBezTo>
                  <a:cubicBezTo>
                    <a:pt x="57" y="222"/>
                    <a:pt x="64" y="182"/>
                    <a:pt x="84" y="152"/>
                  </a:cubicBezTo>
                  <a:cubicBezTo>
                    <a:pt x="91" y="124"/>
                    <a:pt x="110" y="97"/>
                    <a:pt x="136" y="84"/>
                  </a:cubicBezTo>
                  <a:cubicBezTo>
                    <a:pt x="152" y="76"/>
                    <a:pt x="184" y="64"/>
                    <a:pt x="184" y="64"/>
                  </a:cubicBezTo>
                  <a:cubicBezTo>
                    <a:pt x="275" y="67"/>
                    <a:pt x="361" y="68"/>
                    <a:pt x="452" y="60"/>
                  </a:cubicBezTo>
                  <a:cubicBezTo>
                    <a:pt x="472" y="48"/>
                    <a:pt x="494" y="35"/>
                    <a:pt x="516" y="28"/>
                  </a:cubicBezTo>
                  <a:cubicBezTo>
                    <a:pt x="533" y="15"/>
                    <a:pt x="553" y="15"/>
                    <a:pt x="56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43" name="Freeform 44"/>
            <p:cNvSpPr>
              <a:spLocks/>
            </p:cNvSpPr>
            <p:nvPr/>
          </p:nvSpPr>
          <p:spPr bwMode="auto">
            <a:xfrm>
              <a:off x="2112" y="2420"/>
              <a:ext cx="336" cy="196"/>
            </a:xfrm>
            <a:custGeom>
              <a:avLst/>
              <a:gdLst>
                <a:gd name="T0" fmla="*/ 0 w 336"/>
                <a:gd name="T1" fmla="*/ 64 h 196"/>
                <a:gd name="T2" fmla="*/ 92 w 336"/>
                <a:gd name="T3" fmla="*/ 0 h 196"/>
                <a:gd name="T4" fmla="*/ 140 w 336"/>
                <a:gd name="T5" fmla="*/ 4 h 196"/>
                <a:gd name="T6" fmla="*/ 148 w 336"/>
                <a:gd name="T7" fmla="*/ 16 h 196"/>
                <a:gd name="T8" fmla="*/ 152 w 336"/>
                <a:gd name="T9" fmla="*/ 100 h 196"/>
                <a:gd name="T10" fmla="*/ 256 w 336"/>
                <a:gd name="T11" fmla="*/ 196 h 196"/>
                <a:gd name="T12" fmla="*/ 336 w 336"/>
                <a:gd name="T13" fmla="*/ 192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" h="196">
                  <a:moveTo>
                    <a:pt x="0" y="64"/>
                  </a:moveTo>
                  <a:cubicBezTo>
                    <a:pt x="31" y="43"/>
                    <a:pt x="61" y="20"/>
                    <a:pt x="92" y="0"/>
                  </a:cubicBezTo>
                  <a:cubicBezTo>
                    <a:pt x="108" y="1"/>
                    <a:pt x="125" y="0"/>
                    <a:pt x="140" y="4"/>
                  </a:cubicBezTo>
                  <a:cubicBezTo>
                    <a:pt x="145" y="5"/>
                    <a:pt x="147" y="11"/>
                    <a:pt x="148" y="16"/>
                  </a:cubicBezTo>
                  <a:cubicBezTo>
                    <a:pt x="151" y="44"/>
                    <a:pt x="150" y="72"/>
                    <a:pt x="152" y="100"/>
                  </a:cubicBezTo>
                  <a:cubicBezTo>
                    <a:pt x="156" y="156"/>
                    <a:pt x="205" y="190"/>
                    <a:pt x="256" y="196"/>
                  </a:cubicBezTo>
                  <a:cubicBezTo>
                    <a:pt x="333" y="192"/>
                    <a:pt x="307" y="192"/>
                    <a:pt x="336" y="19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2295" name="Group 45"/>
          <p:cNvGrpSpPr>
            <a:grpSpLocks/>
          </p:cNvGrpSpPr>
          <p:nvPr/>
        </p:nvGrpSpPr>
        <p:grpSpPr bwMode="auto">
          <a:xfrm rot="446067">
            <a:off x="6477000" y="4868863"/>
            <a:ext cx="1634067" cy="774700"/>
            <a:chOff x="2064" y="2784"/>
            <a:chExt cx="1056" cy="624"/>
          </a:xfrm>
        </p:grpSpPr>
        <p:sp>
          <p:nvSpPr>
            <p:cNvPr id="12336" name="Line 46"/>
            <p:cNvSpPr>
              <a:spLocks noChangeShapeType="1"/>
            </p:cNvSpPr>
            <p:nvPr/>
          </p:nvSpPr>
          <p:spPr bwMode="auto">
            <a:xfrm>
              <a:off x="2640" y="2784"/>
              <a:ext cx="48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37" name="Line 47"/>
            <p:cNvSpPr>
              <a:spLocks noChangeShapeType="1"/>
            </p:cNvSpPr>
            <p:nvPr/>
          </p:nvSpPr>
          <p:spPr bwMode="auto">
            <a:xfrm flipV="1">
              <a:off x="2352" y="3216"/>
              <a:ext cx="76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38" name="Freeform 48"/>
            <p:cNvSpPr>
              <a:spLocks/>
            </p:cNvSpPr>
            <p:nvPr/>
          </p:nvSpPr>
          <p:spPr bwMode="auto">
            <a:xfrm>
              <a:off x="2064" y="2796"/>
              <a:ext cx="568" cy="348"/>
            </a:xfrm>
            <a:custGeom>
              <a:avLst/>
              <a:gdLst>
                <a:gd name="T0" fmla="*/ 0 w 568"/>
                <a:gd name="T1" fmla="*/ 348 h 348"/>
                <a:gd name="T2" fmla="*/ 48 w 568"/>
                <a:gd name="T3" fmla="*/ 256 h 348"/>
                <a:gd name="T4" fmla="*/ 84 w 568"/>
                <a:gd name="T5" fmla="*/ 152 h 348"/>
                <a:gd name="T6" fmla="*/ 136 w 568"/>
                <a:gd name="T7" fmla="*/ 84 h 348"/>
                <a:gd name="T8" fmla="*/ 184 w 568"/>
                <a:gd name="T9" fmla="*/ 64 h 348"/>
                <a:gd name="T10" fmla="*/ 452 w 568"/>
                <a:gd name="T11" fmla="*/ 60 h 348"/>
                <a:gd name="T12" fmla="*/ 516 w 568"/>
                <a:gd name="T13" fmla="*/ 28 h 348"/>
                <a:gd name="T14" fmla="*/ 568 w 568"/>
                <a:gd name="T15" fmla="*/ 0 h 3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" h="348">
                  <a:moveTo>
                    <a:pt x="0" y="348"/>
                  </a:moveTo>
                  <a:cubicBezTo>
                    <a:pt x="27" y="321"/>
                    <a:pt x="28" y="286"/>
                    <a:pt x="48" y="256"/>
                  </a:cubicBezTo>
                  <a:cubicBezTo>
                    <a:pt x="57" y="222"/>
                    <a:pt x="64" y="182"/>
                    <a:pt x="84" y="152"/>
                  </a:cubicBezTo>
                  <a:cubicBezTo>
                    <a:pt x="91" y="124"/>
                    <a:pt x="110" y="97"/>
                    <a:pt x="136" y="84"/>
                  </a:cubicBezTo>
                  <a:cubicBezTo>
                    <a:pt x="152" y="76"/>
                    <a:pt x="184" y="64"/>
                    <a:pt x="184" y="64"/>
                  </a:cubicBezTo>
                  <a:cubicBezTo>
                    <a:pt x="275" y="67"/>
                    <a:pt x="361" y="68"/>
                    <a:pt x="452" y="60"/>
                  </a:cubicBezTo>
                  <a:cubicBezTo>
                    <a:pt x="472" y="48"/>
                    <a:pt x="494" y="35"/>
                    <a:pt x="516" y="28"/>
                  </a:cubicBezTo>
                  <a:cubicBezTo>
                    <a:pt x="533" y="15"/>
                    <a:pt x="553" y="15"/>
                    <a:pt x="56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339" name="Freeform 49"/>
            <p:cNvSpPr>
              <a:spLocks/>
            </p:cNvSpPr>
            <p:nvPr/>
          </p:nvSpPr>
          <p:spPr bwMode="auto">
            <a:xfrm>
              <a:off x="2068" y="3143"/>
              <a:ext cx="272" cy="261"/>
            </a:xfrm>
            <a:custGeom>
              <a:avLst/>
              <a:gdLst>
                <a:gd name="T0" fmla="*/ 0 w 272"/>
                <a:gd name="T1" fmla="*/ 1 h 261"/>
                <a:gd name="T2" fmla="*/ 72 w 272"/>
                <a:gd name="T3" fmla="*/ 5 h 261"/>
                <a:gd name="T4" fmla="*/ 108 w 272"/>
                <a:gd name="T5" fmla="*/ 29 h 261"/>
                <a:gd name="T6" fmla="*/ 112 w 272"/>
                <a:gd name="T7" fmla="*/ 45 h 261"/>
                <a:gd name="T8" fmla="*/ 116 w 272"/>
                <a:gd name="T9" fmla="*/ 157 h 261"/>
                <a:gd name="T10" fmla="*/ 212 w 272"/>
                <a:gd name="T11" fmla="*/ 209 h 261"/>
                <a:gd name="T12" fmla="*/ 248 w 272"/>
                <a:gd name="T13" fmla="*/ 229 h 261"/>
                <a:gd name="T14" fmla="*/ 260 w 272"/>
                <a:gd name="T15" fmla="*/ 237 h 261"/>
                <a:gd name="T16" fmla="*/ 272 w 272"/>
                <a:gd name="T17" fmla="*/ 261 h 2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2" h="261">
                  <a:moveTo>
                    <a:pt x="0" y="1"/>
                  </a:moveTo>
                  <a:cubicBezTo>
                    <a:pt x="24" y="2"/>
                    <a:pt x="48" y="0"/>
                    <a:pt x="72" y="5"/>
                  </a:cubicBezTo>
                  <a:cubicBezTo>
                    <a:pt x="86" y="8"/>
                    <a:pt x="108" y="29"/>
                    <a:pt x="108" y="29"/>
                  </a:cubicBezTo>
                  <a:cubicBezTo>
                    <a:pt x="109" y="34"/>
                    <a:pt x="112" y="40"/>
                    <a:pt x="112" y="45"/>
                  </a:cubicBezTo>
                  <a:cubicBezTo>
                    <a:pt x="114" y="82"/>
                    <a:pt x="109" y="120"/>
                    <a:pt x="116" y="157"/>
                  </a:cubicBezTo>
                  <a:cubicBezTo>
                    <a:pt x="124" y="199"/>
                    <a:pt x="180" y="204"/>
                    <a:pt x="212" y="209"/>
                  </a:cubicBezTo>
                  <a:cubicBezTo>
                    <a:pt x="233" y="216"/>
                    <a:pt x="220" y="211"/>
                    <a:pt x="248" y="229"/>
                  </a:cubicBezTo>
                  <a:cubicBezTo>
                    <a:pt x="252" y="232"/>
                    <a:pt x="260" y="237"/>
                    <a:pt x="260" y="237"/>
                  </a:cubicBezTo>
                  <a:cubicBezTo>
                    <a:pt x="263" y="245"/>
                    <a:pt x="272" y="261"/>
                    <a:pt x="272" y="26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2296" name="Group 50"/>
          <p:cNvGrpSpPr>
            <a:grpSpLocks/>
          </p:cNvGrpSpPr>
          <p:nvPr/>
        </p:nvGrpSpPr>
        <p:grpSpPr bwMode="auto">
          <a:xfrm rot="-122715">
            <a:off x="8496301" y="3930651"/>
            <a:ext cx="3266017" cy="2449513"/>
            <a:chOff x="2256" y="2112"/>
            <a:chExt cx="1704" cy="1296"/>
          </a:xfrm>
        </p:grpSpPr>
        <p:grpSp>
          <p:nvGrpSpPr>
            <p:cNvPr id="12318" name="Group 51"/>
            <p:cNvGrpSpPr>
              <a:grpSpLocks/>
            </p:cNvGrpSpPr>
            <p:nvPr/>
          </p:nvGrpSpPr>
          <p:grpSpPr bwMode="auto">
            <a:xfrm rot="-7424117">
              <a:off x="3108" y="2508"/>
              <a:ext cx="912" cy="792"/>
              <a:chOff x="2112" y="1824"/>
              <a:chExt cx="912" cy="792"/>
            </a:xfrm>
          </p:grpSpPr>
          <p:sp>
            <p:nvSpPr>
              <p:cNvPr id="12332" name="Line 52"/>
              <p:cNvSpPr>
                <a:spLocks noChangeShapeType="1"/>
              </p:cNvSpPr>
              <p:nvPr/>
            </p:nvSpPr>
            <p:spPr bwMode="auto">
              <a:xfrm flipV="1">
                <a:off x="2112" y="1824"/>
                <a:ext cx="432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33" name="Line 53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48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34" name="Freeform 54"/>
              <p:cNvSpPr>
                <a:spLocks/>
              </p:cNvSpPr>
              <p:nvPr/>
            </p:nvSpPr>
            <p:spPr bwMode="auto">
              <a:xfrm>
                <a:off x="2448" y="2268"/>
                <a:ext cx="568" cy="348"/>
              </a:xfrm>
              <a:custGeom>
                <a:avLst/>
                <a:gdLst>
                  <a:gd name="T0" fmla="*/ 0 w 568"/>
                  <a:gd name="T1" fmla="*/ 348 h 348"/>
                  <a:gd name="T2" fmla="*/ 48 w 568"/>
                  <a:gd name="T3" fmla="*/ 256 h 348"/>
                  <a:gd name="T4" fmla="*/ 84 w 568"/>
                  <a:gd name="T5" fmla="*/ 152 h 348"/>
                  <a:gd name="T6" fmla="*/ 136 w 568"/>
                  <a:gd name="T7" fmla="*/ 84 h 348"/>
                  <a:gd name="T8" fmla="*/ 184 w 568"/>
                  <a:gd name="T9" fmla="*/ 64 h 348"/>
                  <a:gd name="T10" fmla="*/ 452 w 568"/>
                  <a:gd name="T11" fmla="*/ 60 h 348"/>
                  <a:gd name="T12" fmla="*/ 516 w 568"/>
                  <a:gd name="T13" fmla="*/ 28 h 348"/>
                  <a:gd name="T14" fmla="*/ 568 w 568"/>
                  <a:gd name="T15" fmla="*/ 0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8" h="348">
                    <a:moveTo>
                      <a:pt x="0" y="348"/>
                    </a:moveTo>
                    <a:cubicBezTo>
                      <a:pt x="27" y="321"/>
                      <a:pt x="28" y="286"/>
                      <a:pt x="48" y="256"/>
                    </a:cubicBezTo>
                    <a:cubicBezTo>
                      <a:pt x="57" y="222"/>
                      <a:pt x="64" y="182"/>
                      <a:pt x="84" y="152"/>
                    </a:cubicBezTo>
                    <a:cubicBezTo>
                      <a:pt x="91" y="124"/>
                      <a:pt x="110" y="97"/>
                      <a:pt x="136" y="84"/>
                    </a:cubicBezTo>
                    <a:cubicBezTo>
                      <a:pt x="152" y="76"/>
                      <a:pt x="184" y="64"/>
                      <a:pt x="184" y="64"/>
                    </a:cubicBezTo>
                    <a:cubicBezTo>
                      <a:pt x="275" y="67"/>
                      <a:pt x="361" y="68"/>
                      <a:pt x="452" y="60"/>
                    </a:cubicBezTo>
                    <a:cubicBezTo>
                      <a:pt x="472" y="48"/>
                      <a:pt x="494" y="35"/>
                      <a:pt x="516" y="28"/>
                    </a:cubicBezTo>
                    <a:cubicBezTo>
                      <a:pt x="533" y="15"/>
                      <a:pt x="553" y="15"/>
                      <a:pt x="56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35" name="Freeform 55"/>
              <p:cNvSpPr>
                <a:spLocks/>
              </p:cNvSpPr>
              <p:nvPr/>
            </p:nvSpPr>
            <p:spPr bwMode="auto">
              <a:xfrm>
                <a:off x="2112" y="2420"/>
                <a:ext cx="336" cy="196"/>
              </a:xfrm>
              <a:custGeom>
                <a:avLst/>
                <a:gdLst>
                  <a:gd name="T0" fmla="*/ 0 w 336"/>
                  <a:gd name="T1" fmla="*/ 64 h 196"/>
                  <a:gd name="T2" fmla="*/ 92 w 336"/>
                  <a:gd name="T3" fmla="*/ 0 h 196"/>
                  <a:gd name="T4" fmla="*/ 140 w 336"/>
                  <a:gd name="T5" fmla="*/ 4 h 196"/>
                  <a:gd name="T6" fmla="*/ 148 w 336"/>
                  <a:gd name="T7" fmla="*/ 16 h 196"/>
                  <a:gd name="T8" fmla="*/ 152 w 336"/>
                  <a:gd name="T9" fmla="*/ 100 h 196"/>
                  <a:gd name="T10" fmla="*/ 256 w 336"/>
                  <a:gd name="T11" fmla="*/ 196 h 196"/>
                  <a:gd name="T12" fmla="*/ 336 w 336"/>
                  <a:gd name="T13" fmla="*/ 192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6" h="196">
                    <a:moveTo>
                      <a:pt x="0" y="64"/>
                    </a:moveTo>
                    <a:cubicBezTo>
                      <a:pt x="31" y="43"/>
                      <a:pt x="61" y="20"/>
                      <a:pt x="92" y="0"/>
                    </a:cubicBezTo>
                    <a:cubicBezTo>
                      <a:pt x="108" y="1"/>
                      <a:pt x="125" y="0"/>
                      <a:pt x="140" y="4"/>
                    </a:cubicBezTo>
                    <a:cubicBezTo>
                      <a:pt x="145" y="5"/>
                      <a:pt x="147" y="11"/>
                      <a:pt x="148" y="16"/>
                    </a:cubicBezTo>
                    <a:cubicBezTo>
                      <a:pt x="151" y="44"/>
                      <a:pt x="150" y="72"/>
                      <a:pt x="152" y="100"/>
                    </a:cubicBezTo>
                    <a:cubicBezTo>
                      <a:pt x="156" y="156"/>
                      <a:pt x="205" y="190"/>
                      <a:pt x="256" y="196"/>
                    </a:cubicBezTo>
                    <a:cubicBezTo>
                      <a:pt x="333" y="192"/>
                      <a:pt x="307" y="192"/>
                      <a:pt x="336" y="192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2319" name="Text Box 56"/>
            <p:cNvSpPr txBox="1">
              <a:spLocks noChangeArrowheads="1"/>
            </p:cNvSpPr>
            <p:nvPr/>
          </p:nvSpPr>
          <p:spPr bwMode="auto">
            <a:xfrm rot="34971">
              <a:off x="3343" y="2764"/>
              <a:ext cx="307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3600" dirty="0"/>
                <a:t>В</a:t>
              </a:r>
            </a:p>
          </p:txBody>
        </p:sp>
        <p:grpSp>
          <p:nvGrpSpPr>
            <p:cNvPr id="12320" name="Group 57"/>
            <p:cNvGrpSpPr>
              <a:grpSpLocks/>
            </p:cNvGrpSpPr>
            <p:nvPr/>
          </p:nvGrpSpPr>
          <p:grpSpPr bwMode="auto">
            <a:xfrm rot="3376277">
              <a:off x="2520" y="2328"/>
              <a:ext cx="1056" cy="624"/>
              <a:chOff x="2064" y="2784"/>
              <a:chExt cx="1056" cy="624"/>
            </a:xfrm>
          </p:grpSpPr>
          <p:sp>
            <p:nvSpPr>
              <p:cNvPr id="12328" name="Line 58"/>
              <p:cNvSpPr>
                <a:spLocks noChangeShapeType="1"/>
              </p:cNvSpPr>
              <p:nvPr/>
            </p:nvSpPr>
            <p:spPr bwMode="auto">
              <a:xfrm>
                <a:off x="2640" y="2784"/>
                <a:ext cx="48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29" name="Line 59"/>
              <p:cNvSpPr>
                <a:spLocks noChangeShapeType="1"/>
              </p:cNvSpPr>
              <p:nvPr/>
            </p:nvSpPr>
            <p:spPr bwMode="auto">
              <a:xfrm flipV="1">
                <a:off x="2352" y="3216"/>
                <a:ext cx="76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30" name="Freeform 60"/>
              <p:cNvSpPr>
                <a:spLocks/>
              </p:cNvSpPr>
              <p:nvPr/>
            </p:nvSpPr>
            <p:spPr bwMode="auto">
              <a:xfrm>
                <a:off x="2064" y="2796"/>
                <a:ext cx="568" cy="348"/>
              </a:xfrm>
              <a:custGeom>
                <a:avLst/>
                <a:gdLst>
                  <a:gd name="T0" fmla="*/ 0 w 568"/>
                  <a:gd name="T1" fmla="*/ 348 h 348"/>
                  <a:gd name="T2" fmla="*/ 48 w 568"/>
                  <a:gd name="T3" fmla="*/ 256 h 348"/>
                  <a:gd name="T4" fmla="*/ 84 w 568"/>
                  <a:gd name="T5" fmla="*/ 152 h 348"/>
                  <a:gd name="T6" fmla="*/ 136 w 568"/>
                  <a:gd name="T7" fmla="*/ 84 h 348"/>
                  <a:gd name="T8" fmla="*/ 184 w 568"/>
                  <a:gd name="T9" fmla="*/ 64 h 348"/>
                  <a:gd name="T10" fmla="*/ 452 w 568"/>
                  <a:gd name="T11" fmla="*/ 60 h 348"/>
                  <a:gd name="T12" fmla="*/ 516 w 568"/>
                  <a:gd name="T13" fmla="*/ 28 h 348"/>
                  <a:gd name="T14" fmla="*/ 568 w 568"/>
                  <a:gd name="T15" fmla="*/ 0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8" h="348">
                    <a:moveTo>
                      <a:pt x="0" y="348"/>
                    </a:moveTo>
                    <a:cubicBezTo>
                      <a:pt x="27" y="321"/>
                      <a:pt x="28" y="286"/>
                      <a:pt x="48" y="256"/>
                    </a:cubicBezTo>
                    <a:cubicBezTo>
                      <a:pt x="57" y="222"/>
                      <a:pt x="64" y="182"/>
                      <a:pt x="84" y="152"/>
                    </a:cubicBezTo>
                    <a:cubicBezTo>
                      <a:pt x="91" y="124"/>
                      <a:pt x="110" y="97"/>
                      <a:pt x="136" y="84"/>
                    </a:cubicBezTo>
                    <a:cubicBezTo>
                      <a:pt x="152" y="76"/>
                      <a:pt x="184" y="64"/>
                      <a:pt x="184" y="64"/>
                    </a:cubicBezTo>
                    <a:cubicBezTo>
                      <a:pt x="275" y="67"/>
                      <a:pt x="361" y="68"/>
                      <a:pt x="452" y="60"/>
                    </a:cubicBezTo>
                    <a:cubicBezTo>
                      <a:pt x="472" y="48"/>
                      <a:pt x="494" y="35"/>
                      <a:pt x="516" y="28"/>
                    </a:cubicBezTo>
                    <a:cubicBezTo>
                      <a:pt x="533" y="15"/>
                      <a:pt x="553" y="15"/>
                      <a:pt x="568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31" name="Freeform 61"/>
              <p:cNvSpPr>
                <a:spLocks/>
              </p:cNvSpPr>
              <p:nvPr/>
            </p:nvSpPr>
            <p:spPr bwMode="auto">
              <a:xfrm>
                <a:off x="2068" y="3143"/>
                <a:ext cx="272" cy="261"/>
              </a:xfrm>
              <a:custGeom>
                <a:avLst/>
                <a:gdLst>
                  <a:gd name="T0" fmla="*/ 0 w 272"/>
                  <a:gd name="T1" fmla="*/ 1 h 261"/>
                  <a:gd name="T2" fmla="*/ 72 w 272"/>
                  <a:gd name="T3" fmla="*/ 5 h 261"/>
                  <a:gd name="T4" fmla="*/ 108 w 272"/>
                  <a:gd name="T5" fmla="*/ 29 h 261"/>
                  <a:gd name="T6" fmla="*/ 112 w 272"/>
                  <a:gd name="T7" fmla="*/ 45 h 261"/>
                  <a:gd name="T8" fmla="*/ 116 w 272"/>
                  <a:gd name="T9" fmla="*/ 157 h 261"/>
                  <a:gd name="T10" fmla="*/ 212 w 272"/>
                  <a:gd name="T11" fmla="*/ 209 h 261"/>
                  <a:gd name="T12" fmla="*/ 248 w 272"/>
                  <a:gd name="T13" fmla="*/ 229 h 261"/>
                  <a:gd name="T14" fmla="*/ 260 w 272"/>
                  <a:gd name="T15" fmla="*/ 237 h 261"/>
                  <a:gd name="T16" fmla="*/ 272 w 272"/>
                  <a:gd name="T17" fmla="*/ 261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2" h="261">
                    <a:moveTo>
                      <a:pt x="0" y="1"/>
                    </a:moveTo>
                    <a:cubicBezTo>
                      <a:pt x="24" y="2"/>
                      <a:pt x="48" y="0"/>
                      <a:pt x="72" y="5"/>
                    </a:cubicBezTo>
                    <a:cubicBezTo>
                      <a:pt x="86" y="8"/>
                      <a:pt x="108" y="29"/>
                      <a:pt x="108" y="29"/>
                    </a:cubicBezTo>
                    <a:cubicBezTo>
                      <a:pt x="109" y="34"/>
                      <a:pt x="112" y="40"/>
                      <a:pt x="112" y="45"/>
                    </a:cubicBezTo>
                    <a:cubicBezTo>
                      <a:pt x="114" y="82"/>
                      <a:pt x="109" y="120"/>
                      <a:pt x="116" y="157"/>
                    </a:cubicBezTo>
                    <a:cubicBezTo>
                      <a:pt x="124" y="199"/>
                      <a:pt x="180" y="204"/>
                      <a:pt x="212" y="209"/>
                    </a:cubicBezTo>
                    <a:cubicBezTo>
                      <a:pt x="233" y="216"/>
                      <a:pt x="220" y="211"/>
                      <a:pt x="248" y="229"/>
                    </a:cubicBezTo>
                    <a:cubicBezTo>
                      <a:pt x="252" y="232"/>
                      <a:pt x="260" y="237"/>
                      <a:pt x="260" y="237"/>
                    </a:cubicBezTo>
                    <a:cubicBezTo>
                      <a:pt x="263" y="245"/>
                      <a:pt x="272" y="261"/>
                      <a:pt x="272" y="261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2321" name="Text Box 62"/>
            <p:cNvSpPr txBox="1">
              <a:spLocks noChangeArrowheads="1"/>
            </p:cNvSpPr>
            <p:nvPr/>
          </p:nvSpPr>
          <p:spPr bwMode="auto">
            <a:xfrm rot="-240634">
              <a:off x="2984" y="2676"/>
              <a:ext cx="258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3600" dirty="0"/>
            </a:p>
          </p:txBody>
        </p:sp>
        <p:grpSp>
          <p:nvGrpSpPr>
            <p:cNvPr id="12322" name="Group 63"/>
            <p:cNvGrpSpPr>
              <a:grpSpLocks/>
            </p:cNvGrpSpPr>
            <p:nvPr/>
          </p:nvGrpSpPr>
          <p:grpSpPr bwMode="auto">
            <a:xfrm rot="-7352689">
              <a:off x="2102" y="2506"/>
              <a:ext cx="1056" cy="748"/>
              <a:chOff x="1104" y="2852"/>
              <a:chExt cx="1056" cy="748"/>
            </a:xfrm>
          </p:grpSpPr>
          <p:sp>
            <p:nvSpPr>
              <p:cNvPr id="12324" name="Line 64"/>
              <p:cNvSpPr>
                <a:spLocks noChangeShapeType="1"/>
              </p:cNvSpPr>
              <p:nvPr/>
            </p:nvSpPr>
            <p:spPr bwMode="auto">
              <a:xfrm flipV="1">
                <a:off x="1104" y="2928"/>
                <a:ext cx="432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25" name="Line 65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105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26" name="Freeform 66"/>
              <p:cNvSpPr>
                <a:spLocks/>
              </p:cNvSpPr>
              <p:nvPr/>
            </p:nvSpPr>
            <p:spPr bwMode="auto">
              <a:xfrm>
                <a:off x="1536" y="2852"/>
                <a:ext cx="336" cy="196"/>
              </a:xfrm>
              <a:custGeom>
                <a:avLst/>
                <a:gdLst>
                  <a:gd name="T0" fmla="*/ 0 w 336"/>
                  <a:gd name="T1" fmla="*/ 64 h 196"/>
                  <a:gd name="T2" fmla="*/ 92 w 336"/>
                  <a:gd name="T3" fmla="*/ 0 h 196"/>
                  <a:gd name="T4" fmla="*/ 140 w 336"/>
                  <a:gd name="T5" fmla="*/ 4 h 196"/>
                  <a:gd name="T6" fmla="*/ 148 w 336"/>
                  <a:gd name="T7" fmla="*/ 16 h 196"/>
                  <a:gd name="T8" fmla="*/ 152 w 336"/>
                  <a:gd name="T9" fmla="*/ 100 h 196"/>
                  <a:gd name="T10" fmla="*/ 256 w 336"/>
                  <a:gd name="T11" fmla="*/ 196 h 196"/>
                  <a:gd name="T12" fmla="*/ 336 w 336"/>
                  <a:gd name="T13" fmla="*/ 192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6" h="196">
                    <a:moveTo>
                      <a:pt x="0" y="64"/>
                    </a:moveTo>
                    <a:cubicBezTo>
                      <a:pt x="31" y="43"/>
                      <a:pt x="61" y="20"/>
                      <a:pt x="92" y="0"/>
                    </a:cubicBezTo>
                    <a:cubicBezTo>
                      <a:pt x="108" y="1"/>
                      <a:pt x="125" y="0"/>
                      <a:pt x="140" y="4"/>
                    </a:cubicBezTo>
                    <a:cubicBezTo>
                      <a:pt x="145" y="5"/>
                      <a:pt x="147" y="11"/>
                      <a:pt x="148" y="16"/>
                    </a:cubicBezTo>
                    <a:cubicBezTo>
                      <a:pt x="151" y="44"/>
                      <a:pt x="150" y="72"/>
                      <a:pt x="152" y="100"/>
                    </a:cubicBezTo>
                    <a:cubicBezTo>
                      <a:pt x="156" y="156"/>
                      <a:pt x="205" y="190"/>
                      <a:pt x="256" y="196"/>
                    </a:cubicBezTo>
                    <a:cubicBezTo>
                      <a:pt x="333" y="192"/>
                      <a:pt x="307" y="192"/>
                      <a:pt x="336" y="192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2327" name="Freeform 67"/>
              <p:cNvSpPr>
                <a:spLocks/>
              </p:cNvSpPr>
              <p:nvPr/>
            </p:nvSpPr>
            <p:spPr bwMode="auto">
              <a:xfrm>
                <a:off x="1876" y="3047"/>
                <a:ext cx="272" cy="261"/>
              </a:xfrm>
              <a:custGeom>
                <a:avLst/>
                <a:gdLst>
                  <a:gd name="T0" fmla="*/ 0 w 272"/>
                  <a:gd name="T1" fmla="*/ 1 h 261"/>
                  <a:gd name="T2" fmla="*/ 72 w 272"/>
                  <a:gd name="T3" fmla="*/ 5 h 261"/>
                  <a:gd name="T4" fmla="*/ 108 w 272"/>
                  <a:gd name="T5" fmla="*/ 29 h 261"/>
                  <a:gd name="T6" fmla="*/ 112 w 272"/>
                  <a:gd name="T7" fmla="*/ 45 h 261"/>
                  <a:gd name="T8" fmla="*/ 116 w 272"/>
                  <a:gd name="T9" fmla="*/ 157 h 261"/>
                  <a:gd name="T10" fmla="*/ 212 w 272"/>
                  <a:gd name="T11" fmla="*/ 209 h 261"/>
                  <a:gd name="T12" fmla="*/ 248 w 272"/>
                  <a:gd name="T13" fmla="*/ 229 h 261"/>
                  <a:gd name="T14" fmla="*/ 260 w 272"/>
                  <a:gd name="T15" fmla="*/ 237 h 261"/>
                  <a:gd name="T16" fmla="*/ 272 w 272"/>
                  <a:gd name="T17" fmla="*/ 261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2" h="261">
                    <a:moveTo>
                      <a:pt x="0" y="1"/>
                    </a:moveTo>
                    <a:cubicBezTo>
                      <a:pt x="24" y="2"/>
                      <a:pt x="48" y="0"/>
                      <a:pt x="72" y="5"/>
                    </a:cubicBezTo>
                    <a:cubicBezTo>
                      <a:pt x="86" y="8"/>
                      <a:pt x="108" y="29"/>
                      <a:pt x="108" y="29"/>
                    </a:cubicBezTo>
                    <a:cubicBezTo>
                      <a:pt x="109" y="34"/>
                      <a:pt x="112" y="40"/>
                      <a:pt x="112" y="45"/>
                    </a:cubicBezTo>
                    <a:cubicBezTo>
                      <a:pt x="114" y="82"/>
                      <a:pt x="109" y="120"/>
                      <a:pt x="116" y="157"/>
                    </a:cubicBezTo>
                    <a:cubicBezTo>
                      <a:pt x="124" y="199"/>
                      <a:pt x="180" y="204"/>
                      <a:pt x="212" y="209"/>
                    </a:cubicBezTo>
                    <a:cubicBezTo>
                      <a:pt x="233" y="216"/>
                      <a:pt x="220" y="211"/>
                      <a:pt x="248" y="229"/>
                    </a:cubicBezTo>
                    <a:cubicBezTo>
                      <a:pt x="252" y="232"/>
                      <a:pt x="260" y="237"/>
                      <a:pt x="260" y="237"/>
                    </a:cubicBezTo>
                    <a:cubicBezTo>
                      <a:pt x="263" y="245"/>
                      <a:pt x="272" y="261"/>
                      <a:pt x="272" y="261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2323" name="Text Box 68"/>
            <p:cNvSpPr txBox="1">
              <a:spLocks noChangeArrowheads="1"/>
            </p:cNvSpPr>
            <p:nvPr/>
          </p:nvSpPr>
          <p:spPr bwMode="auto">
            <a:xfrm rot="198547">
              <a:off x="2765" y="2779"/>
              <a:ext cx="29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altLang="ru-RU" sz="2400" i="0" dirty="0"/>
            </a:p>
          </p:txBody>
        </p:sp>
      </p:grpSp>
      <p:sp>
        <p:nvSpPr>
          <p:cNvPr id="12297" name="Arc 69"/>
          <p:cNvSpPr>
            <a:spLocks/>
          </p:cNvSpPr>
          <p:nvPr/>
        </p:nvSpPr>
        <p:spPr bwMode="auto">
          <a:xfrm>
            <a:off x="1295400" y="5300663"/>
            <a:ext cx="95251" cy="349250"/>
          </a:xfrm>
          <a:custGeom>
            <a:avLst/>
            <a:gdLst>
              <a:gd name="T0" fmla="*/ 0 w 21600"/>
              <a:gd name="T1" fmla="*/ 0 h 26126"/>
              <a:gd name="T2" fmla="*/ 69850 w 21600"/>
              <a:gd name="T3" fmla="*/ 349250 h 26126"/>
              <a:gd name="T4" fmla="*/ 0 w 21600"/>
              <a:gd name="T5" fmla="*/ 288747 h 261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2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21"/>
                  <a:pt x="21439" y="24638"/>
                  <a:pt x="21120" y="26126"/>
                </a:cubicBezTo>
              </a:path>
              <a:path w="21600" h="2612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21"/>
                  <a:pt x="21439" y="24638"/>
                  <a:pt x="21120" y="261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8" name="Arc 70"/>
          <p:cNvSpPr>
            <a:spLocks/>
          </p:cNvSpPr>
          <p:nvPr/>
        </p:nvSpPr>
        <p:spPr bwMode="auto">
          <a:xfrm flipH="1">
            <a:off x="3503084" y="5516563"/>
            <a:ext cx="287867" cy="360362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360362 h 21600"/>
              <a:gd name="T4" fmla="*/ 0 w 21600"/>
              <a:gd name="T5" fmla="*/ 3603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9" name="Arc 72"/>
          <p:cNvSpPr>
            <a:spLocks/>
          </p:cNvSpPr>
          <p:nvPr/>
        </p:nvSpPr>
        <p:spPr bwMode="auto">
          <a:xfrm flipV="1">
            <a:off x="2063751" y="4437064"/>
            <a:ext cx="670983" cy="71437"/>
          </a:xfrm>
          <a:custGeom>
            <a:avLst/>
            <a:gdLst>
              <a:gd name="T0" fmla="*/ 0 w 26188"/>
              <a:gd name="T1" fmla="*/ 9571 h 21600"/>
              <a:gd name="T2" fmla="*/ 503237 w 26188"/>
              <a:gd name="T3" fmla="*/ 21305 h 21600"/>
              <a:gd name="T4" fmla="*/ 207536 w 26188"/>
              <a:gd name="T5" fmla="*/ 714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88" h="21600" fill="none" extrusionOk="0">
                <a:moveTo>
                  <a:pt x="-1" y="2893"/>
                </a:moveTo>
                <a:cubicBezTo>
                  <a:pt x="3283" y="998"/>
                  <a:pt x="7008" y="-1"/>
                  <a:pt x="10800" y="0"/>
                </a:cubicBezTo>
                <a:cubicBezTo>
                  <a:pt x="16585" y="0"/>
                  <a:pt x="22128" y="2320"/>
                  <a:pt x="26188" y="6441"/>
                </a:cubicBezTo>
              </a:path>
              <a:path w="26188" h="21600" stroke="0" extrusionOk="0">
                <a:moveTo>
                  <a:pt x="-1" y="2893"/>
                </a:moveTo>
                <a:cubicBezTo>
                  <a:pt x="3283" y="998"/>
                  <a:pt x="7008" y="-1"/>
                  <a:pt x="10800" y="0"/>
                </a:cubicBezTo>
                <a:cubicBezTo>
                  <a:pt x="16585" y="0"/>
                  <a:pt x="22128" y="2320"/>
                  <a:pt x="26188" y="6441"/>
                </a:cubicBezTo>
                <a:lnTo>
                  <a:pt x="10800" y="21600"/>
                </a:lnTo>
                <a:lnTo>
                  <a:pt x="-1" y="2893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0" name="Arc 73"/>
          <p:cNvSpPr>
            <a:spLocks/>
          </p:cNvSpPr>
          <p:nvPr/>
        </p:nvSpPr>
        <p:spPr bwMode="auto">
          <a:xfrm>
            <a:off x="5135033" y="5373688"/>
            <a:ext cx="95251" cy="349250"/>
          </a:xfrm>
          <a:custGeom>
            <a:avLst/>
            <a:gdLst>
              <a:gd name="T0" fmla="*/ 0 w 21600"/>
              <a:gd name="T1" fmla="*/ 0 h 26126"/>
              <a:gd name="T2" fmla="*/ 69850 w 21600"/>
              <a:gd name="T3" fmla="*/ 349250 h 26126"/>
              <a:gd name="T4" fmla="*/ 0 w 21600"/>
              <a:gd name="T5" fmla="*/ 288747 h 261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2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21"/>
                  <a:pt x="21439" y="24638"/>
                  <a:pt x="21120" y="26126"/>
                </a:cubicBezTo>
              </a:path>
              <a:path w="21600" h="2612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121"/>
                  <a:pt x="21439" y="24638"/>
                  <a:pt x="21120" y="261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1" name="Arc 74"/>
          <p:cNvSpPr>
            <a:spLocks/>
          </p:cNvSpPr>
          <p:nvPr/>
        </p:nvSpPr>
        <p:spPr bwMode="auto">
          <a:xfrm flipV="1">
            <a:off x="6288618" y="4365625"/>
            <a:ext cx="670983" cy="71438"/>
          </a:xfrm>
          <a:custGeom>
            <a:avLst/>
            <a:gdLst>
              <a:gd name="T0" fmla="*/ 0 w 26188"/>
              <a:gd name="T1" fmla="*/ 9571 h 21600"/>
              <a:gd name="T2" fmla="*/ 503237 w 26188"/>
              <a:gd name="T3" fmla="*/ 21306 h 21600"/>
              <a:gd name="T4" fmla="*/ 207536 w 26188"/>
              <a:gd name="T5" fmla="*/ 714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88" h="21600" fill="none" extrusionOk="0">
                <a:moveTo>
                  <a:pt x="-1" y="2893"/>
                </a:moveTo>
                <a:cubicBezTo>
                  <a:pt x="3283" y="998"/>
                  <a:pt x="7008" y="-1"/>
                  <a:pt x="10800" y="0"/>
                </a:cubicBezTo>
                <a:cubicBezTo>
                  <a:pt x="16585" y="0"/>
                  <a:pt x="22128" y="2320"/>
                  <a:pt x="26188" y="6441"/>
                </a:cubicBezTo>
              </a:path>
              <a:path w="26188" h="21600" stroke="0" extrusionOk="0">
                <a:moveTo>
                  <a:pt x="-1" y="2893"/>
                </a:moveTo>
                <a:cubicBezTo>
                  <a:pt x="3283" y="998"/>
                  <a:pt x="7008" y="-1"/>
                  <a:pt x="10800" y="0"/>
                </a:cubicBezTo>
                <a:cubicBezTo>
                  <a:pt x="16585" y="0"/>
                  <a:pt x="22128" y="2320"/>
                  <a:pt x="26188" y="6441"/>
                </a:cubicBezTo>
                <a:lnTo>
                  <a:pt x="10800" y="21600"/>
                </a:lnTo>
                <a:lnTo>
                  <a:pt x="-1" y="2893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2" name="Arc 75"/>
          <p:cNvSpPr>
            <a:spLocks/>
          </p:cNvSpPr>
          <p:nvPr/>
        </p:nvSpPr>
        <p:spPr bwMode="auto">
          <a:xfrm flipH="1">
            <a:off x="7440084" y="5157788"/>
            <a:ext cx="287867" cy="360362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360362 h 21600"/>
              <a:gd name="T4" fmla="*/ 0 w 21600"/>
              <a:gd name="T5" fmla="*/ 3603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3" name="Arc 76"/>
          <p:cNvSpPr>
            <a:spLocks/>
          </p:cNvSpPr>
          <p:nvPr/>
        </p:nvSpPr>
        <p:spPr bwMode="auto">
          <a:xfrm flipH="1">
            <a:off x="7440084" y="5157788"/>
            <a:ext cx="287867" cy="360362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360362 h 21600"/>
              <a:gd name="T4" fmla="*/ 0 w 21600"/>
              <a:gd name="T5" fmla="*/ 3603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4" name="Arc 77"/>
          <p:cNvSpPr>
            <a:spLocks/>
          </p:cNvSpPr>
          <p:nvPr/>
        </p:nvSpPr>
        <p:spPr bwMode="auto">
          <a:xfrm flipH="1">
            <a:off x="9840384" y="5445126"/>
            <a:ext cx="287867" cy="360363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360363 h 21600"/>
              <a:gd name="T4" fmla="*/ 0 w 21600"/>
              <a:gd name="T5" fmla="*/ 3603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5" name="Arc 79"/>
          <p:cNvSpPr>
            <a:spLocks/>
          </p:cNvSpPr>
          <p:nvPr/>
        </p:nvSpPr>
        <p:spPr bwMode="auto">
          <a:xfrm>
            <a:off x="10513484" y="5445126"/>
            <a:ext cx="287867" cy="360363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360363 h 21600"/>
              <a:gd name="T4" fmla="*/ 0 w 21600"/>
              <a:gd name="T5" fmla="*/ 3603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6" name="Arc 80"/>
          <p:cNvSpPr>
            <a:spLocks/>
          </p:cNvSpPr>
          <p:nvPr/>
        </p:nvSpPr>
        <p:spPr bwMode="auto">
          <a:xfrm flipH="1">
            <a:off x="9935633" y="5589589"/>
            <a:ext cx="95251" cy="71437"/>
          </a:xfrm>
          <a:custGeom>
            <a:avLst/>
            <a:gdLst>
              <a:gd name="T0" fmla="*/ 0 w 21600"/>
              <a:gd name="T1" fmla="*/ 0 h 21600"/>
              <a:gd name="T2" fmla="*/ 71438 w 21600"/>
              <a:gd name="T3" fmla="*/ 71437 h 21600"/>
              <a:gd name="T4" fmla="*/ 0 w 21600"/>
              <a:gd name="T5" fmla="*/ 714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07" name="Rectangle 82"/>
          <p:cNvSpPr>
            <a:spLocks noChangeArrowheads="1"/>
          </p:cNvSpPr>
          <p:nvPr/>
        </p:nvSpPr>
        <p:spPr bwMode="auto">
          <a:xfrm>
            <a:off x="527051" y="5589588"/>
            <a:ext cx="768349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dirty="0"/>
              <a:t>А</a:t>
            </a:r>
          </a:p>
        </p:txBody>
      </p:sp>
      <p:sp>
        <p:nvSpPr>
          <p:cNvPr id="12308" name="Rectangle 83"/>
          <p:cNvSpPr>
            <a:spLocks noChangeArrowheads="1"/>
          </p:cNvSpPr>
          <p:nvPr/>
        </p:nvSpPr>
        <p:spPr bwMode="auto">
          <a:xfrm>
            <a:off x="2351618" y="3500438"/>
            <a:ext cx="67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В</a:t>
            </a:r>
          </a:p>
        </p:txBody>
      </p:sp>
      <p:sp>
        <p:nvSpPr>
          <p:cNvPr id="12309" name="Rectangle 84"/>
          <p:cNvSpPr>
            <a:spLocks noChangeArrowheads="1"/>
          </p:cNvSpPr>
          <p:nvPr/>
        </p:nvSpPr>
        <p:spPr bwMode="auto">
          <a:xfrm>
            <a:off x="4176184" y="5876925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i="0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12310" name="Rectangle 85"/>
          <p:cNvSpPr>
            <a:spLocks noChangeArrowheads="1"/>
          </p:cNvSpPr>
          <p:nvPr/>
        </p:nvSpPr>
        <p:spPr bwMode="auto">
          <a:xfrm>
            <a:off x="2351618" y="3500438"/>
            <a:ext cx="67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В</a:t>
            </a:r>
          </a:p>
        </p:txBody>
      </p:sp>
      <p:sp>
        <p:nvSpPr>
          <p:cNvPr id="12311" name="Rectangle 86"/>
          <p:cNvSpPr>
            <a:spLocks noChangeArrowheads="1"/>
          </p:cNvSpPr>
          <p:nvPr/>
        </p:nvSpPr>
        <p:spPr bwMode="auto">
          <a:xfrm>
            <a:off x="2351618" y="3500438"/>
            <a:ext cx="67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В</a:t>
            </a:r>
          </a:p>
        </p:txBody>
      </p:sp>
      <p:sp>
        <p:nvSpPr>
          <p:cNvPr id="12312" name="Rectangle 88"/>
          <p:cNvSpPr>
            <a:spLocks noChangeArrowheads="1"/>
          </p:cNvSpPr>
          <p:nvPr/>
        </p:nvSpPr>
        <p:spPr bwMode="auto">
          <a:xfrm>
            <a:off x="6383868" y="3573463"/>
            <a:ext cx="105621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В</a:t>
            </a:r>
          </a:p>
        </p:txBody>
      </p:sp>
      <p:sp>
        <p:nvSpPr>
          <p:cNvPr id="12313" name="Rectangle 89"/>
          <p:cNvSpPr>
            <a:spLocks noChangeArrowheads="1"/>
          </p:cNvSpPr>
          <p:nvPr/>
        </p:nvSpPr>
        <p:spPr bwMode="auto">
          <a:xfrm>
            <a:off x="7632700" y="5661025"/>
            <a:ext cx="7979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i="0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12314" name="Rectangle 90"/>
          <p:cNvSpPr>
            <a:spLocks noChangeArrowheads="1"/>
          </p:cNvSpPr>
          <p:nvPr/>
        </p:nvSpPr>
        <p:spPr bwMode="auto">
          <a:xfrm>
            <a:off x="4271434" y="4941888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А</a:t>
            </a:r>
          </a:p>
        </p:txBody>
      </p:sp>
      <p:sp>
        <p:nvSpPr>
          <p:cNvPr id="12315" name="Arc 91"/>
          <p:cNvSpPr>
            <a:spLocks/>
          </p:cNvSpPr>
          <p:nvPr/>
        </p:nvSpPr>
        <p:spPr bwMode="auto">
          <a:xfrm rot="10342179" flipV="1">
            <a:off x="10033000" y="5373689"/>
            <a:ext cx="670984" cy="71437"/>
          </a:xfrm>
          <a:custGeom>
            <a:avLst/>
            <a:gdLst>
              <a:gd name="T0" fmla="*/ 107893 w 21600"/>
              <a:gd name="T1" fmla="*/ 0 h 23124"/>
              <a:gd name="T2" fmla="*/ 501025 w 21600"/>
              <a:gd name="T3" fmla="*/ 71437 h 23124"/>
              <a:gd name="T4" fmla="*/ 0 w 21600"/>
              <a:gd name="T5" fmla="*/ 65178 h 231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124" fill="none" extrusionOk="0">
                <a:moveTo>
                  <a:pt x="4630" y="0"/>
                </a:moveTo>
                <a:cubicBezTo>
                  <a:pt x="14539" y="2175"/>
                  <a:pt x="21600" y="10953"/>
                  <a:pt x="21600" y="21098"/>
                </a:cubicBezTo>
                <a:cubicBezTo>
                  <a:pt x="21600" y="21774"/>
                  <a:pt x="21568" y="22450"/>
                  <a:pt x="21504" y="23123"/>
                </a:cubicBezTo>
              </a:path>
              <a:path w="21600" h="23124" stroke="0" extrusionOk="0">
                <a:moveTo>
                  <a:pt x="4630" y="0"/>
                </a:moveTo>
                <a:cubicBezTo>
                  <a:pt x="14539" y="2175"/>
                  <a:pt x="21600" y="10953"/>
                  <a:pt x="21600" y="21098"/>
                </a:cubicBezTo>
                <a:cubicBezTo>
                  <a:pt x="21600" y="21774"/>
                  <a:pt x="21568" y="22450"/>
                  <a:pt x="21504" y="23123"/>
                </a:cubicBezTo>
                <a:lnTo>
                  <a:pt x="0" y="21098"/>
                </a:lnTo>
                <a:lnTo>
                  <a:pt x="4630" y="0"/>
                </a:lnTo>
                <a:close/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16" name="Rectangle 92"/>
          <p:cNvSpPr>
            <a:spLocks noChangeArrowheads="1"/>
          </p:cNvSpPr>
          <p:nvPr/>
        </p:nvSpPr>
        <p:spPr bwMode="auto">
          <a:xfrm>
            <a:off x="8976784" y="5157788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С</a:t>
            </a:r>
          </a:p>
        </p:txBody>
      </p:sp>
      <p:sp>
        <p:nvSpPr>
          <p:cNvPr id="12317" name="Rectangle 93"/>
          <p:cNvSpPr>
            <a:spLocks noChangeArrowheads="1"/>
          </p:cNvSpPr>
          <p:nvPr/>
        </p:nvSpPr>
        <p:spPr bwMode="auto">
          <a:xfrm>
            <a:off x="9647767" y="4724400"/>
            <a:ext cx="9609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9375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312557/image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452" y="1139687"/>
            <a:ext cx="844163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68556" y="291548"/>
            <a:ext cx="7911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моделями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979" y="4821760"/>
            <a:ext cx="1749704" cy="203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863" y="466238"/>
            <a:ext cx="3407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</a:rPr>
              <a:t>Фраза дня</a:t>
            </a:r>
            <a:endParaRPr lang="ru-RU" sz="4000" b="1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146" y="1828801"/>
            <a:ext cx="8646696" cy="4042610"/>
          </a:xfrm>
          <a:prstGeom prst="rect">
            <a:avLst/>
          </a:prstGeom>
          <a:ln w="34925"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 </a:t>
            </a:r>
            <a:r>
              <a:rPr lang="ru-RU" alt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Estrangelo Edessa" pitchFamily="66" charset="0"/>
                <a:cs typeface="Times New Roman" panose="02020603050405020304" pitchFamily="18" charset="0"/>
              </a:rPr>
              <a:t>«Геометрия является самым могущественным средством для изощрения наших умственных способностей и даёт нам возможность правильно мыслить и рассуждать</a:t>
            </a:r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Estrangelo Edessa" pitchFamily="66" charset="0"/>
                <a:cs typeface="Times New Roman" panose="02020603050405020304" pitchFamily="18" charset="0"/>
              </a:rPr>
              <a:t>.»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srgbClr val="262626"/>
                </a:solidFill>
                <a:latin typeface="Times New Roman" panose="02020603050405020304" pitchFamily="18" charset="0"/>
                <a:ea typeface="Estrangelo Edessa" pitchFamily="66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altLang="ru-RU" sz="3600" dirty="0">
              <a:solidFill>
                <a:srgbClr val="262626"/>
              </a:solidFill>
              <a:latin typeface="Times New Roman" panose="02020603050405020304" pitchFamily="18" charset="0"/>
              <a:ea typeface="Estrangelo Edessa" pitchFamily="66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                      </a:t>
            </a:r>
            <a:r>
              <a:rPr lang="ru-RU" altLang="ru-RU" sz="2400" dirty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Галилео  </a:t>
            </a:r>
            <a:r>
              <a:rPr lang="ru-RU" altLang="ru-RU" sz="2400" dirty="0" smtClean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Галилей,  </a:t>
            </a:r>
            <a:endParaRPr lang="ru-RU" altLang="ru-RU" sz="2400" dirty="0">
              <a:solidFill>
                <a:srgbClr val="262626"/>
              </a:solidFill>
              <a:latin typeface="Calibri" pitchFamily="34" charset="0"/>
              <a:ea typeface="Estrangelo Edessa" pitchFamily="66" charset="0"/>
              <a:cs typeface="Estrangelo Edessa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итальянский </a:t>
            </a:r>
            <a:r>
              <a:rPr lang="ru-RU" altLang="ru-RU" sz="2400" dirty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физик,  астроном, философ, </a:t>
            </a:r>
            <a:r>
              <a:rPr lang="ru-RU" altLang="ru-RU" sz="2400" dirty="0" smtClean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математик.</a:t>
            </a:r>
            <a:endParaRPr lang="ru-RU" altLang="ru-RU" sz="2400" dirty="0">
              <a:solidFill>
                <a:srgbClr val="262626"/>
              </a:solidFill>
              <a:latin typeface="Calibri" pitchFamily="34" charset="0"/>
              <a:ea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9059" y="6011051"/>
            <a:ext cx="2184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(1564-1642 </a:t>
            </a:r>
            <a:r>
              <a:rPr lang="ru-RU" altLang="ru-RU" sz="2400" dirty="0" err="1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г.г</a:t>
            </a:r>
            <a:r>
              <a:rPr lang="ru-RU" altLang="ru-RU" sz="2400" dirty="0">
                <a:solidFill>
                  <a:srgbClr val="262626"/>
                </a:solidFill>
                <a:latin typeface="Calibri" pitchFamily="34" charset="0"/>
                <a:ea typeface="Estrangelo Edessa" pitchFamily="66" charset="0"/>
                <a:cs typeface="Estrangelo Edessa" pitchFamily="66" charset="0"/>
              </a:rPr>
              <a:t>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576917" y="2772825"/>
            <a:ext cx="4195482" cy="112682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5474" y="2760154"/>
            <a:ext cx="70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26942" y="3578087"/>
            <a:ext cx="53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22783" y="225287"/>
            <a:ext cx="730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>
                <a:solidFill>
                  <a:srgbClr val="00B050"/>
                </a:solidFill>
              </a:rPr>
              <a:t>Исследование № </a:t>
            </a:r>
            <a:r>
              <a:rPr lang="ru-RU" sz="3200" b="1" dirty="0" smtClean="0">
                <a:solidFill>
                  <a:srgbClr val="00B050"/>
                </a:solidFill>
              </a:rPr>
              <a:t>3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2035" y="3550024"/>
            <a:ext cx="1475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5698435" y="2796209"/>
            <a:ext cx="4041913" cy="109993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1431039" y="2776918"/>
            <a:ext cx="4195482" cy="112682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75583" y="2703443"/>
            <a:ext cx="86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</a:rPr>
              <a:t>1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01365" y="271776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93843" y="2743199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70504" y="2703442"/>
            <a:ext cx="1264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80243" y="3498574"/>
            <a:ext cx="2021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92557" y="3525078"/>
            <a:ext cx="842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Дано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 АВС</a:t>
            </a:r>
          </a:p>
          <a:p>
            <a:pPr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Доказать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А + В + С = 180</a:t>
            </a:r>
          </a:p>
          <a:p>
            <a:pPr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Доказательство: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 Проведем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АС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В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а.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 1 =4 (накрест лежащие)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 3 =5 (накрест лежащие)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3. 4 + 2 + 5=180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Значит, 1 + 2 + 3=180,</a:t>
            </a:r>
          </a:p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или А + В + С=180 .</a:t>
            </a:r>
          </a:p>
          <a:p>
            <a:pPr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ru-RU" sz="2400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674"/>
            <a:ext cx="12192000" cy="1696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ТЕОРЕМА О СУММЕ УГЛОВ ТРЕУГОЛЬНИКА:</a:t>
            </a:r>
            <a:r>
              <a:rPr lang="ru-RU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УГЛОВ РАВНА 180</a:t>
            </a:r>
            <a:r>
              <a:rPr lang="ru-RU" sz="4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31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sz="31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endParaRPr lang="ru-RU" sz="2200" b="1" cap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96" y="4821760"/>
            <a:ext cx="1749704" cy="203624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69" y="2602523"/>
            <a:ext cx="4246769" cy="230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"/>
            <a:ext cx="11521016" cy="1052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7200" b="1" i="1" smtClean="0">
                <a:solidFill>
                  <a:schemeClr val="accent2"/>
                </a:solidFill>
                <a:latin typeface="Times New Roman" pitchFamily="18" charset="0"/>
              </a:rPr>
              <a:t>Пифагор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4534" y="1412875"/>
            <a:ext cx="6864349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i="1" smtClean="0">
                <a:latin typeface="Times New Roman" pitchFamily="18" charset="0"/>
              </a:rPr>
              <a:t>Доказательство теоремы о сумме углов треугольника «Сумма внутренних углов треугольника равна двум прямым» приписывают Пифагору</a:t>
            </a:r>
            <a:r>
              <a:rPr lang="ru-RU" altLang="ru-RU" sz="3200" i="1" smtClean="0">
                <a:latin typeface="Times New Roman" pitchFamily="18" charset="0"/>
              </a:rPr>
              <a:t> </a:t>
            </a:r>
            <a:r>
              <a:rPr lang="en-US" altLang="ru-RU" sz="3200" i="1" smtClean="0">
                <a:latin typeface="Times New Roman" pitchFamily="18" charset="0"/>
              </a:rPr>
              <a:t>.</a:t>
            </a:r>
            <a:endParaRPr lang="ru-RU" altLang="ru-RU" sz="3200" i="1" smtClean="0">
              <a:latin typeface="Times New Roman" pitchFamily="18" charset="0"/>
            </a:endParaRP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5805488"/>
            <a:ext cx="6288617" cy="86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chemeClr val="accent2"/>
                </a:solidFill>
                <a:latin typeface="Times New Roman" pitchFamily="18" charset="0"/>
              </a:rPr>
              <a:t>580 – 500 г.г. до н. э.</a:t>
            </a:r>
          </a:p>
          <a:p>
            <a:pPr eaLnBrk="1" hangingPunct="1"/>
            <a:endParaRPr lang="ru-RU" altLang="ru-RU" sz="3600" b="1" smtClean="0">
              <a:solidFill>
                <a:srgbClr val="0066FF"/>
              </a:solidFill>
            </a:endParaRPr>
          </a:p>
        </p:txBody>
      </p:sp>
      <p:pic>
        <p:nvPicPr>
          <p:cNvPr id="138244" name="Picture 4" descr="ПИФАГ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412875"/>
            <a:ext cx="4610100" cy="4103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68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5903385" y="1412875"/>
            <a:ext cx="595418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0" dirty="0"/>
              <a:t>В первой книге «Начал» Евклид излагает другое доказательство теоремы о сумме углов треугольника, которое легко понять при помощи чертежа</a:t>
            </a:r>
            <a:r>
              <a:rPr lang="en-US" altLang="ru-RU" sz="3600" b="0" dirty="0"/>
              <a:t>.</a:t>
            </a:r>
            <a:endParaRPr lang="ru-RU" altLang="ru-RU" sz="3200" b="0" dirty="0"/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719668" y="-171450"/>
            <a:ext cx="950383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7200">
                <a:solidFill>
                  <a:schemeClr val="accent2"/>
                </a:solidFill>
              </a:rPr>
              <a:t>Евклид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0" y="5661025"/>
            <a:ext cx="55202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chemeClr val="accent2"/>
                </a:solidFill>
              </a:rPr>
              <a:t>365 –300 г</a:t>
            </a:r>
            <a:r>
              <a:rPr lang="en-US" altLang="ru-RU" sz="3600">
                <a:solidFill>
                  <a:schemeClr val="accent2"/>
                </a:solidFill>
              </a:rPr>
              <a:t>.</a:t>
            </a:r>
            <a:r>
              <a:rPr lang="ru-RU" altLang="ru-RU" sz="3600">
                <a:solidFill>
                  <a:schemeClr val="accent2"/>
                </a:solidFill>
              </a:rPr>
              <a:t>г</a:t>
            </a:r>
            <a:r>
              <a:rPr lang="en-US" altLang="ru-RU" sz="3600">
                <a:solidFill>
                  <a:schemeClr val="accent2"/>
                </a:solidFill>
              </a:rPr>
              <a:t>.</a:t>
            </a:r>
            <a:r>
              <a:rPr lang="ru-RU" altLang="ru-RU" sz="3600">
                <a:solidFill>
                  <a:schemeClr val="accent2"/>
                </a:solidFill>
              </a:rPr>
              <a:t> до н.э.</a:t>
            </a:r>
          </a:p>
        </p:txBody>
      </p:sp>
      <p:pic>
        <p:nvPicPr>
          <p:cNvPr id="82948" name="Picture 4" descr="460_687980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68414"/>
            <a:ext cx="4895851" cy="432117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69343" cy="1320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Внешним угол </a:t>
            </a:r>
            <a:r>
              <a:rPr lang="ru-RU" sz="3200" dirty="0" smtClean="0">
                <a:solidFill>
                  <a:srgbClr val="002060"/>
                </a:solidFill>
              </a:rPr>
              <a:t>треугольника называется угол, смежный с каким-нибудь углом этого треугольника.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5060" y="2242980"/>
            <a:ext cx="8596668" cy="43532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Внешний угол </a:t>
            </a:r>
            <a:r>
              <a:rPr lang="ru-RU" sz="2800" dirty="0" smtClean="0">
                <a:solidFill>
                  <a:srgbClr val="002060"/>
                </a:solidFill>
              </a:rPr>
              <a:t>треугольника равен </a:t>
            </a:r>
            <a:r>
              <a:rPr lang="ru-RU" sz="2800" dirty="0" smtClean="0">
                <a:solidFill>
                  <a:srgbClr val="C00000"/>
                </a:solidFill>
              </a:rPr>
              <a:t>сумме двух углов треугольника , не смежных с ним.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274277" y="3176954"/>
            <a:ext cx="1793631" cy="205153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4" idx="2"/>
          </p:cNvCxnSpPr>
          <p:nvPr/>
        </p:nvCxnSpPr>
        <p:spPr>
          <a:xfrm rot="5400000" flipH="1" flipV="1">
            <a:off x="3880338" y="3598984"/>
            <a:ext cx="23446" cy="3235569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2192218" y="4466491"/>
            <a:ext cx="2391507" cy="1465385"/>
          </a:xfrm>
          <a:prstGeom prst="arc">
            <a:avLst>
              <a:gd name="adj1" fmla="val 16200000"/>
              <a:gd name="adj2" fmla="val 2157135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15661" y="327073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39108" y="4865076"/>
            <a:ext cx="80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з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40369" y="4841631"/>
            <a:ext cx="25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138246" y="441960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40" y="4514309"/>
            <a:ext cx="175577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humbs.dreamstime.com/thumb_2378/237877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72" y="4819650"/>
            <a:ext cx="175196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Wolf\Pictures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895"/>
            <a:ext cx="8830491" cy="65210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35040" y="5460274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Ответ:  60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8547"/>
            <a:ext cx="740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Вернёмся к проблеме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4" y="1010652"/>
            <a:ext cx="9127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Устная работа </a:t>
            </a:r>
            <a:endParaRPr lang="ru-RU" sz="5400" dirty="0" smtClean="0"/>
          </a:p>
          <a:p>
            <a:pPr algn="ctr"/>
            <a:r>
              <a:rPr lang="ru-RU" sz="5400" dirty="0" smtClean="0"/>
              <a:t>по </a:t>
            </a:r>
            <a:r>
              <a:rPr lang="ru-RU" sz="5400" dirty="0"/>
              <a:t>готовым чертежам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7" y="3577305"/>
            <a:ext cx="2081045" cy="241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01517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Найди неизвестный угол треугольника.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" y="2097825"/>
            <a:ext cx="5808371" cy="3279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146" y="2719483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4396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Найди неизвестный угол треугольника.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57" y="1930400"/>
            <a:ext cx="3191401" cy="4049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026" y="2655441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24243" cy="78989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Найди неизвестный угол треугольника.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6" y="1399493"/>
            <a:ext cx="6502483" cy="39194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85" y="2785520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379"/>
            <a:ext cx="9882830" cy="3121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495" y="433137"/>
            <a:ext cx="757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Моё настроение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04548" cy="85859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Найди неизвестный угол треугольника.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68192"/>
            <a:ext cx="6090055" cy="43962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8" y="3057354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24243" cy="76843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Найди неизвестный угол треугольника.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874468"/>
            <a:ext cx="2657475" cy="33718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76" y="1941143"/>
            <a:ext cx="3638550" cy="32385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90" y="4600288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17427" cy="80707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Найди неизвестный угол треугольника.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" y="1648495"/>
            <a:ext cx="4855336" cy="398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056" y="3068145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Существует ли треугольник с углами: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803042"/>
            <a:ext cx="8596668" cy="423832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а)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30, 60, 90 градусов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</a:p>
          <a:p>
            <a:endParaRPr lang="ru-RU" sz="3600" i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b) 46, 4, 140 градусов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</a:p>
          <a:p>
            <a:endParaRPr lang="ru-RU" sz="3600" i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с) 56, 46, 72 градуса?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99" y="2904082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155371"/>
          </a:xfrm>
        </p:spPr>
        <p:txBody>
          <a:bodyPr/>
          <a:lstStyle/>
          <a:p>
            <a:pPr algn="ctr"/>
            <a:r>
              <a:rPr lang="ru-RU" b="1" i="1" dirty="0" smtClean="0"/>
              <a:t>Лови ошибку! </a:t>
            </a:r>
            <a:br>
              <a:rPr lang="ru-RU" b="1" i="1" dirty="0" smtClean="0"/>
            </a:br>
            <a:r>
              <a:rPr lang="ru-RU" b="1" i="1" dirty="0" smtClean="0"/>
              <a:t>Что не так на рисунках?</a:t>
            </a:r>
            <a:endParaRPr lang="ru-RU" dirty="0"/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323850" y="1989138"/>
            <a:ext cx="4205288" cy="3797300"/>
            <a:chOff x="204" y="890"/>
            <a:chExt cx="2025" cy="1904"/>
          </a:xfrm>
        </p:grpSpPr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204" y="890"/>
              <a:ext cx="2025" cy="1904"/>
              <a:chOff x="340" y="631"/>
              <a:chExt cx="2025" cy="1904"/>
            </a:xfrm>
          </p:grpSpPr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>
                <a:off x="476" y="981"/>
                <a:ext cx="1633" cy="1179"/>
              </a:xfrm>
              <a:prstGeom prst="triangle">
                <a:avLst>
                  <a:gd name="adj" fmla="val 6656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340" y="2205"/>
                <a:ext cx="31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122" y="2199"/>
                <a:ext cx="2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Р</a:t>
                </a: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1666" y="631"/>
                <a:ext cx="26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К</a:t>
                </a:r>
              </a:p>
            </p:txBody>
          </p:sp>
        </p:grp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202" y="1434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57</a:t>
              </a:r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519" y="2115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63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521" y="2160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34</a:t>
              </a:r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4572000" y="1773238"/>
            <a:ext cx="3960813" cy="4103687"/>
            <a:chOff x="223" y="1311"/>
            <a:chExt cx="1907" cy="2058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76" y="1752"/>
              <a:ext cx="1346" cy="1302"/>
            </a:xfrm>
            <a:prstGeom prst="triangle">
              <a:avLst>
                <a:gd name="adj" fmla="val 8031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657" y="2795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417" y="2803"/>
              <a:ext cx="43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519" y="1311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23" y="3039"/>
              <a:ext cx="2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863" y="3007"/>
              <a:ext cx="2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62" y="529389"/>
            <a:ext cx="7375802" cy="2713789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Решение задач в группах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78" y="2677481"/>
            <a:ext cx="38401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27051" y="217488"/>
            <a:ext cx="384174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</a:t>
            </a:r>
            <a:r>
              <a:rPr lang="en-US" altLang="ru-RU" sz="3600" b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№ 1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24718" y="3500438"/>
            <a:ext cx="63711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22900" y="692150"/>
            <a:ext cx="63711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688918" y="3573463"/>
            <a:ext cx="63711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46868" y="5589588"/>
            <a:ext cx="43222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Вычислить: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583268" y="5229225"/>
            <a:ext cx="86402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3888317" y="1052513"/>
            <a:ext cx="4800600" cy="2952750"/>
          </a:xfrm>
          <a:custGeom>
            <a:avLst/>
            <a:gdLst>
              <a:gd name="T0" fmla="*/ 0 w 2268"/>
              <a:gd name="T1" fmla="*/ 2147483647 h 1860"/>
              <a:gd name="T2" fmla="*/ 2147483647 w 2268"/>
              <a:gd name="T3" fmla="*/ 2147483647 h 1860"/>
              <a:gd name="T4" fmla="*/ 1484372825 w 2268"/>
              <a:gd name="T5" fmla="*/ 0 h 1860"/>
              <a:gd name="T6" fmla="*/ 0 w 2268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8" h="1860">
                <a:moveTo>
                  <a:pt x="0" y="1860"/>
                </a:moveTo>
                <a:lnTo>
                  <a:pt x="2268" y="1860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rgbClr val="C5FFC5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26695"/>
              </p:ext>
            </p:extLst>
          </p:nvPr>
        </p:nvGraphicFramePr>
        <p:xfrm>
          <a:off x="6000751" y="5516564"/>
          <a:ext cx="1919816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3" imgW="279360" imgH="177480" progId="Equation.3">
                  <p:embed/>
                </p:oleObj>
              </mc:Choice>
              <mc:Fallback>
                <p:oleObj name="Формула" r:id="rId3" imgW="279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1" y="5516564"/>
                        <a:ext cx="1919816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847167" y="1628775"/>
            <a:ext cx="13440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35</a:t>
            </a:r>
            <a:r>
              <a:rPr lang="ru-RU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078817" y="3357563"/>
            <a:ext cx="134408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45</a:t>
            </a:r>
            <a:r>
              <a:rPr lang="ru-RU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35334" y="3429000"/>
            <a:ext cx="13440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5" name="Arc 15"/>
          <p:cNvSpPr>
            <a:spLocks/>
          </p:cNvSpPr>
          <p:nvPr/>
        </p:nvSpPr>
        <p:spPr bwMode="auto">
          <a:xfrm>
            <a:off x="3983567" y="3716339"/>
            <a:ext cx="287867" cy="288925"/>
          </a:xfrm>
          <a:custGeom>
            <a:avLst/>
            <a:gdLst>
              <a:gd name="T0" fmla="*/ 0 w 21600"/>
              <a:gd name="T1" fmla="*/ 0 h 21600"/>
              <a:gd name="T2" fmla="*/ 2158000 w 21600"/>
              <a:gd name="T3" fmla="*/ 3864706 h 21600"/>
              <a:gd name="T4" fmla="*/ 0 w 21600"/>
              <a:gd name="T5" fmla="*/ 38647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Arc 19"/>
          <p:cNvSpPr>
            <a:spLocks/>
          </p:cNvSpPr>
          <p:nvPr/>
        </p:nvSpPr>
        <p:spPr bwMode="auto">
          <a:xfrm flipV="1">
            <a:off x="4944533" y="1484314"/>
            <a:ext cx="670984" cy="73025"/>
          </a:xfrm>
          <a:custGeom>
            <a:avLst/>
            <a:gdLst>
              <a:gd name="T0" fmla="*/ 0 w 21600"/>
              <a:gd name="T1" fmla="*/ 0 h 21600"/>
              <a:gd name="T2" fmla="*/ 11724467 w 21600"/>
              <a:gd name="T3" fmla="*/ 246882 h 21600"/>
              <a:gd name="T4" fmla="*/ 0 w 21600"/>
              <a:gd name="T5" fmla="*/ 24688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Arc 22"/>
          <p:cNvSpPr>
            <a:spLocks/>
          </p:cNvSpPr>
          <p:nvPr/>
        </p:nvSpPr>
        <p:spPr bwMode="auto">
          <a:xfrm flipH="1">
            <a:off x="8015818" y="3573463"/>
            <a:ext cx="97367" cy="431800"/>
          </a:xfrm>
          <a:custGeom>
            <a:avLst/>
            <a:gdLst>
              <a:gd name="T0" fmla="*/ 0 w 21600"/>
              <a:gd name="T1" fmla="*/ 0 h 21600"/>
              <a:gd name="T2" fmla="*/ 246882 w 21600"/>
              <a:gd name="T3" fmla="*/ 8632002 h 21600"/>
              <a:gd name="T4" fmla="*/ 0 w 21600"/>
              <a:gd name="T5" fmla="*/ 86320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3407833" y="3357563"/>
            <a:ext cx="482600" cy="1152525"/>
          </a:xfrm>
          <a:custGeom>
            <a:avLst/>
            <a:gdLst>
              <a:gd name="T0" fmla="*/ 574595625 w 228"/>
              <a:gd name="T1" fmla="*/ 0 h 726"/>
              <a:gd name="T2" fmla="*/ 0 w 228"/>
              <a:gd name="T3" fmla="*/ 1829633438 h 7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8" h="726">
                <a:moveTo>
                  <a:pt x="228" y="0"/>
                </a:moveTo>
                <a:lnTo>
                  <a:pt x="0" y="72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4434" y="217488"/>
            <a:ext cx="38417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 № 2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790952" y="3429000"/>
            <a:ext cx="12488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422900" y="188913"/>
            <a:ext cx="5778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8208433" y="3429000"/>
            <a:ext cx="111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488017" y="5229225"/>
            <a:ext cx="8737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Freeform 9"/>
          <p:cNvSpPr>
            <a:spLocks/>
          </p:cNvSpPr>
          <p:nvPr/>
        </p:nvSpPr>
        <p:spPr bwMode="auto">
          <a:xfrm>
            <a:off x="3888317" y="333375"/>
            <a:ext cx="4620683" cy="3024188"/>
          </a:xfrm>
          <a:custGeom>
            <a:avLst/>
            <a:gdLst>
              <a:gd name="T0" fmla="*/ 0 w 2229"/>
              <a:gd name="T1" fmla="*/ 2147483647 h 1860"/>
              <a:gd name="T2" fmla="*/ 2147483647 w 2229"/>
              <a:gd name="T3" fmla="*/ 2147483647 h 1860"/>
              <a:gd name="T4" fmla="*/ 1423737741 w 2229"/>
              <a:gd name="T5" fmla="*/ 0 h 1860"/>
              <a:gd name="T6" fmla="*/ 0 w 2229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29" h="1860">
                <a:moveTo>
                  <a:pt x="0" y="1860"/>
                </a:moveTo>
                <a:lnTo>
                  <a:pt x="2229" y="1847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rgbClr val="66FFFF">
                        <a:alpha val="35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Freeform 10"/>
          <p:cNvSpPr>
            <a:spLocks/>
          </p:cNvSpPr>
          <p:nvPr/>
        </p:nvSpPr>
        <p:spPr bwMode="auto">
          <a:xfrm>
            <a:off x="2256367" y="3357563"/>
            <a:ext cx="1631951" cy="11112"/>
          </a:xfrm>
          <a:custGeom>
            <a:avLst/>
            <a:gdLst>
              <a:gd name="T0" fmla="*/ 1943042056 w 771"/>
              <a:gd name="T1" fmla="*/ 0 h 7"/>
              <a:gd name="T2" fmla="*/ 0 w 771"/>
              <a:gd name="T3" fmla="*/ 17639506 h 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71" h="7">
                <a:moveTo>
                  <a:pt x="771" y="0"/>
                </a:moveTo>
                <a:lnTo>
                  <a:pt x="0" y="7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1488018" y="3357563"/>
            <a:ext cx="102234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3503084" y="4149725"/>
            <a:ext cx="105621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4751917" y="981075"/>
            <a:ext cx="134408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64</a:t>
            </a:r>
            <a:r>
              <a:rPr lang="en-US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6959601" y="2781300"/>
            <a:ext cx="9609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2159001" y="5516563"/>
            <a:ext cx="55668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Вычислить:</a:t>
            </a:r>
          </a:p>
        </p:txBody>
      </p:sp>
      <p:graphicFrame>
        <p:nvGraphicFramePr>
          <p:cNvPr id="1947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77173"/>
              </p:ext>
            </p:extLst>
          </p:nvPr>
        </p:nvGraphicFramePr>
        <p:xfrm>
          <a:off x="5520267" y="5589588"/>
          <a:ext cx="230293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3" imgW="279360" imgH="177480" progId="Equation.3">
                  <p:embed/>
                </p:oleObj>
              </mc:Choice>
              <mc:Fallback>
                <p:oleObj name="Формула" r:id="rId3" imgW="279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7" y="5589588"/>
                        <a:ext cx="230293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Arc 23"/>
          <p:cNvSpPr>
            <a:spLocks/>
          </p:cNvSpPr>
          <p:nvPr/>
        </p:nvSpPr>
        <p:spPr bwMode="auto">
          <a:xfrm rot="13552600" flipH="1">
            <a:off x="4935803" y="413544"/>
            <a:ext cx="385762" cy="368300"/>
          </a:xfrm>
          <a:custGeom>
            <a:avLst/>
            <a:gdLst>
              <a:gd name="T0" fmla="*/ 2613216 w 21600"/>
              <a:gd name="T1" fmla="*/ 0 h 24518"/>
              <a:gd name="T2" fmla="*/ 6736047 w 21600"/>
              <a:gd name="T3" fmla="*/ 3112010 h 24518"/>
              <a:gd name="T4" fmla="*/ 0 w 21600"/>
              <a:gd name="T5" fmla="*/ 2536779 h 245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518" fill="none" extrusionOk="0">
                <a:moveTo>
                  <a:pt x="8192" y="0"/>
                </a:moveTo>
                <a:cubicBezTo>
                  <a:pt x="16303" y="3324"/>
                  <a:pt x="21600" y="11220"/>
                  <a:pt x="21600" y="19986"/>
                </a:cubicBezTo>
                <a:cubicBezTo>
                  <a:pt x="21600" y="21509"/>
                  <a:pt x="21438" y="23028"/>
                  <a:pt x="21119" y="24518"/>
                </a:cubicBezTo>
              </a:path>
              <a:path w="21600" h="24518" stroke="0" extrusionOk="0">
                <a:moveTo>
                  <a:pt x="8192" y="0"/>
                </a:moveTo>
                <a:cubicBezTo>
                  <a:pt x="16303" y="3324"/>
                  <a:pt x="21600" y="11220"/>
                  <a:pt x="21600" y="19986"/>
                </a:cubicBezTo>
                <a:cubicBezTo>
                  <a:pt x="21600" y="21509"/>
                  <a:pt x="21438" y="23028"/>
                  <a:pt x="21119" y="24518"/>
                </a:cubicBezTo>
                <a:lnTo>
                  <a:pt x="0" y="19986"/>
                </a:lnTo>
                <a:lnTo>
                  <a:pt x="8192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rc 24"/>
          <p:cNvSpPr>
            <a:spLocks/>
          </p:cNvSpPr>
          <p:nvPr/>
        </p:nvSpPr>
        <p:spPr bwMode="auto">
          <a:xfrm rot="-8171610">
            <a:off x="3024718" y="3500438"/>
            <a:ext cx="806449" cy="360362"/>
          </a:xfrm>
          <a:custGeom>
            <a:avLst/>
            <a:gdLst>
              <a:gd name="T0" fmla="*/ 0 w 32722"/>
              <a:gd name="T1" fmla="*/ 808563 h 22252"/>
              <a:gd name="T2" fmla="*/ 11176453 w 32722"/>
              <a:gd name="T3" fmla="*/ 5835915 h 22252"/>
              <a:gd name="T4" fmla="*/ 3799963 w 32722"/>
              <a:gd name="T5" fmla="*/ 5664916 h 222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722" h="22252" fill="none" extrusionOk="0">
                <a:moveTo>
                  <a:pt x="0" y="3083"/>
                </a:moveTo>
                <a:cubicBezTo>
                  <a:pt x="3359" y="1065"/>
                  <a:pt x="7203" y="-1"/>
                  <a:pt x="11122" y="0"/>
                </a:cubicBezTo>
                <a:cubicBezTo>
                  <a:pt x="23051" y="0"/>
                  <a:pt x="32722" y="9670"/>
                  <a:pt x="32722" y="21600"/>
                </a:cubicBezTo>
                <a:cubicBezTo>
                  <a:pt x="32722" y="21817"/>
                  <a:pt x="32718" y="22034"/>
                  <a:pt x="32712" y="22252"/>
                </a:cubicBezTo>
              </a:path>
              <a:path w="32722" h="22252" stroke="0" extrusionOk="0">
                <a:moveTo>
                  <a:pt x="0" y="3083"/>
                </a:moveTo>
                <a:cubicBezTo>
                  <a:pt x="3359" y="1065"/>
                  <a:pt x="7203" y="-1"/>
                  <a:pt x="11122" y="0"/>
                </a:cubicBezTo>
                <a:cubicBezTo>
                  <a:pt x="23051" y="0"/>
                  <a:pt x="32722" y="9670"/>
                  <a:pt x="32722" y="21600"/>
                </a:cubicBezTo>
                <a:cubicBezTo>
                  <a:pt x="32722" y="21817"/>
                  <a:pt x="32718" y="22034"/>
                  <a:pt x="32712" y="22252"/>
                </a:cubicBezTo>
                <a:lnTo>
                  <a:pt x="11122" y="21600"/>
                </a:lnTo>
                <a:lnTo>
                  <a:pt x="0" y="308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Rectangle 25"/>
          <p:cNvSpPr>
            <a:spLocks noChangeArrowheads="1"/>
          </p:cNvSpPr>
          <p:nvPr/>
        </p:nvSpPr>
        <p:spPr bwMode="auto">
          <a:xfrm>
            <a:off x="2159001" y="3716338"/>
            <a:ext cx="13440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i="0">
                <a:solidFill>
                  <a:srgbClr val="000000"/>
                </a:solidFill>
                <a:latin typeface="Univers" pitchFamily="34" charset="0"/>
              </a:rPr>
              <a:t> 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70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5" name="Rectangle 26"/>
          <p:cNvSpPr>
            <a:spLocks noChangeArrowheads="1"/>
          </p:cNvSpPr>
          <p:nvPr/>
        </p:nvSpPr>
        <p:spPr bwMode="auto">
          <a:xfrm>
            <a:off x="3024717" y="3716338"/>
            <a:ext cx="575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76" name="Arc 27"/>
          <p:cNvSpPr>
            <a:spLocks/>
          </p:cNvSpPr>
          <p:nvPr/>
        </p:nvSpPr>
        <p:spPr bwMode="auto">
          <a:xfrm flipH="1">
            <a:off x="7440085" y="2708276"/>
            <a:ext cx="383116" cy="576263"/>
          </a:xfrm>
          <a:custGeom>
            <a:avLst/>
            <a:gdLst>
              <a:gd name="T0" fmla="*/ 0 w 21600"/>
              <a:gd name="T1" fmla="*/ 0 h 21600"/>
              <a:gd name="T2" fmla="*/ 3822340 w 21600"/>
              <a:gd name="T3" fmla="*/ 15374030 h 21600"/>
              <a:gd name="T4" fmla="*/ 0 w 21600"/>
              <a:gd name="T5" fmla="*/ 1537403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31800" y="217488"/>
            <a:ext cx="40322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 №3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790951" y="2997200"/>
            <a:ext cx="48048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944534" y="549275"/>
            <a:ext cx="63711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9647767" y="2997200"/>
            <a:ext cx="67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1390652" y="5229225"/>
            <a:ext cx="883284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4464051" y="692150"/>
            <a:ext cx="4800600" cy="2952750"/>
          </a:xfrm>
          <a:custGeom>
            <a:avLst/>
            <a:gdLst>
              <a:gd name="T0" fmla="*/ 0 w 2268"/>
              <a:gd name="T1" fmla="*/ 2147483647 h 1860"/>
              <a:gd name="T2" fmla="*/ 2147483647 w 2268"/>
              <a:gd name="T3" fmla="*/ 2147483647 h 1860"/>
              <a:gd name="T4" fmla="*/ 1484372825 w 2268"/>
              <a:gd name="T5" fmla="*/ 0 h 1860"/>
              <a:gd name="T6" fmla="*/ 0 w 2268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8" h="1860">
                <a:moveTo>
                  <a:pt x="0" y="1860"/>
                </a:moveTo>
                <a:lnTo>
                  <a:pt x="2268" y="1860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2857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446867" y="5589588"/>
            <a:ext cx="53001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Вычислить:</a:t>
            </a:r>
          </a:p>
        </p:txBody>
      </p:sp>
      <p:graphicFrame>
        <p:nvGraphicFramePr>
          <p:cNvPr id="20489" name="Object 10"/>
          <p:cNvGraphicFramePr>
            <a:graphicFrameLocks noChangeAspect="1"/>
          </p:cNvGraphicFramePr>
          <p:nvPr/>
        </p:nvGraphicFramePr>
        <p:xfrm>
          <a:off x="5712884" y="5661026"/>
          <a:ext cx="287866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3" imgW="482391" imgH="165028" progId="Equation.3">
                  <p:embed/>
                </p:oleObj>
              </mc:Choice>
              <mc:Fallback>
                <p:oleObj name="Формула" r:id="rId3" imgW="48239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884" y="5661026"/>
                        <a:ext cx="287866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Line 11"/>
          <p:cNvSpPr>
            <a:spLocks noChangeShapeType="1"/>
          </p:cNvSpPr>
          <p:nvPr/>
        </p:nvSpPr>
        <p:spPr bwMode="auto">
          <a:xfrm flipH="1">
            <a:off x="2832101" y="3644900"/>
            <a:ext cx="6432551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>
            <a:off x="3983567" y="692151"/>
            <a:ext cx="1727200" cy="4105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5232400" y="1196975"/>
            <a:ext cx="14393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40</a:t>
            </a:r>
            <a:r>
              <a:rPr lang="en-US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544234" y="2997200"/>
            <a:ext cx="7683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4176184" y="4365625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5712884" y="692151"/>
            <a:ext cx="4705349" cy="3889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10320867" y="3860800"/>
            <a:ext cx="4804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7" name="Rectangle 22"/>
          <p:cNvSpPr>
            <a:spLocks noChangeArrowheads="1"/>
          </p:cNvSpPr>
          <p:nvPr/>
        </p:nvSpPr>
        <p:spPr bwMode="auto">
          <a:xfrm>
            <a:off x="8113184" y="4005263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110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3695701" y="3644900"/>
            <a:ext cx="9609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99" name="Line 25"/>
          <p:cNvSpPr>
            <a:spLocks noChangeShapeType="1"/>
          </p:cNvSpPr>
          <p:nvPr/>
        </p:nvSpPr>
        <p:spPr bwMode="auto">
          <a:xfrm>
            <a:off x="2832100" y="3644901"/>
            <a:ext cx="115146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0" name="Arc 26"/>
          <p:cNvSpPr>
            <a:spLocks/>
          </p:cNvSpPr>
          <p:nvPr/>
        </p:nvSpPr>
        <p:spPr bwMode="auto">
          <a:xfrm flipH="1" flipV="1">
            <a:off x="8401051" y="3644900"/>
            <a:ext cx="1174749" cy="287338"/>
          </a:xfrm>
          <a:custGeom>
            <a:avLst/>
            <a:gdLst>
              <a:gd name="T0" fmla="*/ 0 w 24002"/>
              <a:gd name="T1" fmla="*/ 23719 h 21600"/>
              <a:gd name="T2" fmla="*/ 32341899 w 24002"/>
              <a:gd name="T3" fmla="*/ 3822367 h 21600"/>
              <a:gd name="T4" fmla="*/ 3236605 w 24002"/>
              <a:gd name="T5" fmla="*/ 38223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02" h="21600" fill="none" extrusionOk="0">
                <a:moveTo>
                  <a:pt x="-1" y="133"/>
                </a:moveTo>
                <a:cubicBezTo>
                  <a:pt x="797" y="44"/>
                  <a:pt x="1599" y="-1"/>
                  <a:pt x="2402" y="0"/>
                </a:cubicBezTo>
                <a:cubicBezTo>
                  <a:pt x="14331" y="0"/>
                  <a:pt x="24002" y="9670"/>
                  <a:pt x="24002" y="21600"/>
                </a:cubicBezTo>
              </a:path>
              <a:path w="24002" h="21600" stroke="0" extrusionOk="0">
                <a:moveTo>
                  <a:pt x="-1" y="133"/>
                </a:moveTo>
                <a:cubicBezTo>
                  <a:pt x="797" y="44"/>
                  <a:pt x="1599" y="-1"/>
                  <a:pt x="2402" y="0"/>
                </a:cubicBezTo>
                <a:cubicBezTo>
                  <a:pt x="14331" y="0"/>
                  <a:pt x="24002" y="9670"/>
                  <a:pt x="24002" y="21600"/>
                </a:cubicBezTo>
                <a:lnTo>
                  <a:pt x="2402" y="21600"/>
                </a:lnTo>
                <a:lnTo>
                  <a:pt x="-1" y="13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Arc 27"/>
          <p:cNvSpPr>
            <a:spLocks/>
          </p:cNvSpPr>
          <p:nvPr/>
        </p:nvSpPr>
        <p:spPr bwMode="auto">
          <a:xfrm flipV="1">
            <a:off x="5520267" y="981076"/>
            <a:ext cx="478367" cy="73025"/>
          </a:xfrm>
          <a:custGeom>
            <a:avLst/>
            <a:gdLst>
              <a:gd name="T0" fmla="*/ 0 w 21600"/>
              <a:gd name="T1" fmla="*/ 0 h 21600"/>
              <a:gd name="T2" fmla="*/ 5959236 w 21600"/>
              <a:gd name="T3" fmla="*/ 246882 h 21600"/>
              <a:gd name="T4" fmla="*/ 0 w 21600"/>
              <a:gd name="T5" fmla="*/ 24688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Rectangle 29"/>
          <p:cNvSpPr>
            <a:spLocks noChangeArrowheads="1"/>
          </p:cNvSpPr>
          <p:nvPr/>
        </p:nvSpPr>
        <p:spPr bwMode="auto">
          <a:xfrm>
            <a:off x="9072034" y="4005263"/>
            <a:ext cx="10562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3" name="Arc 31"/>
          <p:cNvSpPr>
            <a:spLocks/>
          </p:cNvSpPr>
          <p:nvPr/>
        </p:nvSpPr>
        <p:spPr bwMode="auto">
          <a:xfrm flipH="1" flipV="1">
            <a:off x="4176184" y="3644900"/>
            <a:ext cx="194733" cy="288925"/>
          </a:xfrm>
          <a:custGeom>
            <a:avLst/>
            <a:gdLst>
              <a:gd name="T0" fmla="*/ 0 w 21810"/>
              <a:gd name="T1" fmla="*/ 174 h 21600"/>
              <a:gd name="T2" fmla="*/ 978019 w 21810"/>
              <a:gd name="T3" fmla="*/ 3864706 h 21600"/>
              <a:gd name="T4" fmla="*/ 9415 w 21810"/>
              <a:gd name="T5" fmla="*/ 38647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10" h="21600" fill="none" extrusionOk="0">
                <a:moveTo>
                  <a:pt x="0" y="1"/>
                </a:moveTo>
                <a:cubicBezTo>
                  <a:pt x="69" y="0"/>
                  <a:pt x="139" y="-1"/>
                  <a:pt x="210" y="0"/>
                </a:cubicBezTo>
                <a:cubicBezTo>
                  <a:pt x="12139" y="0"/>
                  <a:pt x="21810" y="9670"/>
                  <a:pt x="21810" y="21600"/>
                </a:cubicBezTo>
              </a:path>
              <a:path w="21810" h="21600" stroke="0" extrusionOk="0">
                <a:moveTo>
                  <a:pt x="0" y="1"/>
                </a:moveTo>
                <a:cubicBezTo>
                  <a:pt x="69" y="0"/>
                  <a:pt x="139" y="-1"/>
                  <a:pt x="210" y="0"/>
                </a:cubicBezTo>
                <a:cubicBezTo>
                  <a:pt x="12139" y="0"/>
                  <a:pt x="21810" y="9670"/>
                  <a:pt x="21810" y="21600"/>
                </a:cubicBezTo>
                <a:lnTo>
                  <a:pt x="210" y="21600"/>
                </a:lnTo>
                <a:lnTo>
                  <a:pt x="0" y="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56367" y="4100513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9184" y="115888"/>
            <a:ext cx="441748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 № 4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3119967" y="1412875"/>
            <a:ext cx="4800600" cy="2952750"/>
          </a:xfrm>
          <a:custGeom>
            <a:avLst/>
            <a:gdLst>
              <a:gd name="T0" fmla="*/ 0 w 2268"/>
              <a:gd name="T1" fmla="*/ 2147483647 h 1860"/>
              <a:gd name="T2" fmla="*/ 2147483647 w 2268"/>
              <a:gd name="T3" fmla="*/ 2147483647 h 1860"/>
              <a:gd name="T4" fmla="*/ 1484372825 w 2268"/>
              <a:gd name="T5" fmla="*/ 0 h 1860"/>
              <a:gd name="T6" fmla="*/ 0 w 2268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8" h="1860">
                <a:moveTo>
                  <a:pt x="0" y="1860"/>
                </a:moveTo>
                <a:lnTo>
                  <a:pt x="2268" y="1860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rgbClr val="FF99CC">
                        <a:alpha val="45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161118" y="1412875"/>
            <a:ext cx="6049433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985684" y="715963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113184" y="3884613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678518" y="5229225"/>
            <a:ext cx="86402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1" y="5589588"/>
            <a:ext cx="52281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Вычислить</a:t>
            </a:r>
            <a:r>
              <a:rPr lang="ru-RU" altLang="ru-RU" sz="3600" b="0" i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126567" y="5645150"/>
          <a:ext cx="3956051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3" imgW="1028254" imgH="266584" progId="Equation.3">
                  <p:embed/>
                </p:oleObj>
              </mc:Choice>
              <mc:Fallback>
                <p:oleObj name="Формула" r:id="rId3" imgW="102825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567" y="5645150"/>
                        <a:ext cx="3956051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8688918" y="1268413"/>
            <a:ext cx="295274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М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ru-RU" sz="3600" i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3600" b="0" i="0">
                <a:solidFill>
                  <a:srgbClr val="000000"/>
                </a:solidFill>
              </a:rPr>
              <a:t>ll</a:t>
            </a:r>
            <a:r>
              <a:rPr lang="en-US" altLang="ru-RU" sz="3600" i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AC 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544234" y="1773238"/>
            <a:ext cx="14393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76</a:t>
            </a:r>
            <a:r>
              <a:rPr lang="en-US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903385" y="3789363"/>
            <a:ext cx="153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45</a:t>
            </a:r>
            <a:r>
              <a:rPr lang="en-US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152217" y="717550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583267" y="788988"/>
            <a:ext cx="595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3407833" y="3717925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4271434" y="2060575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22" name="Arc 21"/>
          <p:cNvSpPr>
            <a:spLocks/>
          </p:cNvSpPr>
          <p:nvPr/>
        </p:nvSpPr>
        <p:spPr bwMode="auto">
          <a:xfrm rot="10372499">
            <a:off x="3600451" y="1414463"/>
            <a:ext cx="478367" cy="781050"/>
          </a:xfrm>
          <a:custGeom>
            <a:avLst/>
            <a:gdLst>
              <a:gd name="T0" fmla="*/ 970038 w 21600"/>
              <a:gd name="T1" fmla="*/ 0 h 21312"/>
              <a:gd name="T2" fmla="*/ 5959236 w 21600"/>
              <a:gd name="T3" fmla="*/ 28624207 h 21312"/>
              <a:gd name="T4" fmla="*/ 0 w 21600"/>
              <a:gd name="T5" fmla="*/ 28624207 h 21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12" fill="none" extrusionOk="0">
                <a:moveTo>
                  <a:pt x="3515" y="0"/>
                </a:moveTo>
                <a:cubicBezTo>
                  <a:pt x="13947" y="1721"/>
                  <a:pt x="21600" y="10739"/>
                  <a:pt x="21600" y="21312"/>
                </a:cubicBezTo>
              </a:path>
              <a:path w="21600" h="21312" stroke="0" extrusionOk="0">
                <a:moveTo>
                  <a:pt x="3515" y="0"/>
                </a:moveTo>
                <a:cubicBezTo>
                  <a:pt x="13947" y="1721"/>
                  <a:pt x="21600" y="10739"/>
                  <a:pt x="21600" y="21312"/>
                </a:cubicBezTo>
                <a:lnTo>
                  <a:pt x="0" y="21312"/>
                </a:lnTo>
                <a:lnTo>
                  <a:pt x="351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Arc 22"/>
          <p:cNvSpPr>
            <a:spLocks/>
          </p:cNvSpPr>
          <p:nvPr/>
        </p:nvSpPr>
        <p:spPr bwMode="auto">
          <a:xfrm flipH="1">
            <a:off x="7056968" y="3933826"/>
            <a:ext cx="283633" cy="574675"/>
          </a:xfrm>
          <a:custGeom>
            <a:avLst/>
            <a:gdLst>
              <a:gd name="T0" fmla="*/ 0 w 21207"/>
              <a:gd name="T1" fmla="*/ 0 h 21600"/>
              <a:gd name="T2" fmla="*/ 2133820 w 21207"/>
              <a:gd name="T3" fmla="*/ 12386561 h 21600"/>
              <a:gd name="T4" fmla="*/ 0 w 21207"/>
              <a:gd name="T5" fmla="*/ 1528941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07" h="21600" fill="none" extrusionOk="0">
                <a:moveTo>
                  <a:pt x="-1" y="0"/>
                </a:moveTo>
                <a:cubicBezTo>
                  <a:pt x="10348" y="0"/>
                  <a:pt x="19242" y="7339"/>
                  <a:pt x="21207" y="17498"/>
                </a:cubicBezTo>
              </a:path>
              <a:path w="21207" h="21600" stroke="0" extrusionOk="0">
                <a:moveTo>
                  <a:pt x="-1" y="0"/>
                </a:moveTo>
                <a:cubicBezTo>
                  <a:pt x="10348" y="0"/>
                  <a:pt x="19242" y="7339"/>
                  <a:pt x="21207" y="174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Arc 24"/>
          <p:cNvSpPr>
            <a:spLocks/>
          </p:cNvSpPr>
          <p:nvPr/>
        </p:nvSpPr>
        <p:spPr bwMode="auto">
          <a:xfrm>
            <a:off x="3215218" y="4005264"/>
            <a:ext cx="190500" cy="358775"/>
          </a:xfrm>
          <a:custGeom>
            <a:avLst/>
            <a:gdLst>
              <a:gd name="T0" fmla="*/ 0 w 21600"/>
              <a:gd name="T1" fmla="*/ 0 h 21600"/>
              <a:gd name="T2" fmla="*/ 945059 w 21600"/>
              <a:gd name="T3" fmla="*/ 5959236 h 21600"/>
              <a:gd name="T4" fmla="*/ 0 w 21600"/>
              <a:gd name="T5" fmla="*/ 595923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Arc 27"/>
          <p:cNvSpPr>
            <a:spLocks/>
          </p:cNvSpPr>
          <p:nvPr/>
        </p:nvSpPr>
        <p:spPr bwMode="auto">
          <a:xfrm flipV="1">
            <a:off x="4078818" y="1916113"/>
            <a:ext cx="865716" cy="144462"/>
          </a:xfrm>
          <a:custGeom>
            <a:avLst/>
            <a:gdLst>
              <a:gd name="T0" fmla="*/ 0 w 21600"/>
              <a:gd name="T1" fmla="*/ 0 h 21600"/>
              <a:gd name="T2" fmla="*/ 19517297 w 21600"/>
              <a:gd name="T3" fmla="*/ 966170 h 21600"/>
              <a:gd name="T4" fmla="*/ 0 w 21600"/>
              <a:gd name="T5" fmla="*/ 96617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58" y="1412105"/>
            <a:ext cx="3599635" cy="41870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1192" y="0"/>
            <a:ext cx="6221207" cy="36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ый треугольник 6"/>
          <p:cNvSpPr/>
          <p:nvPr/>
        </p:nvSpPr>
        <p:spPr>
          <a:xfrm rot="8997720">
            <a:off x="5482307" y="4916237"/>
            <a:ext cx="2659943" cy="1688967"/>
          </a:xfrm>
          <a:prstGeom prst="rtTriangle">
            <a:avLst/>
          </a:prstGeom>
          <a:solidFill>
            <a:srgbClr val="FFFF00"/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890" y="3696789"/>
            <a:ext cx="7210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старших классах каждый школьник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Изучает треугольник.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Три каких-то уголка 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 работы на века.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78518" y="4389438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4434" y="217488"/>
            <a:ext cx="35538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 № 5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2256367" y="1484313"/>
            <a:ext cx="4800600" cy="2952750"/>
          </a:xfrm>
          <a:custGeom>
            <a:avLst/>
            <a:gdLst>
              <a:gd name="T0" fmla="*/ 0 w 2268"/>
              <a:gd name="T1" fmla="*/ 2147483647 h 1860"/>
              <a:gd name="T2" fmla="*/ 2147483647 w 2268"/>
              <a:gd name="T3" fmla="*/ 2147483647 h 1860"/>
              <a:gd name="T4" fmla="*/ 1484372825 w 2268"/>
              <a:gd name="T5" fmla="*/ 0 h 1860"/>
              <a:gd name="T6" fmla="*/ 0 w 2268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8" h="1860">
                <a:moveTo>
                  <a:pt x="0" y="1860"/>
                </a:moveTo>
                <a:lnTo>
                  <a:pt x="2268" y="1860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rgbClr val="9FFF9F">
                        <a:alpha val="56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3503085" y="4437064"/>
            <a:ext cx="6049433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122084" y="787400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671734" y="4508500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1775885" y="5229225"/>
            <a:ext cx="835236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929218" y="5589588"/>
            <a:ext cx="58335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Вычислить:</a:t>
            </a: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8496300" y="1412875"/>
            <a:ext cx="33951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СМ</a:t>
            </a:r>
            <a:r>
              <a:rPr lang="ru-RU" altLang="ru-RU" i="0">
                <a:solidFill>
                  <a:srgbClr val="000000"/>
                </a:solidFill>
                <a:latin typeface="Univers" pitchFamily="34" charset="0"/>
              </a:rPr>
              <a:t> </a:t>
            </a:r>
            <a:r>
              <a:rPr lang="en-US" altLang="ru-RU" b="0" i="0">
                <a:solidFill>
                  <a:srgbClr val="000000"/>
                </a:solidFill>
              </a:rPr>
              <a:t>ll</a:t>
            </a:r>
            <a:r>
              <a:rPr lang="en-US" altLang="ru-RU" i="0">
                <a:solidFill>
                  <a:srgbClr val="000000"/>
                </a:solidFill>
              </a:rPr>
              <a:t> 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AB 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6288618" y="3094038"/>
            <a:ext cx="800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54</a:t>
            </a:r>
            <a:r>
              <a:rPr lang="en-US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7535334" y="3741738"/>
            <a:ext cx="800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56</a:t>
            </a:r>
            <a:r>
              <a:rPr lang="en-US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V="1">
            <a:off x="7056967" y="1628775"/>
            <a:ext cx="1151467" cy="2808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7152217" y="1725613"/>
            <a:ext cx="5950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22543" name="Rectangle 19"/>
          <p:cNvSpPr>
            <a:spLocks noChangeArrowheads="1"/>
          </p:cNvSpPr>
          <p:nvPr/>
        </p:nvSpPr>
        <p:spPr bwMode="auto">
          <a:xfrm>
            <a:off x="3312584" y="1989138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2544234" y="3789363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5" name="Rectangle 21"/>
          <p:cNvSpPr>
            <a:spLocks noChangeArrowheads="1"/>
          </p:cNvSpPr>
          <p:nvPr/>
        </p:nvSpPr>
        <p:spPr bwMode="auto">
          <a:xfrm>
            <a:off x="5808134" y="3789363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46" name="Rectangle 22"/>
          <p:cNvSpPr>
            <a:spLocks noChangeArrowheads="1"/>
          </p:cNvSpPr>
          <p:nvPr/>
        </p:nvSpPr>
        <p:spPr bwMode="auto">
          <a:xfrm>
            <a:off x="8976785" y="4508500"/>
            <a:ext cx="240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22547" name="Arc 23"/>
          <p:cNvSpPr>
            <a:spLocks/>
          </p:cNvSpPr>
          <p:nvPr/>
        </p:nvSpPr>
        <p:spPr bwMode="auto">
          <a:xfrm rot="11282952" flipV="1">
            <a:off x="6477001" y="3927476"/>
            <a:ext cx="802217" cy="74613"/>
          </a:xfrm>
          <a:custGeom>
            <a:avLst/>
            <a:gdLst>
              <a:gd name="T0" fmla="*/ 0 w 25300"/>
              <a:gd name="T1" fmla="*/ 7137 h 21600"/>
              <a:gd name="T2" fmla="*/ 14308236 w 25300"/>
              <a:gd name="T3" fmla="*/ 168125 h 21600"/>
              <a:gd name="T4" fmla="*/ 2854855 w 25300"/>
              <a:gd name="T5" fmla="*/ 25773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300" h="21600" fill="none" extrusionOk="0">
                <a:moveTo>
                  <a:pt x="0" y="598"/>
                </a:moveTo>
                <a:cubicBezTo>
                  <a:pt x="1653" y="200"/>
                  <a:pt x="3347" y="-1"/>
                  <a:pt x="5048" y="0"/>
                </a:cubicBezTo>
                <a:cubicBezTo>
                  <a:pt x="14080" y="0"/>
                  <a:pt x="22159" y="5620"/>
                  <a:pt x="25300" y="14089"/>
                </a:cubicBezTo>
              </a:path>
              <a:path w="25300" h="21600" stroke="0" extrusionOk="0">
                <a:moveTo>
                  <a:pt x="0" y="598"/>
                </a:moveTo>
                <a:cubicBezTo>
                  <a:pt x="1653" y="200"/>
                  <a:pt x="3347" y="-1"/>
                  <a:pt x="5048" y="0"/>
                </a:cubicBezTo>
                <a:cubicBezTo>
                  <a:pt x="14080" y="0"/>
                  <a:pt x="22159" y="5620"/>
                  <a:pt x="25300" y="14089"/>
                </a:cubicBezTo>
                <a:lnTo>
                  <a:pt x="5048" y="21600"/>
                </a:lnTo>
                <a:lnTo>
                  <a:pt x="0" y="59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Arc 24"/>
          <p:cNvSpPr>
            <a:spLocks/>
          </p:cNvSpPr>
          <p:nvPr/>
        </p:nvSpPr>
        <p:spPr bwMode="auto">
          <a:xfrm>
            <a:off x="7247468" y="4076701"/>
            <a:ext cx="385233" cy="360363"/>
          </a:xfrm>
          <a:custGeom>
            <a:avLst/>
            <a:gdLst>
              <a:gd name="T0" fmla="*/ 0 w 21600"/>
              <a:gd name="T1" fmla="*/ 0 h 21600"/>
              <a:gd name="T2" fmla="*/ 3864706 w 21600"/>
              <a:gd name="T3" fmla="*/ 6012106 h 21600"/>
              <a:gd name="T4" fmla="*/ 0 w 21600"/>
              <a:gd name="T5" fmla="*/ 60121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2549" name="Object 25"/>
          <p:cNvGraphicFramePr>
            <a:graphicFrameLocks noChangeAspect="1"/>
          </p:cNvGraphicFramePr>
          <p:nvPr/>
        </p:nvGraphicFramePr>
        <p:xfrm>
          <a:off x="4586817" y="5645150"/>
          <a:ext cx="5994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3" imgW="1701800" imgH="266700" progId="Equation.3">
                  <p:embed/>
                </p:oleObj>
              </mc:Choice>
              <mc:Fallback>
                <p:oleObj name="Формула" r:id="rId3" imgW="1701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817" y="5645150"/>
                        <a:ext cx="59944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Arc 27"/>
          <p:cNvSpPr>
            <a:spLocks/>
          </p:cNvSpPr>
          <p:nvPr/>
        </p:nvSpPr>
        <p:spPr bwMode="auto">
          <a:xfrm flipH="1">
            <a:off x="6191251" y="3933825"/>
            <a:ext cx="287867" cy="503238"/>
          </a:xfrm>
          <a:custGeom>
            <a:avLst/>
            <a:gdLst>
              <a:gd name="T0" fmla="*/ 0 w 21600"/>
              <a:gd name="T1" fmla="*/ 0 h 21600"/>
              <a:gd name="T2" fmla="*/ 2158000 w 21600"/>
              <a:gd name="T3" fmla="*/ 11724467 h 21600"/>
              <a:gd name="T4" fmla="*/ 0 w 21600"/>
              <a:gd name="T5" fmla="*/ 1172446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Arc 28"/>
          <p:cNvSpPr>
            <a:spLocks/>
          </p:cNvSpPr>
          <p:nvPr/>
        </p:nvSpPr>
        <p:spPr bwMode="auto">
          <a:xfrm flipV="1">
            <a:off x="3215217" y="1916113"/>
            <a:ext cx="863600" cy="144462"/>
          </a:xfrm>
          <a:custGeom>
            <a:avLst/>
            <a:gdLst>
              <a:gd name="T0" fmla="*/ 0 w 21600"/>
              <a:gd name="T1" fmla="*/ 0 h 21600"/>
              <a:gd name="T2" fmla="*/ 19422004 w 21600"/>
              <a:gd name="T3" fmla="*/ 966170 h 21600"/>
              <a:gd name="T4" fmla="*/ 0 w 21600"/>
              <a:gd name="T5" fmla="*/ 96617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Arc 29"/>
          <p:cNvSpPr>
            <a:spLocks/>
          </p:cNvSpPr>
          <p:nvPr/>
        </p:nvSpPr>
        <p:spPr bwMode="auto">
          <a:xfrm>
            <a:off x="2446868" y="4005263"/>
            <a:ext cx="192617" cy="431800"/>
          </a:xfrm>
          <a:custGeom>
            <a:avLst/>
            <a:gdLst>
              <a:gd name="T0" fmla="*/ 0 w 21600"/>
              <a:gd name="T1" fmla="*/ 0 h 21600"/>
              <a:gd name="T2" fmla="*/ 966183 w 21600"/>
              <a:gd name="T3" fmla="*/ 8632002 h 21600"/>
              <a:gd name="T4" fmla="*/ 0 w 21600"/>
              <a:gd name="T5" fmla="*/ 86320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488017" y="1700213"/>
            <a:ext cx="7391400" cy="2951162"/>
          </a:xfrm>
          <a:custGeom>
            <a:avLst/>
            <a:gdLst>
              <a:gd name="T0" fmla="*/ 2147483647 w 3492"/>
              <a:gd name="T1" fmla="*/ 0 h 1859"/>
              <a:gd name="T2" fmla="*/ 2147483647 w 3492"/>
              <a:gd name="T3" fmla="*/ 0 h 1859"/>
              <a:gd name="T4" fmla="*/ 0 w 3492"/>
              <a:gd name="T5" fmla="*/ 2147483647 h 1859"/>
              <a:gd name="T6" fmla="*/ 2147483647 w 3492"/>
              <a:gd name="T7" fmla="*/ 2147483647 h 1859"/>
              <a:gd name="T8" fmla="*/ 2147483647 w 3492"/>
              <a:gd name="T9" fmla="*/ 0 h 1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92" h="1859">
                <a:moveTo>
                  <a:pt x="1224" y="0"/>
                </a:moveTo>
                <a:lnTo>
                  <a:pt x="2676" y="0"/>
                </a:lnTo>
                <a:lnTo>
                  <a:pt x="0" y="1859"/>
                </a:lnTo>
                <a:lnTo>
                  <a:pt x="3492" y="1859"/>
                </a:lnTo>
                <a:lnTo>
                  <a:pt x="1224" y="0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rgbClr val="72DDF6">
                        <a:alpha val="64000"/>
                      </a:srgbClr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17034" y="4244975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976784" y="4029075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152218" y="1077913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407834" y="1004888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 flipV="1">
            <a:off x="4464051" y="1052514"/>
            <a:ext cx="357716" cy="954087"/>
          </a:xfrm>
          <a:custGeom>
            <a:avLst/>
            <a:gdLst>
              <a:gd name="T0" fmla="*/ 1919099 w 16101"/>
              <a:gd name="T1" fmla="*/ 0 h 20464"/>
              <a:gd name="T2" fmla="*/ 4470400 w 16101"/>
              <a:gd name="T3" fmla="*/ 13185507 h 20464"/>
              <a:gd name="T4" fmla="*/ 0 w 16101"/>
              <a:gd name="T5" fmla="*/ 44482115 h 204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101" h="20464" fill="none" extrusionOk="0">
                <a:moveTo>
                  <a:pt x="6912" y="-1"/>
                </a:moveTo>
                <a:cubicBezTo>
                  <a:pt x="10447" y="1194"/>
                  <a:pt x="13613" y="3283"/>
                  <a:pt x="16101" y="6065"/>
                </a:cubicBezTo>
              </a:path>
              <a:path w="16101" h="20464" stroke="0" extrusionOk="0">
                <a:moveTo>
                  <a:pt x="6912" y="-1"/>
                </a:moveTo>
                <a:cubicBezTo>
                  <a:pt x="10447" y="1194"/>
                  <a:pt x="13613" y="3283"/>
                  <a:pt x="16101" y="6065"/>
                </a:cubicBezTo>
                <a:lnTo>
                  <a:pt x="0" y="20464"/>
                </a:lnTo>
                <a:lnTo>
                  <a:pt x="6912" y="-1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56667" y="1700213"/>
            <a:ext cx="13440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40</a:t>
            </a:r>
            <a:r>
              <a:rPr lang="ru-RU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446867" y="4005263"/>
            <a:ext cx="11514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45</a:t>
            </a:r>
            <a:r>
              <a:rPr lang="ru-RU" altLang="ru-RU" sz="3600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711701" y="5502275"/>
          <a:ext cx="56515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3" imgW="1396394" imgH="266584" progId="Equation.3">
                  <p:embed/>
                </p:oleObj>
              </mc:Choice>
              <mc:Fallback>
                <p:oleObj name="Формула" r:id="rId3" imgW="139639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1" y="5502275"/>
                        <a:ext cx="56515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912284" y="5445125"/>
            <a:ext cx="62399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tx2"/>
                </a:solidFill>
                <a:latin typeface="Times New Roman" pitchFamily="18" charset="0"/>
              </a:rPr>
              <a:t>Вычислить: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488017" y="5157789"/>
            <a:ext cx="8737600" cy="714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096000" y="2228850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ru-RU" altLang="ru-RU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8688917" y="1365250"/>
            <a:ext cx="1968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АК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b="0" i="0">
                <a:solidFill>
                  <a:srgbClr val="000000"/>
                </a:solidFill>
                <a:latin typeface="Univers" pitchFamily="34" charset="0"/>
              </a:rPr>
              <a:t>ll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ВС</a:t>
            </a:r>
            <a:r>
              <a:rPr lang="en-US" altLang="ru-RU">
                <a:solidFill>
                  <a:srgbClr val="000000"/>
                </a:solidFill>
                <a:latin typeface="Univers" pitchFamily="34" charset="0"/>
              </a:rPr>
              <a:t> </a:t>
            </a:r>
            <a:endParaRPr lang="ru-RU" altLang="ru-RU">
              <a:solidFill>
                <a:srgbClr val="000000"/>
              </a:solidFill>
              <a:latin typeface="Univers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232400" y="2852738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903384" y="1628775"/>
            <a:ext cx="5757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34434" y="217488"/>
            <a:ext cx="35538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 № 6</a:t>
            </a:r>
          </a:p>
        </p:txBody>
      </p:sp>
      <p:sp>
        <p:nvSpPr>
          <p:cNvPr id="23570" name="Arc 18"/>
          <p:cNvSpPr>
            <a:spLocks/>
          </p:cNvSpPr>
          <p:nvPr/>
        </p:nvSpPr>
        <p:spPr bwMode="auto">
          <a:xfrm>
            <a:off x="2256367" y="4292601"/>
            <a:ext cx="95251" cy="360363"/>
          </a:xfrm>
          <a:custGeom>
            <a:avLst/>
            <a:gdLst>
              <a:gd name="T0" fmla="*/ 0 w 21600"/>
              <a:gd name="T1" fmla="*/ 0 h 21600"/>
              <a:gd name="T2" fmla="*/ 236268 w 21600"/>
              <a:gd name="T3" fmla="*/ 6012106 h 21600"/>
              <a:gd name="T4" fmla="*/ 0 w 21600"/>
              <a:gd name="T5" fmla="*/ 60121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Arc 19"/>
          <p:cNvSpPr>
            <a:spLocks/>
          </p:cNvSpPr>
          <p:nvPr/>
        </p:nvSpPr>
        <p:spPr bwMode="auto">
          <a:xfrm flipV="1">
            <a:off x="4847168" y="2852739"/>
            <a:ext cx="1056217" cy="71437"/>
          </a:xfrm>
          <a:custGeom>
            <a:avLst/>
            <a:gdLst>
              <a:gd name="T0" fmla="*/ 0 w 21600"/>
              <a:gd name="T1" fmla="*/ 0 h 21600"/>
              <a:gd name="T2" fmla="*/ 29051955 w 21600"/>
              <a:gd name="T3" fmla="*/ 236261 h 21600"/>
              <a:gd name="T4" fmla="*/ 0 w 21600"/>
              <a:gd name="T5" fmla="*/ 23626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2734734" y="1196975"/>
            <a:ext cx="7103533" cy="2768600"/>
          </a:xfrm>
          <a:custGeom>
            <a:avLst/>
            <a:gdLst>
              <a:gd name="T0" fmla="*/ 1502013125 w 3356"/>
              <a:gd name="T1" fmla="*/ 0 h 1744"/>
              <a:gd name="T2" fmla="*/ 2147483647 w 3356"/>
              <a:gd name="T3" fmla="*/ 2147483647 h 1744"/>
              <a:gd name="T4" fmla="*/ 0 w 3356"/>
              <a:gd name="T5" fmla="*/ 2147483647 h 1744"/>
              <a:gd name="T6" fmla="*/ 2147483647 w 3356"/>
              <a:gd name="T7" fmla="*/ 1537295313 h 17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56" h="1744">
                <a:moveTo>
                  <a:pt x="596" y="0"/>
                </a:moveTo>
                <a:lnTo>
                  <a:pt x="3356" y="1744"/>
                </a:lnTo>
                <a:lnTo>
                  <a:pt x="0" y="1744"/>
                </a:lnTo>
                <a:lnTo>
                  <a:pt x="1542" y="61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2832100" y="1481139"/>
            <a:ext cx="1957917" cy="2454275"/>
          </a:xfrm>
          <a:custGeom>
            <a:avLst/>
            <a:gdLst>
              <a:gd name="T0" fmla="*/ 0 w 925"/>
              <a:gd name="T1" fmla="*/ 2147483647 h 1546"/>
              <a:gd name="T2" fmla="*/ 2147483647 w 925"/>
              <a:gd name="T3" fmla="*/ 0 h 154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25" h="1546">
                <a:moveTo>
                  <a:pt x="0" y="1546"/>
                </a:moveTo>
                <a:lnTo>
                  <a:pt x="925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 rot="1870614">
            <a:off x="4656667" y="1557339"/>
            <a:ext cx="383117" cy="287337"/>
          </a:xfrm>
          <a:prstGeom prst="rect">
            <a:avLst/>
          </a:prstGeom>
          <a:solidFill>
            <a:srgbClr val="FF33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800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096000" y="1436688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063751" y="3525838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0033000" y="3525838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751917" y="717550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422900" y="2492375"/>
            <a:ext cx="163195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110</a:t>
            </a:r>
            <a:r>
              <a:rPr lang="ru-RU" altLang="ru-RU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632701" y="3357563"/>
            <a:ext cx="163195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50</a:t>
            </a:r>
            <a:r>
              <a:rPr lang="ru-RU" altLang="ru-RU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583267" y="5229226"/>
            <a:ext cx="8974667" cy="17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59001" y="5516563"/>
            <a:ext cx="35538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latin typeface="Times New Roman" pitchFamily="18" charset="0"/>
              </a:rPr>
              <a:t>Вычислить:</a:t>
            </a: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5545667" y="5516563"/>
          <a:ext cx="27305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3" imgW="660400" imgH="228600" progId="Equation.3">
                  <p:embed/>
                </p:oleObj>
              </mc:Choice>
              <mc:Fallback>
                <p:oleObj name="Формула" r:id="rId3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667" y="5516563"/>
                        <a:ext cx="27305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34434" y="217488"/>
            <a:ext cx="1127971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 i="0">
                <a:solidFill>
                  <a:schemeClr val="accent2"/>
                </a:solidFill>
                <a:latin typeface="Times New Roman" pitchFamily="18" charset="0"/>
              </a:rPr>
              <a:t>Задача №7</a:t>
            </a:r>
          </a:p>
        </p:txBody>
      </p:sp>
      <p:sp>
        <p:nvSpPr>
          <p:cNvPr id="24591" name="Arc 15"/>
          <p:cNvSpPr>
            <a:spLocks/>
          </p:cNvSpPr>
          <p:nvPr/>
        </p:nvSpPr>
        <p:spPr bwMode="auto">
          <a:xfrm flipH="1">
            <a:off x="9072034" y="3644900"/>
            <a:ext cx="97367" cy="288925"/>
          </a:xfrm>
          <a:custGeom>
            <a:avLst/>
            <a:gdLst>
              <a:gd name="T0" fmla="*/ 0 w 21600"/>
              <a:gd name="T1" fmla="*/ 0 h 21600"/>
              <a:gd name="T2" fmla="*/ 246882 w 21600"/>
              <a:gd name="T3" fmla="*/ 3864706 h 21600"/>
              <a:gd name="T4" fmla="*/ 0 w 21600"/>
              <a:gd name="T5" fmla="*/ 38647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Arc 16"/>
          <p:cNvSpPr>
            <a:spLocks/>
          </p:cNvSpPr>
          <p:nvPr/>
        </p:nvSpPr>
        <p:spPr bwMode="auto">
          <a:xfrm flipV="1">
            <a:off x="5712884" y="2276476"/>
            <a:ext cx="643467" cy="73025"/>
          </a:xfrm>
          <a:custGeom>
            <a:avLst/>
            <a:gdLst>
              <a:gd name="T0" fmla="*/ 0 w 24125"/>
              <a:gd name="T1" fmla="*/ 1690 h 21600"/>
              <a:gd name="T2" fmla="*/ 9654000 w 24125"/>
              <a:gd name="T3" fmla="*/ 246882 h 21600"/>
              <a:gd name="T4" fmla="*/ 1010409 w 24125"/>
              <a:gd name="T5" fmla="*/ 24688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5" h="21600" fill="none" extrusionOk="0">
                <a:moveTo>
                  <a:pt x="0" y="148"/>
                </a:moveTo>
                <a:cubicBezTo>
                  <a:pt x="838" y="49"/>
                  <a:pt x="1681" y="-1"/>
                  <a:pt x="2525" y="0"/>
                </a:cubicBezTo>
                <a:cubicBezTo>
                  <a:pt x="14454" y="0"/>
                  <a:pt x="24125" y="9670"/>
                  <a:pt x="24125" y="21600"/>
                </a:cubicBezTo>
              </a:path>
              <a:path w="24125" h="21600" stroke="0" extrusionOk="0">
                <a:moveTo>
                  <a:pt x="0" y="148"/>
                </a:moveTo>
                <a:cubicBezTo>
                  <a:pt x="838" y="49"/>
                  <a:pt x="1681" y="-1"/>
                  <a:pt x="2525" y="0"/>
                </a:cubicBezTo>
                <a:cubicBezTo>
                  <a:pt x="14454" y="0"/>
                  <a:pt x="24125" y="9670"/>
                  <a:pt x="24125" y="21600"/>
                </a:cubicBezTo>
                <a:lnTo>
                  <a:pt x="2525" y="21600"/>
                </a:lnTo>
                <a:lnTo>
                  <a:pt x="0" y="14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790952" y="3213100"/>
            <a:ext cx="57784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94" name="Arc 18"/>
          <p:cNvSpPr>
            <a:spLocks/>
          </p:cNvSpPr>
          <p:nvPr/>
        </p:nvSpPr>
        <p:spPr bwMode="auto">
          <a:xfrm>
            <a:off x="3215217" y="3500439"/>
            <a:ext cx="192616" cy="504825"/>
          </a:xfrm>
          <a:custGeom>
            <a:avLst/>
            <a:gdLst>
              <a:gd name="T0" fmla="*/ 0 w 21600"/>
              <a:gd name="T1" fmla="*/ 0 h 21600"/>
              <a:gd name="T2" fmla="*/ 966170 w 21600"/>
              <a:gd name="T3" fmla="*/ 11798532 h 21600"/>
              <a:gd name="T4" fmla="*/ 0 w 21600"/>
              <a:gd name="T5" fmla="*/ 1179853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1583267" y="1557338"/>
            <a:ext cx="7296151" cy="2519362"/>
          </a:xfrm>
          <a:custGeom>
            <a:avLst/>
            <a:gdLst>
              <a:gd name="T0" fmla="*/ 0 w 3447"/>
              <a:gd name="T1" fmla="*/ 2147483647 h 1587"/>
              <a:gd name="T2" fmla="*/ 2147483647 w 3447"/>
              <a:gd name="T3" fmla="*/ 2147483647 h 1587"/>
              <a:gd name="T4" fmla="*/ 2147483647 w 3447"/>
              <a:gd name="T5" fmla="*/ 0 h 1587"/>
              <a:gd name="T6" fmla="*/ 0 w 3447"/>
              <a:gd name="T7" fmla="*/ 2147483647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47" h="1587">
                <a:moveTo>
                  <a:pt x="0" y="1587"/>
                </a:moveTo>
                <a:lnTo>
                  <a:pt x="3447" y="1587"/>
                </a:lnTo>
                <a:lnTo>
                  <a:pt x="1134" y="0"/>
                </a:lnTo>
                <a:lnTo>
                  <a:pt x="0" y="1587"/>
                </a:ln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alpha val="46999"/>
                      </a:schemeClr>
                    </a:gs>
                    <a:gs pos="100000">
                      <a:srgbClr val="CCFF33">
                        <a:alpha val="40999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1583268" y="2613026"/>
            <a:ext cx="4459817" cy="1465263"/>
          </a:xfrm>
          <a:custGeom>
            <a:avLst/>
            <a:gdLst>
              <a:gd name="T0" fmla="*/ 0 w 2107"/>
              <a:gd name="T1" fmla="*/ 2147483647 h 923"/>
              <a:gd name="T2" fmla="*/ 2147483647 w 2107"/>
              <a:gd name="T3" fmla="*/ 0 h 9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07" h="923">
                <a:moveTo>
                  <a:pt x="0" y="923"/>
                </a:moveTo>
                <a:lnTo>
                  <a:pt x="2107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Arc 4"/>
          <p:cNvSpPr>
            <a:spLocks/>
          </p:cNvSpPr>
          <p:nvPr/>
        </p:nvSpPr>
        <p:spPr bwMode="auto">
          <a:xfrm>
            <a:off x="2832100" y="3644900"/>
            <a:ext cx="95251" cy="431800"/>
          </a:xfrm>
          <a:custGeom>
            <a:avLst/>
            <a:gdLst>
              <a:gd name="T0" fmla="*/ 0 w 21600"/>
              <a:gd name="T1" fmla="*/ 0 h 21600"/>
              <a:gd name="T2" fmla="*/ 236268 w 21600"/>
              <a:gd name="T3" fmla="*/ 8632002 h 21600"/>
              <a:gd name="T4" fmla="*/ 0 w 21600"/>
              <a:gd name="T5" fmla="*/ 86320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rc 5"/>
          <p:cNvSpPr>
            <a:spLocks/>
          </p:cNvSpPr>
          <p:nvPr/>
        </p:nvSpPr>
        <p:spPr bwMode="auto">
          <a:xfrm>
            <a:off x="2256367" y="3287714"/>
            <a:ext cx="575733" cy="369887"/>
          </a:xfrm>
          <a:custGeom>
            <a:avLst/>
            <a:gdLst>
              <a:gd name="T0" fmla="*/ 907959 w 21600"/>
              <a:gd name="T1" fmla="*/ 0 h 22145"/>
              <a:gd name="T2" fmla="*/ 8628004 w 21600"/>
              <a:gd name="T3" fmla="*/ 6178207 h 22145"/>
              <a:gd name="T4" fmla="*/ 0 w 21600"/>
              <a:gd name="T5" fmla="*/ 5992687 h 22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145" fill="none" extrusionOk="0">
                <a:moveTo>
                  <a:pt x="2272" y="-1"/>
                </a:moveTo>
                <a:cubicBezTo>
                  <a:pt x="13260" y="1162"/>
                  <a:pt x="21600" y="10430"/>
                  <a:pt x="21600" y="21480"/>
                </a:cubicBezTo>
                <a:cubicBezTo>
                  <a:pt x="21600" y="21701"/>
                  <a:pt x="21596" y="21923"/>
                  <a:pt x="21589" y="22144"/>
                </a:cubicBezTo>
              </a:path>
              <a:path w="21600" h="22145" stroke="0" extrusionOk="0">
                <a:moveTo>
                  <a:pt x="2272" y="-1"/>
                </a:moveTo>
                <a:cubicBezTo>
                  <a:pt x="13260" y="1162"/>
                  <a:pt x="21600" y="10430"/>
                  <a:pt x="21600" y="21480"/>
                </a:cubicBezTo>
                <a:cubicBezTo>
                  <a:pt x="21600" y="21701"/>
                  <a:pt x="21596" y="21923"/>
                  <a:pt x="21589" y="22144"/>
                </a:cubicBezTo>
                <a:lnTo>
                  <a:pt x="0" y="21480"/>
                </a:lnTo>
                <a:lnTo>
                  <a:pt x="2272" y="-1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14918" y="3668713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695701" y="839789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8976784" y="3451225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000751" y="2012950"/>
            <a:ext cx="4924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769101" y="3500438"/>
            <a:ext cx="134408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ru-RU" altLang="ru-RU" sz="36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135034" y="2852739"/>
            <a:ext cx="163195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</a:rPr>
              <a:t>110</a:t>
            </a:r>
            <a:r>
              <a:rPr lang="ru-RU" altLang="ru-RU" baseline="3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761308" y="1849438"/>
            <a:ext cx="3504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itchFamily="18" charset="0"/>
              </a:rPr>
              <a:t>АК</a:t>
            </a:r>
            <a:r>
              <a:rPr lang="en-US" altLang="ru-RU" sz="3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2400" i="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биссектриса</a:t>
            </a: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5422900" y="5516563"/>
          <a:ext cx="2880784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3" imgW="660400" imgH="228600" progId="Equation.3">
                  <p:embed/>
                </p:oleObj>
              </mc:Choice>
              <mc:Fallback>
                <p:oleObj name="Формула" r:id="rId3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5516563"/>
                        <a:ext cx="2880784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256367" y="5445125"/>
            <a:ext cx="355176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rgbClr val="000000"/>
                </a:solidFill>
                <a:latin typeface="Times New Roman" pitchFamily="18" charset="0"/>
              </a:rPr>
              <a:t>Вычислить: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583267" y="5229225"/>
            <a:ext cx="8735484" cy="714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790952" y="1773238"/>
            <a:ext cx="57784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i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ru-RU" altLang="ru-RU" sz="3600" i="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29168" y="217488"/>
            <a:ext cx="383963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solidFill>
                  <a:schemeClr val="accent2"/>
                </a:solidFill>
                <a:latin typeface="Times New Roman" pitchFamily="18" charset="0"/>
              </a:rPr>
              <a:t>Задача № 8</a:t>
            </a:r>
          </a:p>
        </p:txBody>
      </p: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7344833" y="3429000"/>
            <a:ext cx="12467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19" name="Arc 20"/>
          <p:cNvSpPr>
            <a:spLocks/>
          </p:cNvSpPr>
          <p:nvPr/>
        </p:nvSpPr>
        <p:spPr bwMode="auto">
          <a:xfrm flipH="1">
            <a:off x="7823201" y="3644900"/>
            <a:ext cx="192617" cy="431800"/>
          </a:xfrm>
          <a:custGeom>
            <a:avLst/>
            <a:gdLst>
              <a:gd name="T0" fmla="*/ 0 w 21600"/>
              <a:gd name="T1" fmla="*/ 0 h 21600"/>
              <a:gd name="T2" fmla="*/ 966183 w 21600"/>
              <a:gd name="T3" fmla="*/ 8632002 h 21600"/>
              <a:gd name="T4" fmla="*/ 0 w 21600"/>
              <a:gd name="T5" fmla="*/ 863200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rc 21"/>
          <p:cNvSpPr>
            <a:spLocks/>
          </p:cNvSpPr>
          <p:nvPr/>
        </p:nvSpPr>
        <p:spPr bwMode="auto">
          <a:xfrm flipV="1">
            <a:off x="3695701" y="1773239"/>
            <a:ext cx="673100" cy="71437"/>
          </a:xfrm>
          <a:custGeom>
            <a:avLst/>
            <a:gdLst>
              <a:gd name="T0" fmla="*/ 0 w 21600"/>
              <a:gd name="T1" fmla="*/ 0 h 21600"/>
              <a:gd name="T2" fmla="*/ 11798532 w 21600"/>
              <a:gd name="T3" fmla="*/ 236261 h 21600"/>
              <a:gd name="T4" fmla="*/ 0 w 21600"/>
              <a:gd name="T5" fmla="*/ 23626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rc 22"/>
          <p:cNvSpPr>
            <a:spLocks/>
          </p:cNvSpPr>
          <p:nvPr/>
        </p:nvSpPr>
        <p:spPr bwMode="auto">
          <a:xfrm rot="10637707">
            <a:off x="5520267" y="2781300"/>
            <a:ext cx="958851" cy="71438"/>
          </a:xfrm>
          <a:custGeom>
            <a:avLst/>
            <a:gdLst>
              <a:gd name="T0" fmla="*/ 0 w 21600"/>
              <a:gd name="T1" fmla="*/ 0 h 21600"/>
              <a:gd name="T2" fmla="*/ 23942568 w 21600"/>
              <a:gd name="T3" fmla="*/ 236268 h 21600"/>
              <a:gd name="T4" fmla="*/ 0 w 21600"/>
              <a:gd name="T5" fmla="*/ 23626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6105" y="962525"/>
            <a:ext cx="6256421" cy="1283369"/>
          </a:xfrm>
        </p:spPr>
        <p:txBody>
          <a:bodyPr/>
          <a:lstStyle/>
          <a:p>
            <a:r>
              <a:rPr lang="ru-RU" sz="6600" b="1" dirty="0" smtClean="0"/>
              <a:t>Физминутка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5431" y="3304674"/>
            <a:ext cx="721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Геометрическая гимнастика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9516" y="4572000"/>
            <a:ext cx="470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Тренажёр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215634" cy="13208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Тест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5474" y="240632"/>
            <a:ext cx="76841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Условные обозначения:  «да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- </a:t>
            </a:r>
            <a:r>
              <a:rPr lang="en-US" sz="2000" b="1" dirty="0" smtClean="0"/>
              <a:t>        </a:t>
            </a:r>
            <a:r>
              <a:rPr lang="ru-RU" sz="2000" dirty="0" smtClean="0"/>
              <a:t>, </a:t>
            </a:r>
            <a:r>
              <a:rPr lang="ru-RU" sz="2000" dirty="0"/>
              <a:t>«нет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1.	</a:t>
            </a:r>
            <a:r>
              <a:rPr lang="en-US" sz="2000" dirty="0" smtClean="0"/>
              <a:t>C</a:t>
            </a:r>
            <a:r>
              <a:rPr lang="ru-RU" sz="2000" dirty="0" err="1" smtClean="0"/>
              <a:t>умма</a:t>
            </a:r>
            <a:r>
              <a:rPr lang="ru-RU" sz="2000" dirty="0" smtClean="0"/>
              <a:t> </a:t>
            </a:r>
            <a:r>
              <a:rPr lang="ru-RU" sz="2000" dirty="0"/>
              <a:t>углов треугольника всегда   равна 180 градусам. </a:t>
            </a:r>
          </a:p>
          <a:p>
            <a:r>
              <a:rPr lang="ru-RU" sz="2000" dirty="0" smtClean="0"/>
              <a:t>2.	</a:t>
            </a:r>
            <a:r>
              <a:rPr lang="en-US" sz="2000" dirty="0" smtClean="0"/>
              <a:t>C</a:t>
            </a:r>
            <a:r>
              <a:rPr lang="ru-RU" sz="2000" dirty="0" err="1" smtClean="0"/>
              <a:t>уществует</a:t>
            </a:r>
            <a:r>
              <a:rPr lang="ru-RU" sz="2000" dirty="0" smtClean="0"/>
              <a:t> </a:t>
            </a:r>
            <a:r>
              <a:rPr lang="ru-RU" sz="2000" dirty="0"/>
              <a:t>треугольник с углами 100, 80 и 10 градусов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/>
              <a:t>3.	В треугольнике </a:t>
            </a:r>
            <a:r>
              <a:rPr lang="ru-RU" sz="2000" dirty="0"/>
              <a:t>может быть два тупых угла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4.	</a:t>
            </a:r>
            <a:r>
              <a:rPr lang="ru-RU" sz="2000" dirty="0" smtClean="0"/>
              <a:t>Все </a:t>
            </a:r>
            <a:r>
              <a:rPr lang="ru-RU" sz="2000" dirty="0"/>
              <a:t>углы треугольника могут быть острыми.</a:t>
            </a:r>
          </a:p>
          <a:p>
            <a:r>
              <a:rPr lang="ru-RU" sz="2000" dirty="0"/>
              <a:t>5.	</a:t>
            </a:r>
            <a:r>
              <a:rPr lang="ru-RU" sz="2000" dirty="0" smtClean="0"/>
              <a:t>Можно </a:t>
            </a:r>
            <a:r>
              <a:rPr lang="ru-RU" sz="2000" dirty="0"/>
              <a:t>найти один из углов треугольника, если известны два других.</a:t>
            </a:r>
          </a:p>
          <a:p>
            <a:r>
              <a:rPr lang="ru-RU" sz="2000" dirty="0"/>
              <a:t>6.	</a:t>
            </a:r>
            <a:r>
              <a:rPr lang="ru-RU" sz="2000" dirty="0" smtClean="0"/>
              <a:t>Острый </a:t>
            </a:r>
            <a:r>
              <a:rPr lang="ru-RU" sz="2000" dirty="0"/>
              <a:t>угол прямоугольного треугольника можно найти, если известна величина второго острого угла.</a:t>
            </a:r>
          </a:p>
          <a:p>
            <a:r>
              <a:rPr lang="ru-RU" sz="2000" dirty="0"/>
              <a:t>7.	</a:t>
            </a:r>
            <a:r>
              <a:rPr lang="ru-RU" sz="2000" dirty="0" smtClean="0"/>
              <a:t>Угол </a:t>
            </a:r>
            <a:r>
              <a:rPr lang="ru-RU" sz="2000" dirty="0"/>
              <a:t>при основании равнобедренного треугольника может быть тупым.</a:t>
            </a:r>
          </a:p>
          <a:p>
            <a:r>
              <a:rPr lang="ru-RU" sz="2000" dirty="0"/>
              <a:t>8.	</a:t>
            </a:r>
            <a:r>
              <a:rPr lang="ru-RU" sz="2000" dirty="0" smtClean="0"/>
              <a:t>Угол </a:t>
            </a:r>
            <a:r>
              <a:rPr lang="ru-RU" sz="2000" dirty="0"/>
              <a:t>при вершине равнобедренного треугольника может быть тупым.</a:t>
            </a:r>
          </a:p>
          <a:p>
            <a:r>
              <a:rPr lang="ru-RU" sz="2000" dirty="0"/>
              <a:t>9.	</a:t>
            </a:r>
            <a:r>
              <a:rPr lang="ru-RU" sz="2000" dirty="0" smtClean="0"/>
              <a:t>Если </a:t>
            </a:r>
            <a:r>
              <a:rPr lang="ru-RU" sz="2000" dirty="0"/>
              <a:t>один угол треугольника равен 100 градусам, другой - 30 градусам, тогда третий угол равен 50 градусам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780421" y="473242"/>
            <a:ext cx="577516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82" y="-29692"/>
            <a:ext cx="790324" cy="100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79" y="1075963"/>
            <a:ext cx="8823158" cy="5293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Ключ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Самооценка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4400" dirty="0"/>
              <a:t>1.	без ошибок-«5»;</a:t>
            </a:r>
          </a:p>
          <a:p>
            <a:r>
              <a:rPr lang="ru-RU" sz="4400" dirty="0"/>
              <a:t>2.	1-2 ошибки- «4»;</a:t>
            </a:r>
          </a:p>
          <a:p>
            <a:r>
              <a:rPr lang="ru-RU" sz="4400" dirty="0"/>
              <a:t>3.	3-4 ошибки-«3»;</a:t>
            </a:r>
          </a:p>
          <a:p>
            <a:r>
              <a:rPr lang="ru-RU" sz="4400" dirty="0"/>
              <a:t>4.	более 4 ошибок-«2».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383" y="2895852"/>
            <a:ext cx="174942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89" y="1075963"/>
            <a:ext cx="6269240" cy="10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21" y="501315"/>
            <a:ext cx="11502189" cy="2800767"/>
          </a:xfrm>
          <a:prstGeom prst="rect">
            <a:avLst/>
          </a:prstGeom>
          <a:noFill/>
          <a:ln w="254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Интерактивный тест</a:t>
            </a:r>
            <a:endParaRPr lang="ru-RU" sz="8800" b="1" i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5" y="4612356"/>
            <a:ext cx="1749425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476672"/>
            <a:ext cx="10972800" cy="46418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b="1" dirty="0"/>
              <a:t>   Было бы легче остановить Солнце, </a:t>
            </a:r>
            <a:endParaRPr lang="ru-RU" altLang="ru-RU" sz="3600" b="1" dirty="0" smtClean="0"/>
          </a:p>
          <a:p>
            <a:pPr>
              <a:buFontTx/>
              <a:buNone/>
            </a:pPr>
            <a:r>
              <a:rPr lang="ru-RU" altLang="ru-RU" sz="3600" b="1" dirty="0" smtClean="0"/>
              <a:t>легче </a:t>
            </a:r>
            <a:r>
              <a:rPr lang="ru-RU" altLang="ru-RU" sz="3600" b="1" dirty="0"/>
              <a:t>было сдвинуть Землю, </a:t>
            </a:r>
            <a:endParaRPr lang="ru-RU" altLang="ru-RU" sz="3600" b="1" dirty="0" smtClean="0"/>
          </a:p>
          <a:p>
            <a:pPr>
              <a:buFontTx/>
              <a:buNone/>
            </a:pPr>
            <a:r>
              <a:rPr lang="ru-RU" altLang="ru-RU" sz="3600" b="1" dirty="0" smtClean="0"/>
              <a:t>чем </a:t>
            </a:r>
            <a:r>
              <a:rPr lang="ru-RU" altLang="ru-RU" sz="3600" b="1" dirty="0"/>
              <a:t>уменьшить сумму углов в треугольнике…</a:t>
            </a:r>
          </a:p>
          <a:p>
            <a:pPr>
              <a:buFontTx/>
              <a:buNone/>
            </a:pPr>
            <a:r>
              <a:rPr lang="ru-RU" altLang="ru-RU" sz="2800" b="1" dirty="0"/>
              <a:t>   </a:t>
            </a:r>
            <a:r>
              <a:rPr lang="ru-RU" altLang="ru-RU" sz="2800" b="1" dirty="0" smtClean="0"/>
              <a:t>                                                              В</a:t>
            </a:r>
            <a:r>
              <a:rPr lang="ru-RU" altLang="ru-RU" sz="2800" b="1" dirty="0"/>
              <a:t>. Ф. Каган</a:t>
            </a:r>
            <a:r>
              <a:rPr lang="ru-RU" altLang="ru-RU" sz="2800" dirty="0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283117"/>
            <a:ext cx="41814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6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44119"/>
              </p:ext>
            </p:extLst>
          </p:nvPr>
        </p:nvGraphicFramePr>
        <p:xfrm>
          <a:off x="370682" y="1007097"/>
          <a:ext cx="9382918" cy="561977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469138"/>
                <a:gridCol w="3167142"/>
                <a:gridCol w="2746638"/>
              </a:tblGrid>
              <a:tr h="663563">
                <a:tc gridSpan="3"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 smtClean="0">
                          <a:effectLst/>
                        </a:rPr>
                        <a:t>«Для </a:t>
                      </a:r>
                      <a:r>
                        <a:rPr lang="ru-RU" sz="3200" i="1" dirty="0">
                          <a:effectLst/>
                        </a:rPr>
                        <a:t>меня сегодняшний урок</a:t>
                      </a:r>
                      <a:r>
                        <a:rPr lang="ru-RU" sz="3200" i="1" dirty="0" smtClean="0">
                          <a:effectLst/>
                        </a:rPr>
                        <a:t>…»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15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Урок</a:t>
                      </a:r>
                      <a:endParaRPr lang="ru-RU" sz="32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Я на уроке</a:t>
                      </a:r>
                      <a:endParaRPr lang="ru-RU" sz="32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Итог</a:t>
                      </a:r>
                      <a:endParaRPr lang="ru-RU" sz="3200" b="1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815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b="0" i="1">
                          <a:effectLst/>
                        </a:rPr>
                        <a:t>1.  интересно</a:t>
                      </a:r>
                      <a:endParaRPr lang="ru-RU" sz="3200" b="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>
                          <a:effectLst/>
                        </a:rPr>
                        <a:t>1.  работал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>
                          <a:effectLst/>
                        </a:rPr>
                        <a:t>1.  понял материал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176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b="0" i="1">
                          <a:effectLst/>
                        </a:rPr>
                        <a:t>2.   скучно</a:t>
                      </a:r>
                      <a:endParaRPr lang="ru-RU" sz="3200" b="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>
                          <a:effectLst/>
                        </a:rPr>
                        <a:t>2.   отдыхал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>
                          <a:effectLst/>
                        </a:rPr>
                        <a:t>2.  узнал больше, чем знал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815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b="0" i="1" dirty="0">
                          <a:effectLst/>
                        </a:rPr>
                        <a:t>3.  безразлично</a:t>
                      </a:r>
                      <a:endParaRPr lang="ru-RU" sz="32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>
                          <a:effectLst/>
                        </a:rPr>
                        <a:t>3.  помогал другим</a:t>
                      </a:r>
                      <a:endParaRPr lang="ru-RU" sz="32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i="1" dirty="0">
                          <a:effectLst/>
                        </a:rPr>
                        <a:t>3.  не понял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4232" y="83767"/>
            <a:ext cx="526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Рефлексия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65" y="510658"/>
            <a:ext cx="6999423" cy="174483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Устная разминка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0" y="2255488"/>
            <a:ext cx="8258629" cy="43328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62" y="2658110"/>
            <a:ext cx="1749704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48598"/>
            <a:ext cx="6413276" cy="6006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</a:t>
            </a:r>
            <a:endParaRPr lang="ru-RU" sz="4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47630" y="1371426"/>
            <a:ext cx="66242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. 31-32 (с. 69-70);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задачи № 1 – 4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по вариантам) из карточки с домашним заданием к уроку.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0"/>
          <p:cNvSpPr txBox="1">
            <a:spLocks noChangeArrowheads="1"/>
          </p:cNvSpPr>
          <p:nvPr/>
        </p:nvSpPr>
        <p:spPr bwMode="auto">
          <a:xfrm>
            <a:off x="692270" y="1318008"/>
            <a:ext cx="48745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Разрежем данный треугольник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произвольными линиями: </a:t>
            </a:r>
          </a:p>
        </p:txBody>
      </p:sp>
      <p:grpSp>
        <p:nvGrpSpPr>
          <p:cNvPr id="3" name="Group 109"/>
          <p:cNvGrpSpPr>
            <a:grpSpLocks noGrp="1"/>
          </p:cNvGrpSpPr>
          <p:nvPr/>
        </p:nvGrpSpPr>
        <p:grpSpPr bwMode="auto">
          <a:xfrm>
            <a:off x="7481553" y="1281114"/>
            <a:ext cx="3581400" cy="1511300"/>
            <a:chOff x="3600" y="1152"/>
            <a:chExt cx="1824" cy="1344"/>
          </a:xfrm>
        </p:grpSpPr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3600" y="1152"/>
              <a:ext cx="1824" cy="1344"/>
              <a:chOff x="1872" y="2784"/>
              <a:chExt cx="1824" cy="1344"/>
            </a:xfrm>
          </p:grpSpPr>
          <p:grpSp>
            <p:nvGrpSpPr>
              <p:cNvPr id="8" name="Group 99"/>
              <p:cNvGrpSpPr>
                <a:grpSpLocks/>
              </p:cNvGrpSpPr>
              <p:nvPr/>
            </p:nvGrpSpPr>
            <p:grpSpPr bwMode="auto">
              <a:xfrm>
                <a:off x="1872" y="2784"/>
                <a:ext cx="1824" cy="1344"/>
                <a:chOff x="1872" y="2784"/>
                <a:chExt cx="1824" cy="1344"/>
              </a:xfrm>
            </p:grpSpPr>
            <p:grpSp>
              <p:nvGrpSpPr>
                <p:cNvPr id="10" name="Group 56"/>
                <p:cNvGrpSpPr>
                  <a:grpSpLocks/>
                </p:cNvGrpSpPr>
                <p:nvPr/>
              </p:nvGrpSpPr>
              <p:grpSpPr bwMode="auto">
                <a:xfrm>
                  <a:off x="2304" y="2784"/>
                  <a:ext cx="912" cy="792"/>
                  <a:chOff x="2112" y="1824"/>
                  <a:chExt cx="912" cy="792"/>
                </a:xfrm>
              </p:grpSpPr>
              <p:sp>
                <p:nvSpPr>
                  <p:cNvPr id="2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824"/>
                    <a:ext cx="432" cy="672"/>
                  </a:xfrm>
                  <a:prstGeom prst="line">
                    <a:avLst/>
                  </a:pr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1824"/>
                    <a:ext cx="480" cy="432"/>
                  </a:xfrm>
                  <a:prstGeom prst="line">
                    <a:avLst/>
                  </a:pr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Freeform 28"/>
                  <p:cNvSpPr>
                    <a:spLocks/>
                  </p:cNvSpPr>
                  <p:nvPr/>
                </p:nvSpPr>
                <p:spPr bwMode="auto">
                  <a:xfrm>
                    <a:off x="2448" y="2268"/>
                    <a:ext cx="568" cy="348"/>
                  </a:xfrm>
                  <a:custGeom>
                    <a:avLst/>
                    <a:gdLst>
                      <a:gd name="T0" fmla="*/ 0 w 568"/>
                      <a:gd name="T1" fmla="*/ 348 h 348"/>
                      <a:gd name="T2" fmla="*/ 48 w 568"/>
                      <a:gd name="T3" fmla="*/ 256 h 348"/>
                      <a:gd name="T4" fmla="*/ 84 w 568"/>
                      <a:gd name="T5" fmla="*/ 152 h 348"/>
                      <a:gd name="T6" fmla="*/ 136 w 568"/>
                      <a:gd name="T7" fmla="*/ 84 h 348"/>
                      <a:gd name="T8" fmla="*/ 184 w 568"/>
                      <a:gd name="T9" fmla="*/ 64 h 348"/>
                      <a:gd name="T10" fmla="*/ 452 w 568"/>
                      <a:gd name="T11" fmla="*/ 60 h 348"/>
                      <a:gd name="T12" fmla="*/ 516 w 568"/>
                      <a:gd name="T13" fmla="*/ 28 h 348"/>
                      <a:gd name="T14" fmla="*/ 568 w 568"/>
                      <a:gd name="T15" fmla="*/ 0 h 3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8"/>
                      <a:gd name="T25" fmla="*/ 0 h 348"/>
                      <a:gd name="T26" fmla="*/ 568 w 568"/>
                      <a:gd name="T27" fmla="*/ 348 h 3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8" h="348">
                        <a:moveTo>
                          <a:pt x="0" y="348"/>
                        </a:moveTo>
                        <a:cubicBezTo>
                          <a:pt x="27" y="321"/>
                          <a:pt x="28" y="286"/>
                          <a:pt x="48" y="256"/>
                        </a:cubicBezTo>
                        <a:cubicBezTo>
                          <a:pt x="57" y="222"/>
                          <a:pt x="64" y="182"/>
                          <a:pt x="84" y="152"/>
                        </a:cubicBezTo>
                        <a:cubicBezTo>
                          <a:pt x="91" y="124"/>
                          <a:pt x="110" y="97"/>
                          <a:pt x="136" y="84"/>
                        </a:cubicBezTo>
                        <a:cubicBezTo>
                          <a:pt x="152" y="76"/>
                          <a:pt x="184" y="64"/>
                          <a:pt x="184" y="64"/>
                        </a:cubicBezTo>
                        <a:cubicBezTo>
                          <a:pt x="275" y="67"/>
                          <a:pt x="361" y="68"/>
                          <a:pt x="452" y="60"/>
                        </a:cubicBezTo>
                        <a:cubicBezTo>
                          <a:pt x="472" y="48"/>
                          <a:pt x="494" y="35"/>
                          <a:pt x="516" y="28"/>
                        </a:cubicBezTo>
                        <a:cubicBezTo>
                          <a:pt x="533" y="15"/>
                          <a:pt x="553" y="15"/>
                          <a:pt x="568" y="0"/>
                        </a:cubicBezTo>
                      </a:path>
                    </a:pathLst>
                  </a:cu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Freeform 30"/>
                  <p:cNvSpPr>
                    <a:spLocks/>
                  </p:cNvSpPr>
                  <p:nvPr/>
                </p:nvSpPr>
                <p:spPr bwMode="auto">
                  <a:xfrm>
                    <a:off x="2112" y="2420"/>
                    <a:ext cx="336" cy="196"/>
                  </a:xfrm>
                  <a:custGeom>
                    <a:avLst/>
                    <a:gdLst>
                      <a:gd name="T0" fmla="*/ 0 w 336"/>
                      <a:gd name="T1" fmla="*/ 64 h 196"/>
                      <a:gd name="T2" fmla="*/ 92 w 336"/>
                      <a:gd name="T3" fmla="*/ 0 h 196"/>
                      <a:gd name="T4" fmla="*/ 140 w 336"/>
                      <a:gd name="T5" fmla="*/ 4 h 196"/>
                      <a:gd name="T6" fmla="*/ 148 w 336"/>
                      <a:gd name="T7" fmla="*/ 16 h 196"/>
                      <a:gd name="T8" fmla="*/ 152 w 336"/>
                      <a:gd name="T9" fmla="*/ 100 h 196"/>
                      <a:gd name="T10" fmla="*/ 256 w 336"/>
                      <a:gd name="T11" fmla="*/ 196 h 196"/>
                      <a:gd name="T12" fmla="*/ 336 w 336"/>
                      <a:gd name="T13" fmla="*/ 192 h 1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196"/>
                      <a:gd name="T23" fmla="*/ 336 w 336"/>
                      <a:gd name="T24" fmla="*/ 196 h 1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196">
                        <a:moveTo>
                          <a:pt x="0" y="64"/>
                        </a:moveTo>
                        <a:cubicBezTo>
                          <a:pt x="31" y="43"/>
                          <a:pt x="61" y="20"/>
                          <a:pt x="92" y="0"/>
                        </a:cubicBezTo>
                        <a:cubicBezTo>
                          <a:pt x="108" y="1"/>
                          <a:pt x="125" y="0"/>
                          <a:pt x="140" y="4"/>
                        </a:cubicBezTo>
                        <a:cubicBezTo>
                          <a:pt x="145" y="5"/>
                          <a:pt x="147" y="11"/>
                          <a:pt x="148" y="16"/>
                        </a:cubicBezTo>
                        <a:cubicBezTo>
                          <a:pt x="151" y="44"/>
                          <a:pt x="150" y="72"/>
                          <a:pt x="152" y="100"/>
                        </a:cubicBezTo>
                        <a:cubicBezTo>
                          <a:pt x="156" y="156"/>
                          <a:pt x="205" y="190"/>
                          <a:pt x="256" y="196"/>
                        </a:cubicBezTo>
                        <a:cubicBezTo>
                          <a:pt x="333" y="192"/>
                          <a:pt x="307" y="192"/>
                          <a:pt x="336" y="192"/>
                        </a:cubicBezTo>
                      </a:path>
                    </a:pathLst>
                  </a:cu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" name="Group 67"/>
                <p:cNvGrpSpPr>
                  <a:grpSpLocks/>
                </p:cNvGrpSpPr>
                <p:nvPr/>
              </p:nvGrpSpPr>
              <p:grpSpPr bwMode="auto">
                <a:xfrm>
                  <a:off x="2640" y="3216"/>
                  <a:ext cx="1056" cy="624"/>
                  <a:chOff x="2064" y="2784"/>
                  <a:chExt cx="1056" cy="624"/>
                </a:xfrm>
              </p:grpSpPr>
              <p:sp>
                <p:nvSpPr>
                  <p:cNvPr id="1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784"/>
                    <a:ext cx="480" cy="432"/>
                  </a:xfrm>
                  <a:prstGeom prst="line">
                    <a:avLst/>
                  </a:pr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3216"/>
                    <a:ext cx="768" cy="192"/>
                  </a:xfrm>
                  <a:prstGeom prst="line">
                    <a:avLst/>
                  </a:pr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" name="Freeform 64"/>
                  <p:cNvSpPr>
                    <a:spLocks/>
                  </p:cNvSpPr>
                  <p:nvPr/>
                </p:nvSpPr>
                <p:spPr bwMode="auto">
                  <a:xfrm>
                    <a:off x="2064" y="2796"/>
                    <a:ext cx="568" cy="348"/>
                  </a:xfrm>
                  <a:custGeom>
                    <a:avLst/>
                    <a:gdLst>
                      <a:gd name="T0" fmla="*/ 0 w 568"/>
                      <a:gd name="T1" fmla="*/ 348 h 348"/>
                      <a:gd name="T2" fmla="*/ 48 w 568"/>
                      <a:gd name="T3" fmla="*/ 256 h 348"/>
                      <a:gd name="T4" fmla="*/ 84 w 568"/>
                      <a:gd name="T5" fmla="*/ 152 h 348"/>
                      <a:gd name="T6" fmla="*/ 136 w 568"/>
                      <a:gd name="T7" fmla="*/ 84 h 348"/>
                      <a:gd name="T8" fmla="*/ 184 w 568"/>
                      <a:gd name="T9" fmla="*/ 64 h 348"/>
                      <a:gd name="T10" fmla="*/ 452 w 568"/>
                      <a:gd name="T11" fmla="*/ 60 h 348"/>
                      <a:gd name="T12" fmla="*/ 516 w 568"/>
                      <a:gd name="T13" fmla="*/ 28 h 348"/>
                      <a:gd name="T14" fmla="*/ 568 w 568"/>
                      <a:gd name="T15" fmla="*/ 0 h 3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8"/>
                      <a:gd name="T25" fmla="*/ 0 h 348"/>
                      <a:gd name="T26" fmla="*/ 568 w 568"/>
                      <a:gd name="T27" fmla="*/ 348 h 3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8" h="348">
                        <a:moveTo>
                          <a:pt x="0" y="348"/>
                        </a:moveTo>
                        <a:cubicBezTo>
                          <a:pt x="27" y="321"/>
                          <a:pt x="28" y="286"/>
                          <a:pt x="48" y="256"/>
                        </a:cubicBezTo>
                        <a:cubicBezTo>
                          <a:pt x="57" y="222"/>
                          <a:pt x="64" y="182"/>
                          <a:pt x="84" y="152"/>
                        </a:cubicBezTo>
                        <a:cubicBezTo>
                          <a:pt x="91" y="124"/>
                          <a:pt x="110" y="97"/>
                          <a:pt x="136" y="84"/>
                        </a:cubicBezTo>
                        <a:cubicBezTo>
                          <a:pt x="152" y="76"/>
                          <a:pt x="184" y="64"/>
                          <a:pt x="184" y="64"/>
                        </a:cubicBezTo>
                        <a:cubicBezTo>
                          <a:pt x="275" y="67"/>
                          <a:pt x="361" y="68"/>
                          <a:pt x="452" y="60"/>
                        </a:cubicBezTo>
                        <a:cubicBezTo>
                          <a:pt x="472" y="48"/>
                          <a:pt x="494" y="35"/>
                          <a:pt x="516" y="28"/>
                        </a:cubicBezTo>
                        <a:cubicBezTo>
                          <a:pt x="533" y="15"/>
                          <a:pt x="553" y="15"/>
                          <a:pt x="568" y="0"/>
                        </a:cubicBezTo>
                      </a:path>
                    </a:pathLst>
                  </a:cu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Freeform 66"/>
                  <p:cNvSpPr>
                    <a:spLocks/>
                  </p:cNvSpPr>
                  <p:nvPr/>
                </p:nvSpPr>
                <p:spPr bwMode="auto">
                  <a:xfrm>
                    <a:off x="2068" y="3143"/>
                    <a:ext cx="272" cy="261"/>
                  </a:xfrm>
                  <a:custGeom>
                    <a:avLst/>
                    <a:gdLst>
                      <a:gd name="T0" fmla="*/ 0 w 272"/>
                      <a:gd name="T1" fmla="*/ 1 h 261"/>
                      <a:gd name="T2" fmla="*/ 72 w 272"/>
                      <a:gd name="T3" fmla="*/ 5 h 261"/>
                      <a:gd name="T4" fmla="*/ 108 w 272"/>
                      <a:gd name="T5" fmla="*/ 29 h 261"/>
                      <a:gd name="T6" fmla="*/ 112 w 272"/>
                      <a:gd name="T7" fmla="*/ 45 h 261"/>
                      <a:gd name="T8" fmla="*/ 116 w 272"/>
                      <a:gd name="T9" fmla="*/ 157 h 261"/>
                      <a:gd name="T10" fmla="*/ 212 w 272"/>
                      <a:gd name="T11" fmla="*/ 209 h 261"/>
                      <a:gd name="T12" fmla="*/ 248 w 272"/>
                      <a:gd name="T13" fmla="*/ 229 h 261"/>
                      <a:gd name="T14" fmla="*/ 260 w 272"/>
                      <a:gd name="T15" fmla="*/ 237 h 261"/>
                      <a:gd name="T16" fmla="*/ 272 w 272"/>
                      <a:gd name="T17" fmla="*/ 261 h 26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72"/>
                      <a:gd name="T28" fmla="*/ 0 h 261"/>
                      <a:gd name="T29" fmla="*/ 272 w 272"/>
                      <a:gd name="T30" fmla="*/ 261 h 26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72" h="261">
                        <a:moveTo>
                          <a:pt x="0" y="1"/>
                        </a:moveTo>
                        <a:cubicBezTo>
                          <a:pt x="24" y="2"/>
                          <a:pt x="48" y="0"/>
                          <a:pt x="72" y="5"/>
                        </a:cubicBezTo>
                        <a:cubicBezTo>
                          <a:pt x="86" y="8"/>
                          <a:pt x="108" y="29"/>
                          <a:pt x="108" y="29"/>
                        </a:cubicBezTo>
                        <a:cubicBezTo>
                          <a:pt x="109" y="34"/>
                          <a:pt x="112" y="40"/>
                          <a:pt x="112" y="45"/>
                        </a:cubicBezTo>
                        <a:cubicBezTo>
                          <a:pt x="114" y="82"/>
                          <a:pt x="109" y="120"/>
                          <a:pt x="116" y="157"/>
                        </a:cubicBezTo>
                        <a:cubicBezTo>
                          <a:pt x="124" y="199"/>
                          <a:pt x="180" y="204"/>
                          <a:pt x="212" y="209"/>
                        </a:cubicBezTo>
                        <a:cubicBezTo>
                          <a:pt x="233" y="216"/>
                          <a:pt x="220" y="211"/>
                          <a:pt x="248" y="229"/>
                        </a:cubicBezTo>
                        <a:cubicBezTo>
                          <a:pt x="252" y="232"/>
                          <a:pt x="260" y="237"/>
                          <a:pt x="260" y="237"/>
                        </a:cubicBezTo>
                        <a:cubicBezTo>
                          <a:pt x="263" y="245"/>
                          <a:pt x="272" y="261"/>
                          <a:pt x="272" y="261"/>
                        </a:cubicBezTo>
                      </a:path>
                    </a:pathLst>
                  </a:cu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" name="Group 78"/>
                <p:cNvGrpSpPr>
                  <a:grpSpLocks/>
                </p:cNvGrpSpPr>
                <p:nvPr/>
              </p:nvGrpSpPr>
              <p:grpSpPr bwMode="auto">
                <a:xfrm>
                  <a:off x="1872" y="3380"/>
                  <a:ext cx="1056" cy="748"/>
                  <a:chOff x="1104" y="2852"/>
                  <a:chExt cx="1056" cy="748"/>
                </a:xfrm>
              </p:grpSpPr>
              <p:sp>
                <p:nvSpPr>
                  <p:cNvPr id="13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928"/>
                    <a:ext cx="432" cy="672"/>
                  </a:xfrm>
                  <a:prstGeom prst="line">
                    <a:avLst/>
                  </a:pr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3312"/>
                    <a:ext cx="1056" cy="288"/>
                  </a:xfrm>
                  <a:prstGeom prst="line">
                    <a:avLst/>
                  </a:pr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" name="Freeform 76"/>
                  <p:cNvSpPr>
                    <a:spLocks/>
                  </p:cNvSpPr>
                  <p:nvPr/>
                </p:nvSpPr>
                <p:spPr bwMode="auto">
                  <a:xfrm>
                    <a:off x="1536" y="2852"/>
                    <a:ext cx="336" cy="196"/>
                  </a:xfrm>
                  <a:custGeom>
                    <a:avLst/>
                    <a:gdLst>
                      <a:gd name="T0" fmla="*/ 0 w 336"/>
                      <a:gd name="T1" fmla="*/ 64 h 196"/>
                      <a:gd name="T2" fmla="*/ 92 w 336"/>
                      <a:gd name="T3" fmla="*/ 0 h 196"/>
                      <a:gd name="T4" fmla="*/ 140 w 336"/>
                      <a:gd name="T5" fmla="*/ 4 h 196"/>
                      <a:gd name="T6" fmla="*/ 148 w 336"/>
                      <a:gd name="T7" fmla="*/ 16 h 196"/>
                      <a:gd name="T8" fmla="*/ 152 w 336"/>
                      <a:gd name="T9" fmla="*/ 100 h 196"/>
                      <a:gd name="T10" fmla="*/ 256 w 336"/>
                      <a:gd name="T11" fmla="*/ 196 h 196"/>
                      <a:gd name="T12" fmla="*/ 336 w 336"/>
                      <a:gd name="T13" fmla="*/ 192 h 1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36"/>
                      <a:gd name="T22" fmla="*/ 0 h 196"/>
                      <a:gd name="T23" fmla="*/ 336 w 336"/>
                      <a:gd name="T24" fmla="*/ 196 h 1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36" h="196">
                        <a:moveTo>
                          <a:pt x="0" y="64"/>
                        </a:moveTo>
                        <a:cubicBezTo>
                          <a:pt x="31" y="43"/>
                          <a:pt x="61" y="20"/>
                          <a:pt x="92" y="0"/>
                        </a:cubicBezTo>
                        <a:cubicBezTo>
                          <a:pt x="108" y="1"/>
                          <a:pt x="125" y="0"/>
                          <a:pt x="140" y="4"/>
                        </a:cubicBezTo>
                        <a:cubicBezTo>
                          <a:pt x="145" y="5"/>
                          <a:pt x="147" y="11"/>
                          <a:pt x="148" y="16"/>
                        </a:cubicBezTo>
                        <a:cubicBezTo>
                          <a:pt x="151" y="44"/>
                          <a:pt x="150" y="72"/>
                          <a:pt x="152" y="100"/>
                        </a:cubicBezTo>
                        <a:cubicBezTo>
                          <a:pt x="156" y="156"/>
                          <a:pt x="205" y="190"/>
                          <a:pt x="256" y="196"/>
                        </a:cubicBezTo>
                        <a:cubicBezTo>
                          <a:pt x="333" y="192"/>
                          <a:pt x="307" y="192"/>
                          <a:pt x="336" y="192"/>
                        </a:cubicBezTo>
                      </a:path>
                    </a:pathLst>
                  </a:cu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" name="Freeform 77"/>
                  <p:cNvSpPr>
                    <a:spLocks/>
                  </p:cNvSpPr>
                  <p:nvPr/>
                </p:nvSpPr>
                <p:spPr bwMode="auto">
                  <a:xfrm>
                    <a:off x="1876" y="3047"/>
                    <a:ext cx="272" cy="261"/>
                  </a:xfrm>
                  <a:custGeom>
                    <a:avLst/>
                    <a:gdLst>
                      <a:gd name="T0" fmla="*/ 0 w 272"/>
                      <a:gd name="T1" fmla="*/ 1 h 261"/>
                      <a:gd name="T2" fmla="*/ 72 w 272"/>
                      <a:gd name="T3" fmla="*/ 5 h 261"/>
                      <a:gd name="T4" fmla="*/ 108 w 272"/>
                      <a:gd name="T5" fmla="*/ 29 h 261"/>
                      <a:gd name="T6" fmla="*/ 112 w 272"/>
                      <a:gd name="T7" fmla="*/ 45 h 261"/>
                      <a:gd name="T8" fmla="*/ 116 w 272"/>
                      <a:gd name="T9" fmla="*/ 157 h 261"/>
                      <a:gd name="T10" fmla="*/ 212 w 272"/>
                      <a:gd name="T11" fmla="*/ 209 h 261"/>
                      <a:gd name="T12" fmla="*/ 248 w 272"/>
                      <a:gd name="T13" fmla="*/ 229 h 261"/>
                      <a:gd name="T14" fmla="*/ 260 w 272"/>
                      <a:gd name="T15" fmla="*/ 237 h 261"/>
                      <a:gd name="T16" fmla="*/ 272 w 272"/>
                      <a:gd name="T17" fmla="*/ 261 h 26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72"/>
                      <a:gd name="T28" fmla="*/ 0 h 261"/>
                      <a:gd name="T29" fmla="*/ 272 w 272"/>
                      <a:gd name="T30" fmla="*/ 261 h 26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72" h="261">
                        <a:moveTo>
                          <a:pt x="0" y="1"/>
                        </a:moveTo>
                        <a:cubicBezTo>
                          <a:pt x="24" y="2"/>
                          <a:pt x="48" y="0"/>
                          <a:pt x="72" y="5"/>
                        </a:cubicBezTo>
                        <a:cubicBezTo>
                          <a:pt x="86" y="8"/>
                          <a:pt x="108" y="29"/>
                          <a:pt x="108" y="29"/>
                        </a:cubicBezTo>
                        <a:cubicBezTo>
                          <a:pt x="109" y="34"/>
                          <a:pt x="112" y="40"/>
                          <a:pt x="112" y="45"/>
                        </a:cubicBezTo>
                        <a:cubicBezTo>
                          <a:pt x="114" y="82"/>
                          <a:pt x="109" y="120"/>
                          <a:pt x="116" y="157"/>
                        </a:cubicBezTo>
                        <a:cubicBezTo>
                          <a:pt x="124" y="199"/>
                          <a:pt x="180" y="204"/>
                          <a:pt x="212" y="209"/>
                        </a:cubicBezTo>
                        <a:cubicBezTo>
                          <a:pt x="233" y="216"/>
                          <a:pt x="220" y="211"/>
                          <a:pt x="248" y="229"/>
                        </a:cubicBezTo>
                        <a:cubicBezTo>
                          <a:pt x="252" y="232"/>
                          <a:pt x="260" y="237"/>
                          <a:pt x="260" y="237"/>
                        </a:cubicBezTo>
                        <a:cubicBezTo>
                          <a:pt x="263" y="245"/>
                          <a:pt x="272" y="261"/>
                          <a:pt x="272" y="261"/>
                        </a:cubicBezTo>
                      </a:path>
                    </a:pathLst>
                  </a:custGeom>
                  <a:noFill/>
                  <a:ln w="1270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9" name="Text Box 81"/>
              <p:cNvSpPr txBox="1">
                <a:spLocks noChangeArrowheads="1"/>
              </p:cNvSpPr>
              <p:nvPr/>
            </p:nvSpPr>
            <p:spPr bwMode="auto">
              <a:xfrm>
                <a:off x="2255" y="3456"/>
                <a:ext cx="229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tantia" pitchFamily="18" charset="0"/>
                    <a:sym typeface="Wingdings" pitchFamily="2" charset="2"/>
                  </a:rPr>
                  <a:t></a:t>
                </a: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endParaRPr>
              </a:p>
            </p:txBody>
          </p:sp>
        </p:grpSp>
        <p:sp>
          <p:nvSpPr>
            <p:cNvPr id="5" name="Text Box 103"/>
            <p:cNvSpPr txBox="1">
              <a:spLocks noChangeArrowheads="1"/>
            </p:cNvSpPr>
            <p:nvPr/>
          </p:nvSpPr>
          <p:spPr bwMode="auto">
            <a:xfrm>
              <a:off x="3744" y="2160"/>
              <a:ext cx="13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1</a:t>
              </a:r>
            </a:p>
          </p:txBody>
        </p:sp>
        <p:sp>
          <p:nvSpPr>
            <p:cNvPr id="6" name="Text Box 104"/>
            <p:cNvSpPr txBox="1">
              <a:spLocks noChangeArrowheads="1"/>
            </p:cNvSpPr>
            <p:nvPr/>
          </p:nvSpPr>
          <p:spPr bwMode="auto">
            <a:xfrm>
              <a:off x="4368" y="1248"/>
              <a:ext cx="15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2</a:t>
              </a:r>
            </a:p>
          </p:txBody>
        </p:sp>
        <p:sp>
          <p:nvSpPr>
            <p:cNvPr id="7" name="Text Box 105"/>
            <p:cNvSpPr txBox="1">
              <a:spLocks noChangeArrowheads="1"/>
            </p:cNvSpPr>
            <p:nvPr/>
          </p:nvSpPr>
          <p:spPr bwMode="auto">
            <a:xfrm>
              <a:off x="5041" y="1776"/>
              <a:ext cx="14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3</a:t>
              </a:r>
            </a:p>
          </p:txBody>
        </p:sp>
      </p:grpSp>
      <p:sp>
        <p:nvSpPr>
          <p:cNvPr id="25" name="Text Box 83"/>
          <p:cNvSpPr txBox="1">
            <a:spLocks noChangeArrowheads="1"/>
          </p:cNvSpPr>
          <p:nvPr/>
        </p:nvSpPr>
        <p:spPr bwMode="auto">
          <a:xfrm>
            <a:off x="848309" y="2850121"/>
            <a:ext cx="31665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Получим три угла: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6462776" y="2979223"/>
            <a:ext cx="3454400" cy="1829368"/>
            <a:chOff x="1728" y="2448"/>
            <a:chExt cx="1920" cy="1516"/>
          </a:xfrm>
        </p:grpSpPr>
        <p:grpSp>
          <p:nvGrpSpPr>
            <p:cNvPr id="27" name="Group 84"/>
            <p:cNvGrpSpPr>
              <a:grpSpLocks/>
            </p:cNvGrpSpPr>
            <p:nvPr/>
          </p:nvGrpSpPr>
          <p:grpSpPr bwMode="auto">
            <a:xfrm>
              <a:off x="2208" y="2448"/>
              <a:ext cx="912" cy="792"/>
              <a:chOff x="2112" y="1824"/>
              <a:chExt cx="912" cy="792"/>
            </a:xfrm>
          </p:grpSpPr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V="1">
                <a:off x="2112" y="1824"/>
                <a:ext cx="432" cy="67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86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480" cy="43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448" y="2268"/>
                <a:ext cx="568" cy="348"/>
              </a:xfrm>
              <a:custGeom>
                <a:avLst/>
                <a:gdLst>
                  <a:gd name="T0" fmla="*/ 0 w 568"/>
                  <a:gd name="T1" fmla="*/ 348 h 348"/>
                  <a:gd name="T2" fmla="*/ 48 w 568"/>
                  <a:gd name="T3" fmla="*/ 256 h 348"/>
                  <a:gd name="T4" fmla="*/ 84 w 568"/>
                  <a:gd name="T5" fmla="*/ 152 h 348"/>
                  <a:gd name="T6" fmla="*/ 136 w 568"/>
                  <a:gd name="T7" fmla="*/ 84 h 348"/>
                  <a:gd name="T8" fmla="*/ 184 w 568"/>
                  <a:gd name="T9" fmla="*/ 64 h 348"/>
                  <a:gd name="T10" fmla="*/ 452 w 568"/>
                  <a:gd name="T11" fmla="*/ 60 h 348"/>
                  <a:gd name="T12" fmla="*/ 516 w 568"/>
                  <a:gd name="T13" fmla="*/ 28 h 348"/>
                  <a:gd name="T14" fmla="*/ 568 w 568"/>
                  <a:gd name="T15" fmla="*/ 0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8"/>
                  <a:gd name="T25" fmla="*/ 0 h 348"/>
                  <a:gd name="T26" fmla="*/ 568 w 568"/>
                  <a:gd name="T27" fmla="*/ 348 h 3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8" h="348">
                    <a:moveTo>
                      <a:pt x="0" y="348"/>
                    </a:moveTo>
                    <a:cubicBezTo>
                      <a:pt x="27" y="321"/>
                      <a:pt x="28" y="286"/>
                      <a:pt x="48" y="256"/>
                    </a:cubicBezTo>
                    <a:cubicBezTo>
                      <a:pt x="57" y="222"/>
                      <a:pt x="64" y="182"/>
                      <a:pt x="84" y="152"/>
                    </a:cubicBezTo>
                    <a:cubicBezTo>
                      <a:pt x="91" y="124"/>
                      <a:pt x="110" y="97"/>
                      <a:pt x="136" y="84"/>
                    </a:cubicBezTo>
                    <a:cubicBezTo>
                      <a:pt x="152" y="76"/>
                      <a:pt x="184" y="64"/>
                      <a:pt x="184" y="64"/>
                    </a:cubicBezTo>
                    <a:cubicBezTo>
                      <a:pt x="275" y="67"/>
                      <a:pt x="361" y="68"/>
                      <a:pt x="452" y="60"/>
                    </a:cubicBezTo>
                    <a:cubicBezTo>
                      <a:pt x="472" y="48"/>
                      <a:pt x="494" y="35"/>
                      <a:pt x="516" y="28"/>
                    </a:cubicBezTo>
                    <a:cubicBezTo>
                      <a:pt x="533" y="15"/>
                      <a:pt x="553" y="15"/>
                      <a:pt x="568" y="0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2112" y="2420"/>
                <a:ext cx="336" cy="196"/>
              </a:xfrm>
              <a:custGeom>
                <a:avLst/>
                <a:gdLst>
                  <a:gd name="T0" fmla="*/ 0 w 336"/>
                  <a:gd name="T1" fmla="*/ 64 h 196"/>
                  <a:gd name="T2" fmla="*/ 92 w 336"/>
                  <a:gd name="T3" fmla="*/ 0 h 196"/>
                  <a:gd name="T4" fmla="*/ 140 w 336"/>
                  <a:gd name="T5" fmla="*/ 4 h 196"/>
                  <a:gd name="T6" fmla="*/ 148 w 336"/>
                  <a:gd name="T7" fmla="*/ 16 h 196"/>
                  <a:gd name="T8" fmla="*/ 152 w 336"/>
                  <a:gd name="T9" fmla="*/ 100 h 196"/>
                  <a:gd name="T10" fmla="*/ 256 w 336"/>
                  <a:gd name="T11" fmla="*/ 196 h 196"/>
                  <a:gd name="T12" fmla="*/ 336 w 336"/>
                  <a:gd name="T13" fmla="*/ 192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196"/>
                  <a:gd name="T23" fmla="*/ 336 w 336"/>
                  <a:gd name="T24" fmla="*/ 196 h 1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196">
                    <a:moveTo>
                      <a:pt x="0" y="64"/>
                    </a:moveTo>
                    <a:cubicBezTo>
                      <a:pt x="31" y="43"/>
                      <a:pt x="61" y="20"/>
                      <a:pt x="92" y="0"/>
                    </a:cubicBezTo>
                    <a:cubicBezTo>
                      <a:pt x="108" y="1"/>
                      <a:pt x="125" y="0"/>
                      <a:pt x="140" y="4"/>
                    </a:cubicBezTo>
                    <a:cubicBezTo>
                      <a:pt x="145" y="5"/>
                      <a:pt x="147" y="11"/>
                      <a:pt x="148" y="16"/>
                    </a:cubicBezTo>
                    <a:cubicBezTo>
                      <a:pt x="151" y="44"/>
                      <a:pt x="150" y="72"/>
                      <a:pt x="152" y="100"/>
                    </a:cubicBezTo>
                    <a:cubicBezTo>
                      <a:pt x="156" y="156"/>
                      <a:pt x="205" y="190"/>
                      <a:pt x="256" y="196"/>
                    </a:cubicBezTo>
                    <a:cubicBezTo>
                      <a:pt x="333" y="192"/>
                      <a:pt x="307" y="192"/>
                      <a:pt x="336" y="192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89"/>
            <p:cNvGrpSpPr>
              <a:grpSpLocks/>
            </p:cNvGrpSpPr>
            <p:nvPr/>
          </p:nvGrpSpPr>
          <p:grpSpPr bwMode="auto">
            <a:xfrm>
              <a:off x="2592" y="2976"/>
              <a:ext cx="1056" cy="624"/>
              <a:chOff x="2064" y="2784"/>
              <a:chExt cx="1056" cy="624"/>
            </a:xfrm>
          </p:grpSpPr>
          <p:sp>
            <p:nvSpPr>
              <p:cNvPr id="37" name="Line 90"/>
              <p:cNvSpPr>
                <a:spLocks noChangeShapeType="1"/>
              </p:cNvSpPr>
              <p:nvPr/>
            </p:nvSpPr>
            <p:spPr bwMode="auto">
              <a:xfrm>
                <a:off x="2640" y="2784"/>
                <a:ext cx="480" cy="43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91"/>
              <p:cNvSpPr>
                <a:spLocks noChangeShapeType="1"/>
              </p:cNvSpPr>
              <p:nvPr/>
            </p:nvSpPr>
            <p:spPr bwMode="auto">
              <a:xfrm flipV="1">
                <a:off x="2352" y="3216"/>
                <a:ext cx="768" cy="19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92"/>
              <p:cNvSpPr>
                <a:spLocks/>
              </p:cNvSpPr>
              <p:nvPr/>
            </p:nvSpPr>
            <p:spPr bwMode="auto">
              <a:xfrm>
                <a:off x="2064" y="2796"/>
                <a:ext cx="568" cy="348"/>
              </a:xfrm>
              <a:custGeom>
                <a:avLst/>
                <a:gdLst>
                  <a:gd name="T0" fmla="*/ 0 w 568"/>
                  <a:gd name="T1" fmla="*/ 348 h 348"/>
                  <a:gd name="T2" fmla="*/ 48 w 568"/>
                  <a:gd name="T3" fmla="*/ 256 h 348"/>
                  <a:gd name="T4" fmla="*/ 84 w 568"/>
                  <a:gd name="T5" fmla="*/ 152 h 348"/>
                  <a:gd name="T6" fmla="*/ 136 w 568"/>
                  <a:gd name="T7" fmla="*/ 84 h 348"/>
                  <a:gd name="T8" fmla="*/ 184 w 568"/>
                  <a:gd name="T9" fmla="*/ 64 h 348"/>
                  <a:gd name="T10" fmla="*/ 452 w 568"/>
                  <a:gd name="T11" fmla="*/ 60 h 348"/>
                  <a:gd name="T12" fmla="*/ 516 w 568"/>
                  <a:gd name="T13" fmla="*/ 28 h 348"/>
                  <a:gd name="T14" fmla="*/ 568 w 568"/>
                  <a:gd name="T15" fmla="*/ 0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8"/>
                  <a:gd name="T25" fmla="*/ 0 h 348"/>
                  <a:gd name="T26" fmla="*/ 568 w 568"/>
                  <a:gd name="T27" fmla="*/ 348 h 3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8" h="348">
                    <a:moveTo>
                      <a:pt x="0" y="348"/>
                    </a:moveTo>
                    <a:cubicBezTo>
                      <a:pt x="27" y="321"/>
                      <a:pt x="28" y="286"/>
                      <a:pt x="48" y="256"/>
                    </a:cubicBezTo>
                    <a:cubicBezTo>
                      <a:pt x="57" y="222"/>
                      <a:pt x="64" y="182"/>
                      <a:pt x="84" y="152"/>
                    </a:cubicBezTo>
                    <a:cubicBezTo>
                      <a:pt x="91" y="124"/>
                      <a:pt x="110" y="97"/>
                      <a:pt x="136" y="84"/>
                    </a:cubicBezTo>
                    <a:cubicBezTo>
                      <a:pt x="152" y="76"/>
                      <a:pt x="184" y="64"/>
                      <a:pt x="184" y="64"/>
                    </a:cubicBezTo>
                    <a:cubicBezTo>
                      <a:pt x="275" y="67"/>
                      <a:pt x="361" y="68"/>
                      <a:pt x="452" y="60"/>
                    </a:cubicBezTo>
                    <a:cubicBezTo>
                      <a:pt x="472" y="48"/>
                      <a:pt x="494" y="35"/>
                      <a:pt x="516" y="28"/>
                    </a:cubicBezTo>
                    <a:cubicBezTo>
                      <a:pt x="533" y="15"/>
                      <a:pt x="553" y="15"/>
                      <a:pt x="568" y="0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93"/>
              <p:cNvSpPr>
                <a:spLocks/>
              </p:cNvSpPr>
              <p:nvPr/>
            </p:nvSpPr>
            <p:spPr bwMode="auto">
              <a:xfrm>
                <a:off x="2068" y="3143"/>
                <a:ext cx="272" cy="261"/>
              </a:xfrm>
              <a:custGeom>
                <a:avLst/>
                <a:gdLst>
                  <a:gd name="T0" fmla="*/ 0 w 272"/>
                  <a:gd name="T1" fmla="*/ 1 h 261"/>
                  <a:gd name="T2" fmla="*/ 72 w 272"/>
                  <a:gd name="T3" fmla="*/ 5 h 261"/>
                  <a:gd name="T4" fmla="*/ 108 w 272"/>
                  <a:gd name="T5" fmla="*/ 29 h 261"/>
                  <a:gd name="T6" fmla="*/ 112 w 272"/>
                  <a:gd name="T7" fmla="*/ 45 h 261"/>
                  <a:gd name="T8" fmla="*/ 116 w 272"/>
                  <a:gd name="T9" fmla="*/ 157 h 261"/>
                  <a:gd name="T10" fmla="*/ 212 w 272"/>
                  <a:gd name="T11" fmla="*/ 209 h 261"/>
                  <a:gd name="T12" fmla="*/ 248 w 272"/>
                  <a:gd name="T13" fmla="*/ 229 h 261"/>
                  <a:gd name="T14" fmla="*/ 260 w 272"/>
                  <a:gd name="T15" fmla="*/ 237 h 261"/>
                  <a:gd name="T16" fmla="*/ 272 w 272"/>
                  <a:gd name="T17" fmla="*/ 261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261"/>
                  <a:gd name="T29" fmla="*/ 272 w 272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261">
                    <a:moveTo>
                      <a:pt x="0" y="1"/>
                    </a:moveTo>
                    <a:cubicBezTo>
                      <a:pt x="24" y="2"/>
                      <a:pt x="48" y="0"/>
                      <a:pt x="72" y="5"/>
                    </a:cubicBezTo>
                    <a:cubicBezTo>
                      <a:pt x="86" y="8"/>
                      <a:pt x="108" y="29"/>
                      <a:pt x="108" y="29"/>
                    </a:cubicBezTo>
                    <a:cubicBezTo>
                      <a:pt x="109" y="34"/>
                      <a:pt x="112" y="40"/>
                      <a:pt x="112" y="45"/>
                    </a:cubicBezTo>
                    <a:cubicBezTo>
                      <a:pt x="114" y="82"/>
                      <a:pt x="109" y="120"/>
                      <a:pt x="116" y="157"/>
                    </a:cubicBezTo>
                    <a:cubicBezTo>
                      <a:pt x="124" y="199"/>
                      <a:pt x="180" y="204"/>
                      <a:pt x="212" y="209"/>
                    </a:cubicBezTo>
                    <a:cubicBezTo>
                      <a:pt x="233" y="216"/>
                      <a:pt x="220" y="211"/>
                      <a:pt x="248" y="229"/>
                    </a:cubicBezTo>
                    <a:cubicBezTo>
                      <a:pt x="252" y="232"/>
                      <a:pt x="260" y="237"/>
                      <a:pt x="260" y="237"/>
                    </a:cubicBezTo>
                    <a:cubicBezTo>
                      <a:pt x="263" y="245"/>
                      <a:pt x="272" y="261"/>
                      <a:pt x="272" y="261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94"/>
            <p:cNvGrpSpPr>
              <a:grpSpLocks/>
            </p:cNvGrpSpPr>
            <p:nvPr/>
          </p:nvGrpSpPr>
          <p:grpSpPr bwMode="auto">
            <a:xfrm>
              <a:off x="1728" y="3216"/>
              <a:ext cx="1056" cy="748"/>
              <a:chOff x="1104" y="2852"/>
              <a:chExt cx="1056" cy="748"/>
            </a:xfrm>
          </p:grpSpPr>
          <p:sp>
            <p:nvSpPr>
              <p:cNvPr id="33" name="Line 95"/>
              <p:cNvSpPr>
                <a:spLocks noChangeShapeType="1"/>
              </p:cNvSpPr>
              <p:nvPr/>
            </p:nvSpPr>
            <p:spPr bwMode="auto">
              <a:xfrm flipV="1">
                <a:off x="1104" y="2928"/>
                <a:ext cx="432" cy="67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96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1056" cy="2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97"/>
              <p:cNvSpPr>
                <a:spLocks/>
              </p:cNvSpPr>
              <p:nvPr/>
            </p:nvSpPr>
            <p:spPr bwMode="auto">
              <a:xfrm>
                <a:off x="1536" y="2852"/>
                <a:ext cx="336" cy="196"/>
              </a:xfrm>
              <a:custGeom>
                <a:avLst/>
                <a:gdLst>
                  <a:gd name="T0" fmla="*/ 0 w 336"/>
                  <a:gd name="T1" fmla="*/ 64 h 196"/>
                  <a:gd name="T2" fmla="*/ 92 w 336"/>
                  <a:gd name="T3" fmla="*/ 0 h 196"/>
                  <a:gd name="T4" fmla="*/ 140 w 336"/>
                  <a:gd name="T5" fmla="*/ 4 h 196"/>
                  <a:gd name="T6" fmla="*/ 148 w 336"/>
                  <a:gd name="T7" fmla="*/ 16 h 196"/>
                  <a:gd name="T8" fmla="*/ 152 w 336"/>
                  <a:gd name="T9" fmla="*/ 100 h 196"/>
                  <a:gd name="T10" fmla="*/ 256 w 336"/>
                  <a:gd name="T11" fmla="*/ 196 h 196"/>
                  <a:gd name="T12" fmla="*/ 336 w 336"/>
                  <a:gd name="T13" fmla="*/ 192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196"/>
                  <a:gd name="T23" fmla="*/ 336 w 336"/>
                  <a:gd name="T24" fmla="*/ 196 h 1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196">
                    <a:moveTo>
                      <a:pt x="0" y="64"/>
                    </a:moveTo>
                    <a:cubicBezTo>
                      <a:pt x="31" y="43"/>
                      <a:pt x="61" y="20"/>
                      <a:pt x="92" y="0"/>
                    </a:cubicBezTo>
                    <a:cubicBezTo>
                      <a:pt x="108" y="1"/>
                      <a:pt x="125" y="0"/>
                      <a:pt x="140" y="4"/>
                    </a:cubicBezTo>
                    <a:cubicBezTo>
                      <a:pt x="145" y="5"/>
                      <a:pt x="147" y="11"/>
                      <a:pt x="148" y="16"/>
                    </a:cubicBezTo>
                    <a:cubicBezTo>
                      <a:pt x="151" y="44"/>
                      <a:pt x="150" y="72"/>
                      <a:pt x="152" y="100"/>
                    </a:cubicBezTo>
                    <a:cubicBezTo>
                      <a:pt x="156" y="156"/>
                      <a:pt x="205" y="190"/>
                      <a:pt x="256" y="196"/>
                    </a:cubicBezTo>
                    <a:cubicBezTo>
                      <a:pt x="333" y="192"/>
                      <a:pt x="307" y="192"/>
                      <a:pt x="336" y="192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98"/>
              <p:cNvSpPr>
                <a:spLocks/>
              </p:cNvSpPr>
              <p:nvPr/>
            </p:nvSpPr>
            <p:spPr bwMode="auto">
              <a:xfrm>
                <a:off x="1876" y="3047"/>
                <a:ext cx="272" cy="261"/>
              </a:xfrm>
              <a:custGeom>
                <a:avLst/>
                <a:gdLst>
                  <a:gd name="T0" fmla="*/ 0 w 272"/>
                  <a:gd name="T1" fmla="*/ 1 h 261"/>
                  <a:gd name="T2" fmla="*/ 72 w 272"/>
                  <a:gd name="T3" fmla="*/ 5 h 261"/>
                  <a:gd name="T4" fmla="*/ 108 w 272"/>
                  <a:gd name="T5" fmla="*/ 29 h 261"/>
                  <a:gd name="T6" fmla="*/ 112 w 272"/>
                  <a:gd name="T7" fmla="*/ 45 h 261"/>
                  <a:gd name="T8" fmla="*/ 116 w 272"/>
                  <a:gd name="T9" fmla="*/ 157 h 261"/>
                  <a:gd name="T10" fmla="*/ 212 w 272"/>
                  <a:gd name="T11" fmla="*/ 209 h 261"/>
                  <a:gd name="T12" fmla="*/ 248 w 272"/>
                  <a:gd name="T13" fmla="*/ 229 h 261"/>
                  <a:gd name="T14" fmla="*/ 260 w 272"/>
                  <a:gd name="T15" fmla="*/ 237 h 261"/>
                  <a:gd name="T16" fmla="*/ 272 w 272"/>
                  <a:gd name="T17" fmla="*/ 261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261"/>
                  <a:gd name="T29" fmla="*/ 272 w 272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261">
                    <a:moveTo>
                      <a:pt x="0" y="1"/>
                    </a:moveTo>
                    <a:cubicBezTo>
                      <a:pt x="24" y="2"/>
                      <a:pt x="48" y="0"/>
                      <a:pt x="72" y="5"/>
                    </a:cubicBezTo>
                    <a:cubicBezTo>
                      <a:pt x="86" y="8"/>
                      <a:pt x="108" y="29"/>
                      <a:pt x="108" y="29"/>
                    </a:cubicBezTo>
                    <a:cubicBezTo>
                      <a:pt x="109" y="34"/>
                      <a:pt x="112" y="40"/>
                      <a:pt x="112" y="45"/>
                    </a:cubicBezTo>
                    <a:cubicBezTo>
                      <a:pt x="114" y="82"/>
                      <a:pt x="109" y="120"/>
                      <a:pt x="116" y="157"/>
                    </a:cubicBezTo>
                    <a:cubicBezTo>
                      <a:pt x="124" y="199"/>
                      <a:pt x="180" y="204"/>
                      <a:pt x="212" y="209"/>
                    </a:cubicBezTo>
                    <a:cubicBezTo>
                      <a:pt x="233" y="216"/>
                      <a:pt x="220" y="211"/>
                      <a:pt x="248" y="229"/>
                    </a:cubicBezTo>
                    <a:cubicBezTo>
                      <a:pt x="252" y="232"/>
                      <a:pt x="260" y="237"/>
                      <a:pt x="260" y="237"/>
                    </a:cubicBezTo>
                    <a:cubicBezTo>
                      <a:pt x="263" y="245"/>
                      <a:pt x="272" y="261"/>
                      <a:pt x="272" y="261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Text Box 106"/>
            <p:cNvSpPr txBox="1">
              <a:spLocks noChangeArrowheads="1"/>
            </p:cNvSpPr>
            <p:nvPr/>
          </p:nvSpPr>
          <p:spPr bwMode="auto">
            <a:xfrm>
              <a:off x="2544" y="2591"/>
              <a:ext cx="16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2</a:t>
              </a:r>
            </a:p>
          </p:txBody>
        </p:sp>
        <p:sp>
          <p:nvSpPr>
            <p:cNvPr id="31" name="Text Box 107"/>
            <p:cNvSpPr txBox="1">
              <a:spLocks noChangeArrowheads="1"/>
            </p:cNvSpPr>
            <p:nvPr/>
          </p:nvSpPr>
          <p:spPr bwMode="auto">
            <a:xfrm>
              <a:off x="3216" y="3216"/>
              <a:ext cx="16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3</a:t>
              </a:r>
            </a:p>
          </p:txBody>
        </p:sp>
        <p:sp>
          <p:nvSpPr>
            <p:cNvPr id="32" name="Text Box 108"/>
            <p:cNvSpPr txBox="1">
              <a:spLocks noChangeArrowheads="1"/>
            </p:cNvSpPr>
            <p:nvPr/>
          </p:nvSpPr>
          <p:spPr bwMode="auto">
            <a:xfrm>
              <a:off x="1920" y="3599"/>
              <a:ext cx="14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45" name="Text Box 111"/>
          <p:cNvSpPr txBox="1">
            <a:spLocks noChangeArrowheads="1"/>
          </p:cNvSpPr>
          <p:nvPr/>
        </p:nvSpPr>
        <p:spPr bwMode="auto">
          <a:xfrm>
            <a:off x="527382" y="4569456"/>
            <a:ext cx="419820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Получившиеся три угла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образуют развернутый угол,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равный 180° </a:t>
            </a:r>
          </a:p>
        </p:txBody>
      </p:sp>
      <p:grpSp>
        <p:nvGrpSpPr>
          <p:cNvPr id="46" name="Group 112"/>
          <p:cNvGrpSpPr>
            <a:grpSpLocks/>
          </p:cNvGrpSpPr>
          <p:nvPr/>
        </p:nvGrpSpPr>
        <p:grpSpPr bwMode="auto">
          <a:xfrm>
            <a:off x="6476948" y="4937756"/>
            <a:ext cx="3251200" cy="1828800"/>
            <a:chOff x="2256" y="2112"/>
            <a:chExt cx="1704" cy="1296"/>
          </a:xfrm>
        </p:grpSpPr>
        <p:grpSp>
          <p:nvGrpSpPr>
            <p:cNvPr id="47" name="Group 113"/>
            <p:cNvGrpSpPr>
              <a:grpSpLocks/>
            </p:cNvGrpSpPr>
            <p:nvPr/>
          </p:nvGrpSpPr>
          <p:grpSpPr bwMode="auto">
            <a:xfrm rot="-7424117">
              <a:off x="3108" y="2508"/>
              <a:ext cx="912" cy="792"/>
              <a:chOff x="2112" y="1824"/>
              <a:chExt cx="912" cy="792"/>
            </a:xfrm>
          </p:grpSpPr>
          <p:sp>
            <p:nvSpPr>
              <p:cNvPr id="61" name="Line 114"/>
              <p:cNvSpPr>
                <a:spLocks noChangeShapeType="1"/>
              </p:cNvSpPr>
              <p:nvPr/>
            </p:nvSpPr>
            <p:spPr bwMode="auto">
              <a:xfrm flipV="1">
                <a:off x="2112" y="1824"/>
                <a:ext cx="432" cy="67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115"/>
              <p:cNvSpPr>
                <a:spLocks noChangeShapeType="1"/>
              </p:cNvSpPr>
              <p:nvPr/>
            </p:nvSpPr>
            <p:spPr bwMode="auto">
              <a:xfrm>
                <a:off x="2544" y="1824"/>
                <a:ext cx="480" cy="43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116"/>
              <p:cNvSpPr>
                <a:spLocks/>
              </p:cNvSpPr>
              <p:nvPr/>
            </p:nvSpPr>
            <p:spPr bwMode="auto">
              <a:xfrm>
                <a:off x="2448" y="2268"/>
                <a:ext cx="568" cy="348"/>
              </a:xfrm>
              <a:custGeom>
                <a:avLst/>
                <a:gdLst>
                  <a:gd name="T0" fmla="*/ 0 w 568"/>
                  <a:gd name="T1" fmla="*/ 348 h 348"/>
                  <a:gd name="T2" fmla="*/ 48 w 568"/>
                  <a:gd name="T3" fmla="*/ 256 h 348"/>
                  <a:gd name="T4" fmla="*/ 84 w 568"/>
                  <a:gd name="T5" fmla="*/ 152 h 348"/>
                  <a:gd name="T6" fmla="*/ 136 w 568"/>
                  <a:gd name="T7" fmla="*/ 84 h 348"/>
                  <a:gd name="T8" fmla="*/ 184 w 568"/>
                  <a:gd name="T9" fmla="*/ 64 h 348"/>
                  <a:gd name="T10" fmla="*/ 452 w 568"/>
                  <a:gd name="T11" fmla="*/ 60 h 348"/>
                  <a:gd name="T12" fmla="*/ 516 w 568"/>
                  <a:gd name="T13" fmla="*/ 28 h 348"/>
                  <a:gd name="T14" fmla="*/ 568 w 568"/>
                  <a:gd name="T15" fmla="*/ 0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8"/>
                  <a:gd name="T25" fmla="*/ 0 h 348"/>
                  <a:gd name="T26" fmla="*/ 568 w 568"/>
                  <a:gd name="T27" fmla="*/ 348 h 3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8" h="348">
                    <a:moveTo>
                      <a:pt x="0" y="348"/>
                    </a:moveTo>
                    <a:cubicBezTo>
                      <a:pt x="27" y="321"/>
                      <a:pt x="28" y="286"/>
                      <a:pt x="48" y="256"/>
                    </a:cubicBezTo>
                    <a:cubicBezTo>
                      <a:pt x="57" y="222"/>
                      <a:pt x="64" y="182"/>
                      <a:pt x="84" y="152"/>
                    </a:cubicBezTo>
                    <a:cubicBezTo>
                      <a:pt x="91" y="124"/>
                      <a:pt x="110" y="97"/>
                      <a:pt x="136" y="84"/>
                    </a:cubicBezTo>
                    <a:cubicBezTo>
                      <a:pt x="152" y="76"/>
                      <a:pt x="184" y="64"/>
                      <a:pt x="184" y="64"/>
                    </a:cubicBezTo>
                    <a:cubicBezTo>
                      <a:pt x="275" y="67"/>
                      <a:pt x="361" y="68"/>
                      <a:pt x="452" y="60"/>
                    </a:cubicBezTo>
                    <a:cubicBezTo>
                      <a:pt x="472" y="48"/>
                      <a:pt x="494" y="35"/>
                      <a:pt x="516" y="28"/>
                    </a:cubicBezTo>
                    <a:cubicBezTo>
                      <a:pt x="533" y="15"/>
                      <a:pt x="553" y="15"/>
                      <a:pt x="568" y="0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17"/>
              <p:cNvSpPr>
                <a:spLocks/>
              </p:cNvSpPr>
              <p:nvPr/>
            </p:nvSpPr>
            <p:spPr bwMode="auto">
              <a:xfrm>
                <a:off x="2112" y="2420"/>
                <a:ext cx="336" cy="196"/>
              </a:xfrm>
              <a:custGeom>
                <a:avLst/>
                <a:gdLst>
                  <a:gd name="T0" fmla="*/ 0 w 336"/>
                  <a:gd name="T1" fmla="*/ 64 h 196"/>
                  <a:gd name="T2" fmla="*/ 92 w 336"/>
                  <a:gd name="T3" fmla="*/ 0 h 196"/>
                  <a:gd name="T4" fmla="*/ 140 w 336"/>
                  <a:gd name="T5" fmla="*/ 4 h 196"/>
                  <a:gd name="T6" fmla="*/ 148 w 336"/>
                  <a:gd name="T7" fmla="*/ 16 h 196"/>
                  <a:gd name="T8" fmla="*/ 152 w 336"/>
                  <a:gd name="T9" fmla="*/ 100 h 196"/>
                  <a:gd name="T10" fmla="*/ 256 w 336"/>
                  <a:gd name="T11" fmla="*/ 196 h 196"/>
                  <a:gd name="T12" fmla="*/ 336 w 336"/>
                  <a:gd name="T13" fmla="*/ 192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196"/>
                  <a:gd name="T23" fmla="*/ 336 w 336"/>
                  <a:gd name="T24" fmla="*/ 196 h 1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196">
                    <a:moveTo>
                      <a:pt x="0" y="64"/>
                    </a:moveTo>
                    <a:cubicBezTo>
                      <a:pt x="31" y="43"/>
                      <a:pt x="61" y="20"/>
                      <a:pt x="92" y="0"/>
                    </a:cubicBezTo>
                    <a:cubicBezTo>
                      <a:pt x="108" y="1"/>
                      <a:pt x="125" y="0"/>
                      <a:pt x="140" y="4"/>
                    </a:cubicBezTo>
                    <a:cubicBezTo>
                      <a:pt x="145" y="5"/>
                      <a:pt x="147" y="11"/>
                      <a:pt x="148" y="16"/>
                    </a:cubicBezTo>
                    <a:cubicBezTo>
                      <a:pt x="151" y="44"/>
                      <a:pt x="150" y="72"/>
                      <a:pt x="152" y="100"/>
                    </a:cubicBezTo>
                    <a:cubicBezTo>
                      <a:pt x="156" y="156"/>
                      <a:pt x="205" y="190"/>
                      <a:pt x="256" y="196"/>
                    </a:cubicBezTo>
                    <a:cubicBezTo>
                      <a:pt x="333" y="192"/>
                      <a:pt x="307" y="192"/>
                      <a:pt x="336" y="192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" name="Text Box 118"/>
            <p:cNvSpPr txBox="1">
              <a:spLocks noChangeArrowheads="1"/>
            </p:cNvSpPr>
            <p:nvPr/>
          </p:nvSpPr>
          <p:spPr bwMode="auto">
            <a:xfrm rot="34971">
              <a:off x="3400" y="2815"/>
              <a:ext cx="15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2</a:t>
              </a:r>
            </a:p>
          </p:txBody>
        </p:sp>
        <p:grpSp>
          <p:nvGrpSpPr>
            <p:cNvPr id="49" name="Group 119"/>
            <p:cNvGrpSpPr>
              <a:grpSpLocks/>
            </p:cNvGrpSpPr>
            <p:nvPr/>
          </p:nvGrpSpPr>
          <p:grpSpPr bwMode="auto">
            <a:xfrm rot="3376277">
              <a:off x="2520" y="2328"/>
              <a:ext cx="1056" cy="624"/>
              <a:chOff x="2064" y="2784"/>
              <a:chExt cx="1056" cy="624"/>
            </a:xfrm>
          </p:grpSpPr>
          <p:sp>
            <p:nvSpPr>
              <p:cNvPr id="57" name="Line 120"/>
              <p:cNvSpPr>
                <a:spLocks noChangeShapeType="1"/>
              </p:cNvSpPr>
              <p:nvPr/>
            </p:nvSpPr>
            <p:spPr bwMode="auto">
              <a:xfrm>
                <a:off x="2640" y="2784"/>
                <a:ext cx="480" cy="43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21"/>
              <p:cNvSpPr>
                <a:spLocks noChangeShapeType="1"/>
              </p:cNvSpPr>
              <p:nvPr/>
            </p:nvSpPr>
            <p:spPr bwMode="auto">
              <a:xfrm flipV="1">
                <a:off x="2352" y="3216"/>
                <a:ext cx="768" cy="19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22"/>
              <p:cNvSpPr>
                <a:spLocks/>
              </p:cNvSpPr>
              <p:nvPr/>
            </p:nvSpPr>
            <p:spPr bwMode="auto">
              <a:xfrm>
                <a:off x="2064" y="2796"/>
                <a:ext cx="568" cy="348"/>
              </a:xfrm>
              <a:custGeom>
                <a:avLst/>
                <a:gdLst>
                  <a:gd name="T0" fmla="*/ 0 w 568"/>
                  <a:gd name="T1" fmla="*/ 348 h 348"/>
                  <a:gd name="T2" fmla="*/ 48 w 568"/>
                  <a:gd name="T3" fmla="*/ 256 h 348"/>
                  <a:gd name="T4" fmla="*/ 84 w 568"/>
                  <a:gd name="T5" fmla="*/ 152 h 348"/>
                  <a:gd name="T6" fmla="*/ 136 w 568"/>
                  <a:gd name="T7" fmla="*/ 84 h 348"/>
                  <a:gd name="T8" fmla="*/ 184 w 568"/>
                  <a:gd name="T9" fmla="*/ 64 h 348"/>
                  <a:gd name="T10" fmla="*/ 452 w 568"/>
                  <a:gd name="T11" fmla="*/ 60 h 348"/>
                  <a:gd name="T12" fmla="*/ 516 w 568"/>
                  <a:gd name="T13" fmla="*/ 28 h 348"/>
                  <a:gd name="T14" fmla="*/ 568 w 568"/>
                  <a:gd name="T15" fmla="*/ 0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8"/>
                  <a:gd name="T25" fmla="*/ 0 h 348"/>
                  <a:gd name="T26" fmla="*/ 568 w 568"/>
                  <a:gd name="T27" fmla="*/ 348 h 3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8" h="348">
                    <a:moveTo>
                      <a:pt x="0" y="348"/>
                    </a:moveTo>
                    <a:cubicBezTo>
                      <a:pt x="27" y="321"/>
                      <a:pt x="28" y="286"/>
                      <a:pt x="48" y="256"/>
                    </a:cubicBezTo>
                    <a:cubicBezTo>
                      <a:pt x="57" y="222"/>
                      <a:pt x="64" y="182"/>
                      <a:pt x="84" y="152"/>
                    </a:cubicBezTo>
                    <a:cubicBezTo>
                      <a:pt x="91" y="124"/>
                      <a:pt x="110" y="97"/>
                      <a:pt x="136" y="84"/>
                    </a:cubicBezTo>
                    <a:cubicBezTo>
                      <a:pt x="152" y="76"/>
                      <a:pt x="184" y="64"/>
                      <a:pt x="184" y="64"/>
                    </a:cubicBezTo>
                    <a:cubicBezTo>
                      <a:pt x="275" y="67"/>
                      <a:pt x="361" y="68"/>
                      <a:pt x="452" y="60"/>
                    </a:cubicBezTo>
                    <a:cubicBezTo>
                      <a:pt x="472" y="48"/>
                      <a:pt x="494" y="35"/>
                      <a:pt x="516" y="28"/>
                    </a:cubicBezTo>
                    <a:cubicBezTo>
                      <a:pt x="533" y="15"/>
                      <a:pt x="553" y="15"/>
                      <a:pt x="568" y="0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123"/>
              <p:cNvSpPr>
                <a:spLocks/>
              </p:cNvSpPr>
              <p:nvPr/>
            </p:nvSpPr>
            <p:spPr bwMode="auto">
              <a:xfrm>
                <a:off x="2068" y="3143"/>
                <a:ext cx="272" cy="261"/>
              </a:xfrm>
              <a:custGeom>
                <a:avLst/>
                <a:gdLst>
                  <a:gd name="T0" fmla="*/ 0 w 272"/>
                  <a:gd name="T1" fmla="*/ 1 h 261"/>
                  <a:gd name="T2" fmla="*/ 72 w 272"/>
                  <a:gd name="T3" fmla="*/ 5 h 261"/>
                  <a:gd name="T4" fmla="*/ 108 w 272"/>
                  <a:gd name="T5" fmla="*/ 29 h 261"/>
                  <a:gd name="T6" fmla="*/ 112 w 272"/>
                  <a:gd name="T7" fmla="*/ 45 h 261"/>
                  <a:gd name="T8" fmla="*/ 116 w 272"/>
                  <a:gd name="T9" fmla="*/ 157 h 261"/>
                  <a:gd name="T10" fmla="*/ 212 w 272"/>
                  <a:gd name="T11" fmla="*/ 209 h 261"/>
                  <a:gd name="T12" fmla="*/ 248 w 272"/>
                  <a:gd name="T13" fmla="*/ 229 h 261"/>
                  <a:gd name="T14" fmla="*/ 260 w 272"/>
                  <a:gd name="T15" fmla="*/ 237 h 261"/>
                  <a:gd name="T16" fmla="*/ 272 w 272"/>
                  <a:gd name="T17" fmla="*/ 261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261"/>
                  <a:gd name="T29" fmla="*/ 272 w 272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261">
                    <a:moveTo>
                      <a:pt x="0" y="1"/>
                    </a:moveTo>
                    <a:cubicBezTo>
                      <a:pt x="24" y="2"/>
                      <a:pt x="48" y="0"/>
                      <a:pt x="72" y="5"/>
                    </a:cubicBezTo>
                    <a:cubicBezTo>
                      <a:pt x="86" y="8"/>
                      <a:pt x="108" y="29"/>
                      <a:pt x="108" y="29"/>
                    </a:cubicBezTo>
                    <a:cubicBezTo>
                      <a:pt x="109" y="34"/>
                      <a:pt x="112" y="40"/>
                      <a:pt x="112" y="45"/>
                    </a:cubicBezTo>
                    <a:cubicBezTo>
                      <a:pt x="114" y="82"/>
                      <a:pt x="109" y="120"/>
                      <a:pt x="116" y="157"/>
                    </a:cubicBezTo>
                    <a:cubicBezTo>
                      <a:pt x="124" y="199"/>
                      <a:pt x="180" y="204"/>
                      <a:pt x="212" y="209"/>
                    </a:cubicBezTo>
                    <a:cubicBezTo>
                      <a:pt x="233" y="216"/>
                      <a:pt x="220" y="211"/>
                      <a:pt x="248" y="229"/>
                    </a:cubicBezTo>
                    <a:cubicBezTo>
                      <a:pt x="252" y="232"/>
                      <a:pt x="260" y="237"/>
                      <a:pt x="260" y="237"/>
                    </a:cubicBezTo>
                    <a:cubicBezTo>
                      <a:pt x="263" y="245"/>
                      <a:pt x="272" y="261"/>
                      <a:pt x="272" y="261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0" name="Text Box 124"/>
            <p:cNvSpPr txBox="1">
              <a:spLocks noChangeArrowheads="1"/>
            </p:cNvSpPr>
            <p:nvPr/>
          </p:nvSpPr>
          <p:spPr bwMode="auto">
            <a:xfrm rot="21359366">
              <a:off x="3095" y="2734"/>
              <a:ext cx="15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3</a:t>
              </a:r>
            </a:p>
          </p:txBody>
        </p:sp>
        <p:grpSp>
          <p:nvGrpSpPr>
            <p:cNvPr id="51" name="Group 125"/>
            <p:cNvGrpSpPr>
              <a:grpSpLocks/>
            </p:cNvGrpSpPr>
            <p:nvPr/>
          </p:nvGrpSpPr>
          <p:grpSpPr bwMode="auto">
            <a:xfrm rot="-7352689">
              <a:off x="2102" y="2506"/>
              <a:ext cx="1056" cy="748"/>
              <a:chOff x="1104" y="2852"/>
              <a:chExt cx="1056" cy="748"/>
            </a:xfrm>
          </p:grpSpPr>
          <p:sp>
            <p:nvSpPr>
              <p:cNvPr id="53" name="Line 126"/>
              <p:cNvSpPr>
                <a:spLocks noChangeShapeType="1"/>
              </p:cNvSpPr>
              <p:nvPr/>
            </p:nvSpPr>
            <p:spPr bwMode="auto">
              <a:xfrm flipV="1">
                <a:off x="1104" y="2928"/>
                <a:ext cx="432" cy="67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127"/>
              <p:cNvSpPr>
                <a:spLocks noChangeShapeType="1"/>
              </p:cNvSpPr>
              <p:nvPr/>
            </p:nvSpPr>
            <p:spPr bwMode="auto">
              <a:xfrm flipV="1">
                <a:off x="1104" y="3312"/>
                <a:ext cx="1056" cy="2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128"/>
              <p:cNvSpPr>
                <a:spLocks/>
              </p:cNvSpPr>
              <p:nvPr/>
            </p:nvSpPr>
            <p:spPr bwMode="auto">
              <a:xfrm>
                <a:off x="1536" y="2852"/>
                <a:ext cx="336" cy="196"/>
              </a:xfrm>
              <a:custGeom>
                <a:avLst/>
                <a:gdLst>
                  <a:gd name="T0" fmla="*/ 0 w 336"/>
                  <a:gd name="T1" fmla="*/ 64 h 196"/>
                  <a:gd name="T2" fmla="*/ 92 w 336"/>
                  <a:gd name="T3" fmla="*/ 0 h 196"/>
                  <a:gd name="T4" fmla="*/ 140 w 336"/>
                  <a:gd name="T5" fmla="*/ 4 h 196"/>
                  <a:gd name="T6" fmla="*/ 148 w 336"/>
                  <a:gd name="T7" fmla="*/ 16 h 196"/>
                  <a:gd name="T8" fmla="*/ 152 w 336"/>
                  <a:gd name="T9" fmla="*/ 100 h 196"/>
                  <a:gd name="T10" fmla="*/ 256 w 336"/>
                  <a:gd name="T11" fmla="*/ 196 h 196"/>
                  <a:gd name="T12" fmla="*/ 336 w 336"/>
                  <a:gd name="T13" fmla="*/ 192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196"/>
                  <a:gd name="T23" fmla="*/ 336 w 336"/>
                  <a:gd name="T24" fmla="*/ 196 h 1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196">
                    <a:moveTo>
                      <a:pt x="0" y="64"/>
                    </a:moveTo>
                    <a:cubicBezTo>
                      <a:pt x="31" y="43"/>
                      <a:pt x="61" y="20"/>
                      <a:pt x="92" y="0"/>
                    </a:cubicBezTo>
                    <a:cubicBezTo>
                      <a:pt x="108" y="1"/>
                      <a:pt x="125" y="0"/>
                      <a:pt x="140" y="4"/>
                    </a:cubicBezTo>
                    <a:cubicBezTo>
                      <a:pt x="145" y="5"/>
                      <a:pt x="147" y="11"/>
                      <a:pt x="148" y="16"/>
                    </a:cubicBezTo>
                    <a:cubicBezTo>
                      <a:pt x="151" y="44"/>
                      <a:pt x="150" y="72"/>
                      <a:pt x="152" y="100"/>
                    </a:cubicBezTo>
                    <a:cubicBezTo>
                      <a:pt x="156" y="156"/>
                      <a:pt x="205" y="190"/>
                      <a:pt x="256" y="196"/>
                    </a:cubicBezTo>
                    <a:cubicBezTo>
                      <a:pt x="333" y="192"/>
                      <a:pt x="307" y="192"/>
                      <a:pt x="336" y="192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129"/>
              <p:cNvSpPr>
                <a:spLocks/>
              </p:cNvSpPr>
              <p:nvPr/>
            </p:nvSpPr>
            <p:spPr bwMode="auto">
              <a:xfrm>
                <a:off x="1876" y="3047"/>
                <a:ext cx="272" cy="261"/>
              </a:xfrm>
              <a:custGeom>
                <a:avLst/>
                <a:gdLst>
                  <a:gd name="T0" fmla="*/ 0 w 272"/>
                  <a:gd name="T1" fmla="*/ 1 h 261"/>
                  <a:gd name="T2" fmla="*/ 72 w 272"/>
                  <a:gd name="T3" fmla="*/ 5 h 261"/>
                  <a:gd name="T4" fmla="*/ 108 w 272"/>
                  <a:gd name="T5" fmla="*/ 29 h 261"/>
                  <a:gd name="T6" fmla="*/ 112 w 272"/>
                  <a:gd name="T7" fmla="*/ 45 h 261"/>
                  <a:gd name="T8" fmla="*/ 116 w 272"/>
                  <a:gd name="T9" fmla="*/ 157 h 261"/>
                  <a:gd name="T10" fmla="*/ 212 w 272"/>
                  <a:gd name="T11" fmla="*/ 209 h 261"/>
                  <a:gd name="T12" fmla="*/ 248 w 272"/>
                  <a:gd name="T13" fmla="*/ 229 h 261"/>
                  <a:gd name="T14" fmla="*/ 260 w 272"/>
                  <a:gd name="T15" fmla="*/ 237 h 261"/>
                  <a:gd name="T16" fmla="*/ 272 w 272"/>
                  <a:gd name="T17" fmla="*/ 261 h 2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261"/>
                  <a:gd name="T29" fmla="*/ 272 w 272"/>
                  <a:gd name="T30" fmla="*/ 261 h 2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261">
                    <a:moveTo>
                      <a:pt x="0" y="1"/>
                    </a:moveTo>
                    <a:cubicBezTo>
                      <a:pt x="24" y="2"/>
                      <a:pt x="48" y="0"/>
                      <a:pt x="72" y="5"/>
                    </a:cubicBezTo>
                    <a:cubicBezTo>
                      <a:pt x="86" y="8"/>
                      <a:pt x="108" y="29"/>
                      <a:pt x="108" y="29"/>
                    </a:cubicBezTo>
                    <a:cubicBezTo>
                      <a:pt x="109" y="34"/>
                      <a:pt x="112" y="40"/>
                      <a:pt x="112" y="45"/>
                    </a:cubicBezTo>
                    <a:cubicBezTo>
                      <a:pt x="114" y="82"/>
                      <a:pt x="109" y="120"/>
                      <a:pt x="116" y="157"/>
                    </a:cubicBezTo>
                    <a:cubicBezTo>
                      <a:pt x="124" y="199"/>
                      <a:pt x="180" y="204"/>
                      <a:pt x="212" y="209"/>
                    </a:cubicBezTo>
                    <a:cubicBezTo>
                      <a:pt x="233" y="216"/>
                      <a:pt x="220" y="211"/>
                      <a:pt x="248" y="229"/>
                    </a:cubicBezTo>
                    <a:cubicBezTo>
                      <a:pt x="252" y="232"/>
                      <a:pt x="260" y="237"/>
                      <a:pt x="260" y="237"/>
                    </a:cubicBezTo>
                    <a:cubicBezTo>
                      <a:pt x="263" y="245"/>
                      <a:pt x="272" y="261"/>
                      <a:pt x="272" y="261"/>
                    </a:cubicBezTo>
                  </a:path>
                </a:pathLst>
              </a:custGeom>
              <a:noFill/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Text Box 130"/>
            <p:cNvSpPr txBox="1">
              <a:spLocks noChangeArrowheads="1"/>
            </p:cNvSpPr>
            <p:nvPr/>
          </p:nvSpPr>
          <p:spPr bwMode="auto">
            <a:xfrm rot="198547">
              <a:off x="2833" y="2861"/>
              <a:ext cx="13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 pitchFamily="18" charset="0"/>
                </a:rPr>
                <a:t>1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771783" y="89279"/>
            <a:ext cx="718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-12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«Метод    ножниц»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36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68032" y="2170110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2170110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66723" y="3103343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723" y="3103343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68033" y="4071943"/>
          <a:ext cx="11366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Формула" r:id="rId8" imgW="228600" imgH="203040" progId="Equation.3">
                  <p:embed/>
                </p:oleObj>
              </mc:Choice>
              <mc:Fallback>
                <p:oleObj name="Формула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3" y="4071943"/>
                        <a:ext cx="11366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14824" y="5027630"/>
          <a:ext cx="11916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Формула" r:id="rId10" imgW="241200" imgH="203040" progId="Equation.3">
                  <p:embed/>
                </p:oleObj>
              </mc:Choice>
              <mc:Fallback>
                <p:oleObj name="Формула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4824" y="5027630"/>
                        <a:ext cx="11916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14640" y="629648"/>
            <a:ext cx="5306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584028" y="2488399"/>
            <a:ext cx="2643206" cy="2381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320118" y="4246346"/>
          <a:ext cx="15155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Формула" r:id="rId12" imgW="304560" imgH="203040" progId="Equation.3">
                  <p:embed/>
                </p:oleObj>
              </mc:Choice>
              <mc:Fallback>
                <p:oleObj name="Формула" r:id="rId1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118" y="4246346"/>
                        <a:ext cx="151553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477003" y="4286257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3" y="4286257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36423 -0.1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-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68032" y="5027630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5027630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66723" y="3103343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723" y="3103343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68033" y="4071943"/>
          <a:ext cx="11366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Формула" r:id="rId8" imgW="228600" imgH="203040" progId="Equation.3">
                  <p:embed/>
                </p:oleObj>
              </mc:Choice>
              <mc:Fallback>
                <p:oleObj name="Формула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3" y="4071943"/>
                        <a:ext cx="11366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14824" y="2088427"/>
          <a:ext cx="11916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Формула" r:id="rId10" imgW="241200" imgH="203040" progId="Equation.3">
                  <p:embed/>
                </p:oleObj>
              </mc:Choice>
              <mc:Fallback>
                <p:oleObj name="Формула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4824" y="2088427"/>
                        <a:ext cx="11916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714640" y="629648"/>
            <a:ext cx="5306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14997" y="3071810"/>
            <a:ext cx="3048021" cy="1928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4857742" y="4027498"/>
          <a:ext cx="15155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Формула" r:id="rId12" imgW="304560" imgH="203040" progId="Equation.3">
                  <p:embed/>
                </p:oleObj>
              </mc:Choice>
              <mc:Fallback>
                <p:oleObj name="Формула" r:id="rId1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42" y="4027498"/>
                        <a:ext cx="151553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669624" y="4337062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624" y="4337062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2476475" y="4040410"/>
            <a:ext cx="3251221" cy="9382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736851" y="4250175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Формула" r:id="rId16" imgW="241200" imgH="203040" progId="Equation.3">
                  <p:embed/>
                </p:oleObj>
              </mc:Choice>
              <mc:Fallback>
                <p:oleObj name="Формула" r:id="rId1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1" y="4250175"/>
                        <a:ext cx="1200149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4 L -0.34861 0.3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5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68032" y="2170110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2170110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66723" y="5072075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723" y="5072075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68033" y="4071943"/>
          <a:ext cx="11366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Формула" r:id="rId8" imgW="228600" imgH="203040" progId="Equation.3">
                  <p:embed/>
                </p:oleObj>
              </mc:Choice>
              <mc:Fallback>
                <p:oleObj name="Формула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3" y="4071943"/>
                        <a:ext cx="11366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35845" y="3098804"/>
          <a:ext cx="11916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Формула" r:id="rId10" imgW="241200" imgH="203040" progId="Equation.3">
                  <p:embed/>
                </p:oleObj>
              </mc:Choice>
              <mc:Fallback>
                <p:oleObj name="Формула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5845" y="3098804"/>
                        <a:ext cx="11916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51046" y="208642"/>
            <a:ext cx="7633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параллельны,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секущая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76475" y="2928934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238612" y="1643050"/>
            <a:ext cx="3714776" cy="4572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5657856" y="2813052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Формула" r:id="rId12" imgW="241200" imgH="203040" progId="Equation.3">
                  <p:embed/>
                </p:oleObj>
              </mc:Choice>
              <mc:Fallback>
                <p:oleObj name="Формула" r:id="rId12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6" y="2813052"/>
                        <a:ext cx="1200149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333995" y="4357695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5" y="4357695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476475" y="24288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81224" y="44606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24232" y="5143513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42899 0.1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8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10668032" y="2170110"/>
          <a:ext cx="12001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Формула" r:id="rId4" imgW="241200" imgH="203040" progId="Equation.3">
                  <p:embed/>
                </p:oleObj>
              </mc:Choice>
              <mc:Fallback>
                <p:oleObj name="Формула" r:id="rId4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2" y="2170110"/>
                        <a:ext cx="12001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10666723" y="3098804"/>
          <a:ext cx="120226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Формула" r:id="rId6" imgW="241200" imgH="203040" progId="Equation.3">
                  <p:embed/>
                </p:oleObj>
              </mc:Choice>
              <mc:Fallback>
                <p:oleObj name="Формула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6723" y="3098804"/>
                        <a:ext cx="120226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10668033" y="4071943"/>
          <a:ext cx="1136649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Формула" r:id="rId8" imgW="228600" imgH="203040" progId="Equation.3">
                  <p:embed/>
                </p:oleObj>
              </mc:Choice>
              <mc:Fallback>
                <p:oleObj name="Формула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33" y="4071943"/>
                        <a:ext cx="1136649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04968" y="6143644"/>
            <a:ext cx="1090051" cy="542252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4971" y="1928802"/>
            <a:ext cx="8382059" cy="39290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0635845" y="5027630"/>
          <a:ext cx="119168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Формула" r:id="rId10" imgW="241200" imgH="203040" progId="Equation.3">
                  <p:embed/>
                </p:oleObj>
              </mc:Choice>
              <mc:Fallback>
                <p:oleObj name="Формула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5845" y="5027630"/>
                        <a:ext cx="119168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251046" y="208642"/>
            <a:ext cx="7633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параллельны,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секущая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неизвестный угол </a:t>
            </a:r>
            <a:endParaRPr lang="ru-RU" sz="3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76475" y="2928934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76475" y="4999048"/>
            <a:ext cx="7048549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238612" y="1643050"/>
            <a:ext cx="3714776" cy="4572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7130324" y="2813051"/>
          <a:ext cx="151553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Формула" r:id="rId12" imgW="304560" imgH="203040" progId="Equation.3">
                  <p:embed/>
                </p:oleObj>
              </mc:Choice>
              <mc:Fallback>
                <p:oleObj name="Формула" r:id="rId1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324" y="2813051"/>
                        <a:ext cx="151553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333995" y="4357695"/>
          <a:ext cx="56938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Формула" r:id="rId14" imgW="114120" imgH="177480" progId="Equation.3">
                  <p:embed/>
                </p:oleObj>
              </mc:Choice>
              <mc:Fallback>
                <p:oleObj name="Формула" r:id="rId14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5" y="4357695"/>
                        <a:ext cx="569384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476475" y="24288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81224" y="44606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24232" y="5143513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8227498" y="3893083"/>
            <a:ext cx="4502182" cy="211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4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42899 -0.1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-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8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8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8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887</Words>
  <Application>Microsoft Office PowerPoint</Application>
  <PresentationFormat>Произвольный</PresentationFormat>
  <Paragraphs>308</Paragraphs>
  <Slides>51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Грань</vt:lpstr>
      <vt:lpstr>Формула</vt:lpstr>
      <vt:lpstr>Сумма углов треугольника</vt:lpstr>
      <vt:lpstr>Презентация PowerPoint</vt:lpstr>
      <vt:lpstr>Презентация PowerPoint</vt:lpstr>
      <vt:lpstr>Презентация PowerPoint</vt:lpstr>
      <vt:lpstr>Устная разминка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№ 1</vt:lpstr>
      <vt:lpstr>Исследование № 2</vt:lpstr>
      <vt:lpstr>Презентация PowerPoint</vt:lpstr>
      <vt:lpstr>Презентация PowerPoint</vt:lpstr>
      <vt:lpstr> ТЕОРЕМА О СУММЕ УГЛОВ ТРЕУГОЛЬНИКА:  СУММА УГЛОВ РАВНА 180 </vt:lpstr>
      <vt:lpstr>Пифагор</vt:lpstr>
      <vt:lpstr>Презентация PowerPoint</vt:lpstr>
      <vt:lpstr>Внешним угол треугольника называется угол, смежный с каким-нибудь углом этого треугольника.</vt:lpstr>
      <vt:lpstr>Презентация PowerPoint</vt:lpstr>
      <vt:lpstr>Презентация PowerPoint</vt:lpstr>
      <vt:lpstr> Найди неизвестный угол треугольника.</vt:lpstr>
      <vt:lpstr>Найди неизвестный угол треугольника.</vt:lpstr>
      <vt:lpstr>Найди неизвестный угол треугольника.</vt:lpstr>
      <vt:lpstr>Найди неизвестный угол треугольника.</vt:lpstr>
      <vt:lpstr>Найди неизвестный угол треугольника.</vt:lpstr>
      <vt:lpstr>Найди неизвестный угол треугольника.</vt:lpstr>
      <vt:lpstr>Существует ли треугольник с углами:</vt:lpstr>
      <vt:lpstr>Лови ошибку!  Что не так на рисунках?</vt:lpstr>
      <vt:lpstr>Решение задач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</vt:lpstr>
      <vt:lpstr>Тест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Сумма углов треугольника</dc:title>
  <dc:creator>Нахаева Л.Н.</dc:creator>
  <cp:lastModifiedBy>user</cp:lastModifiedBy>
  <cp:revision>90</cp:revision>
  <dcterms:created xsi:type="dcterms:W3CDTF">2016-01-07T20:49:10Z</dcterms:created>
  <dcterms:modified xsi:type="dcterms:W3CDTF">2017-02-26T12:57:35Z</dcterms:modified>
</cp:coreProperties>
</file>