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69" r:id="rId5"/>
    <p:sldId id="260" r:id="rId6"/>
    <p:sldId id="259" r:id="rId7"/>
    <p:sldId id="261" r:id="rId8"/>
    <p:sldId id="275" r:id="rId9"/>
    <p:sldId id="276" r:id="rId10"/>
    <p:sldId id="263" r:id="rId11"/>
    <p:sldId id="277" r:id="rId12"/>
    <p:sldId id="264" r:id="rId13"/>
    <p:sldId id="278" r:id="rId14"/>
    <p:sldId id="265" r:id="rId15"/>
    <p:sldId id="273" r:id="rId16"/>
    <p:sldId id="272" r:id="rId17"/>
    <p:sldId id="274" r:id="rId18"/>
    <p:sldId id="279" r:id="rId19"/>
    <p:sldId id="295" r:id="rId20"/>
    <p:sldId id="293" r:id="rId21"/>
    <p:sldId id="280" r:id="rId22"/>
    <p:sldId id="281" r:id="rId23"/>
    <p:sldId id="282" r:id="rId24"/>
    <p:sldId id="283" r:id="rId25"/>
    <p:sldId id="284" r:id="rId26"/>
    <p:sldId id="287" r:id="rId27"/>
    <p:sldId id="291" r:id="rId28"/>
    <p:sldId id="294" r:id="rId29"/>
    <p:sldId id="296" r:id="rId30"/>
    <p:sldId id="297" r:id="rId31"/>
    <p:sldId id="298" r:id="rId32"/>
    <p:sldId id="300" r:id="rId33"/>
    <p:sldId id="266" r:id="rId34"/>
    <p:sldId id="299" r:id="rId35"/>
    <p:sldId id="30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noProof="0" dirty="0" smtClean="0"/>
              <a:t>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ru-RU" smtClean="0"/>
              <a:pPr/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373" y="662153"/>
            <a:ext cx="10168758" cy="269590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4000" b="1" dirty="0" smtClean="0">
                <a:solidFill>
                  <a:srgbClr val="00B0F0"/>
                </a:solidFill>
              </a:rPr>
              <a:t/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4000" b="1" dirty="0">
                <a:solidFill>
                  <a:srgbClr val="00B0F0"/>
                </a:solidFill>
              </a:rPr>
              <a:t/>
            </a:r>
            <a:br>
              <a:rPr lang="ru-RU" sz="4000" b="1" dirty="0">
                <a:solidFill>
                  <a:srgbClr val="00B0F0"/>
                </a:solidFill>
              </a:rPr>
            </a:br>
            <a:r>
              <a:rPr lang="ru-RU" sz="4000" b="1" dirty="0" smtClean="0">
                <a:solidFill>
                  <a:srgbClr val="00B0F0"/>
                </a:solidFill>
              </a:rPr>
              <a:t>Наглядно-информационные </a:t>
            </a:r>
            <a:r>
              <a:rPr lang="ru-RU" sz="4000" b="1" dirty="0">
                <a:solidFill>
                  <a:srgbClr val="00B0F0"/>
                </a:solidFill>
              </a:rPr>
              <a:t>формы взаимодействия дошкольного образовательного учреждения с семьей по воспитанию детей старшего дошкольного возраста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b="1" i="0" dirty="0">
              <a:solidFill>
                <a:srgbClr val="0070C0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879" y="287944"/>
            <a:ext cx="11285714" cy="1126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5021" y="1354347"/>
            <a:ext cx="8198069" cy="433720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4"/>
                </a:solidFill>
              </a:rPr>
              <a:t>Нетрадиционные </a:t>
            </a:r>
            <a:r>
              <a:rPr lang="ru-RU" sz="2400" b="1" dirty="0">
                <a:solidFill>
                  <a:schemeClr val="accent4"/>
                </a:solidFill>
              </a:rPr>
              <a:t>формы работы с </a:t>
            </a:r>
            <a:r>
              <a:rPr lang="ru-RU" sz="2400" b="1" dirty="0" smtClean="0">
                <a:solidFill>
                  <a:schemeClr val="accent4"/>
                </a:solidFill>
              </a:rPr>
              <a:t>родителями:</a:t>
            </a:r>
            <a:endParaRPr lang="ru-RU" sz="2400" b="1" dirty="0">
              <a:solidFill>
                <a:schemeClr val="accent4"/>
              </a:solidFill>
            </a:endParaRPr>
          </a:p>
          <a:p>
            <a:r>
              <a:rPr lang="ru-RU" sz="2400" dirty="0" smtClean="0"/>
              <a:t>Познавательные: семинары-практикумы, родительские клубы, педагогические гостиные, родительские собрания.</a:t>
            </a:r>
          </a:p>
          <a:p>
            <a:r>
              <a:rPr lang="ru-RU" sz="2400" dirty="0" smtClean="0"/>
              <a:t>Информационно-аналитические: анкетирование, опросы, «Почтовый ящик» и др.</a:t>
            </a:r>
          </a:p>
          <a:p>
            <a:r>
              <a:rPr lang="ru-RU" sz="2400" dirty="0" err="1" smtClean="0"/>
              <a:t>Досуговые</a:t>
            </a:r>
            <a:r>
              <a:rPr lang="ru-RU" sz="2400" dirty="0" smtClean="0"/>
              <a:t>: совместные досуги, праздники, участие в выставках, конкурсах, экскурсиях.</a:t>
            </a:r>
          </a:p>
          <a:p>
            <a:r>
              <a:rPr lang="ru-RU" sz="2400" dirty="0" smtClean="0"/>
              <a:t>Наглядно-информационные: дни открытых дверей, родительские уголки, фотовыставки, копилка Добрых дел.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4" y="2070551"/>
            <a:ext cx="2033751" cy="2075499"/>
          </a:xfr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731" y="304800"/>
            <a:ext cx="11508828" cy="12004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Наглядно-информационные </a:t>
            </a:r>
            <a:r>
              <a:rPr lang="ru-RU" b="1" dirty="0"/>
              <a:t>формы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взаимодействия </a:t>
            </a:r>
            <a:r>
              <a:rPr lang="ru-RU" b="1" dirty="0"/>
              <a:t>с </a:t>
            </a:r>
            <a:r>
              <a:rPr lang="ru-RU" b="1" dirty="0" smtClean="0"/>
              <a:t>родителями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5222" y="1613140"/>
            <a:ext cx="11069239" cy="4363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59875" y="1608084"/>
            <a:ext cx="4620337" cy="42345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dirty="0">
                <a:solidFill>
                  <a:schemeClr val="tx2"/>
                </a:solidFill>
              </a:rPr>
              <a:t>Задачами одной из них – </a:t>
            </a:r>
            <a:r>
              <a:rPr lang="ru-RU" sz="2200" b="1" dirty="0">
                <a:solidFill>
                  <a:schemeClr val="tx2"/>
                </a:solidFill>
              </a:rPr>
              <a:t>информационно-ознакомительной</a:t>
            </a:r>
            <a:r>
              <a:rPr lang="ru-RU" sz="2200" dirty="0">
                <a:solidFill>
                  <a:schemeClr val="tx2"/>
                </a:solidFill>
              </a:rPr>
              <a:t> – является ознакомление родителей с самим дошкольным учреждением, особенностями его работы, с педагогами, занимающимися воспитанием детей, и преодоление поверхностных мнений о работе дошкольного учреждения.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68360" y="1608083"/>
            <a:ext cx="4619295" cy="42724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200" dirty="0">
                <a:solidFill>
                  <a:schemeClr val="tx2"/>
                </a:solidFill>
              </a:rPr>
              <a:t>Задачи другой группы – </a:t>
            </a:r>
            <a:r>
              <a:rPr lang="ru-RU" sz="2200" b="1" dirty="0">
                <a:solidFill>
                  <a:schemeClr val="tx2"/>
                </a:solidFill>
              </a:rPr>
              <a:t>информационно-просветительской</a:t>
            </a:r>
            <a:r>
              <a:rPr lang="ru-RU" sz="2200" dirty="0">
                <a:solidFill>
                  <a:schemeClr val="tx2"/>
                </a:solidFill>
              </a:rPr>
              <a:t> – близки к задачам познавательных форм и направлены на обогащение знаний родителей об особенностях развития и воспитания детей дошкольного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83" y="756744"/>
            <a:ext cx="11285714" cy="15923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3600" dirty="0" smtClean="0">
                <a:solidFill>
                  <a:srgbClr val="0070C0"/>
                </a:solidFill>
              </a:rPr>
              <a:t>Наглядно-информационные формы работы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с родителями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74276" y="1623848"/>
            <a:ext cx="8481848" cy="4887311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Родительские уголки могут включать:</a:t>
            </a:r>
          </a:p>
          <a:p>
            <a:pPr lvl="0"/>
            <a:r>
              <a:rPr lang="ru-RU" dirty="0" smtClean="0"/>
              <a:t>Визитную карточку группы</a:t>
            </a:r>
          </a:p>
          <a:p>
            <a:pPr lvl="0"/>
            <a:r>
              <a:rPr lang="ru-RU" dirty="0" err="1" smtClean="0"/>
              <a:t>Фотостенды</a:t>
            </a:r>
            <a:endParaRPr lang="ru-RU" dirty="0" smtClean="0"/>
          </a:p>
          <a:p>
            <a:pPr lvl="0"/>
            <a:r>
              <a:rPr lang="ru-RU" dirty="0" smtClean="0"/>
              <a:t>Папки-передвижки</a:t>
            </a:r>
          </a:p>
          <a:p>
            <a:pPr lvl="0"/>
            <a:r>
              <a:rPr lang="ru-RU" dirty="0" smtClean="0"/>
              <a:t>Уголок здоровья»</a:t>
            </a:r>
          </a:p>
          <a:p>
            <a:pPr lvl="0"/>
            <a:r>
              <a:rPr lang="ru-RU" dirty="0" smtClean="0"/>
              <a:t>Стенд «Дневник группы» </a:t>
            </a:r>
          </a:p>
          <a:p>
            <a:pPr lvl="0"/>
            <a:r>
              <a:rPr lang="ru-RU" dirty="0" smtClean="0"/>
              <a:t>Стенд для благодарностей родителям</a:t>
            </a:r>
          </a:p>
          <a:p>
            <a:pPr lvl="0"/>
            <a:r>
              <a:rPr lang="ru-RU" dirty="0" smtClean="0"/>
              <a:t>Уголки творчества детей и другое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1653805"/>
            <a:ext cx="2033751" cy="2075499"/>
          </a:xfr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4905" y="1434662"/>
            <a:ext cx="7338212" cy="5218386"/>
          </a:xfrm>
        </p:spPr>
        <p:txBody>
          <a:bodyPr>
            <a:noAutofit/>
          </a:bodyPr>
          <a:lstStyle/>
          <a:p>
            <a:r>
              <a:rPr lang="ru-RU" sz="2200" dirty="0"/>
              <a:t>Для решения задачи диагностирования состояния взаимодействия дошкольного образовательного учреждения с семьей по вопросам воспитания ребенка старшего дошкольного возраста нами были использованы следующие методы</a:t>
            </a:r>
            <a:r>
              <a:rPr lang="ru-RU" sz="2200" dirty="0" smtClean="0"/>
              <a:t>: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1. Анализ планов педагогов работы с родителями.</a:t>
            </a:r>
            <a:br>
              <a:rPr lang="ru-RU" sz="2200" dirty="0"/>
            </a:br>
            <a:r>
              <a:rPr lang="ru-RU" sz="2200" dirty="0"/>
              <a:t>2. Анкета с родителями по вопросам воспитания детей в семье.</a:t>
            </a:r>
            <a:br>
              <a:rPr lang="ru-RU" sz="2200" dirty="0"/>
            </a:br>
            <a:r>
              <a:rPr lang="ru-RU" sz="2200" dirty="0"/>
              <a:t>3. Анкета с родителями по вопросам взаимодействия дошкольного образовательного учреждения с семьей.</a:t>
            </a:r>
            <a:br>
              <a:rPr lang="ru-RU" sz="2200" dirty="0"/>
            </a:br>
            <a:r>
              <a:rPr lang="ru-RU" sz="2200" dirty="0"/>
              <a:t>4. Беседа с воспитателями по вопросам взаимодействия семьи и дошкольного образовательного учреждения. </a:t>
            </a:r>
            <a:br>
              <a:rPr lang="ru-RU" sz="2200" dirty="0"/>
            </a:br>
            <a:r>
              <a:rPr lang="ru-RU" sz="2200" dirty="0"/>
              <a:t>5. Изучение содержания наглядно-информационных стендов и форм работы с родителями.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4197" y="412497"/>
            <a:ext cx="8873127" cy="1252180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Диагностика состояния взаимодействия педагогов дошкольного образовательного учреждения с родителями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Результаты анкеты по особенностям семейного воспитания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367" y="1261241"/>
            <a:ext cx="9538310" cy="5265683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78</a:t>
            </a:r>
            <a:r>
              <a:rPr lang="ru-RU" sz="2900" dirty="0"/>
              <a:t>% родителей (18 человек) </a:t>
            </a:r>
            <a:r>
              <a:rPr lang="ru-RU" sz="2900" dirty="0" smtClean="0"/>
              <a:t>не читают специальную педагогическую литературу по воспитанию детей</a:t>
            </a:r>
            <a:endParaRPr lang="ru-RU" sz="2900" dirty="0"/>
          </a:p>
          <a:p>
            <a:r>
              <a:rPr lang="ru-RU" sz="2900" dirty="0" smtClean="0"/>
              <a:t>39</a:t>
            </a:r>
            <a:r>
              <a:rPr lang="ru-RU" sz="2900" dirty="0"/>
              <a:t>% родителей (9 человек) считают, что за воспитание ребёнка ответственность несет семья</a:t>
            </a:r>
            <a:r>
              <a:rPr lang="ru-RU" sz="2900" dirty="0" smtClean="0"/>
              <a:t>,</a:t>
            </a:r>
          </a:p>
          <a:p>
            <a:r>
              <a:rPr lang="ru-RU" sz="2900" dirty="0" smtClean="0"/>
              <a:t>26</a:t>
            </a:r>
            <a:r>
              <a:rPr lang="ru-RU" sz="2900" dirty="0"/>
              <a:t>% родителей (6 человек) полагают, что за воспитания ребёнка отвечает социальная среда, </a:t>
            </a:r>
            <a:endParaRPr lang="ru-RU" sz="2900" dirty="0" smtClean="0"/>
          </a:p>
          <a:p>
            <a:r>
              <a:rPr lang="ru-RU" sz="2900" dirty="0" smtClean="0"/>
              <a:t>35</a:t>
            </a:r>
            <a:r>
              <a:rPr lang="ru-RU" sz="2900" dirty="0"/>
              <a:t>% родителей (8 человек) думают, что ответственность за воспитание их ребёнка несет ДОУ.</a:t>
            </a:r>
          </a:p>
          <a:p>
            <a:r>
              <a:rPr lang="ru-RU" sz="2900" dirty="0" smtClean="0"/>
              <a:t>Единодушны с </a:t>
            </a:r>
            <a:r>
              <a:rPr lang="ru-RU" sz="2900" dirty="0"/>
              <a:t>супругом в вопросах воспитания ребёнка? 43% родителей (10 человек) </a:t>
            </a:r>
            <a:endParaRPr lang="ru-RU" sz="2900" dirty="0" smtClean="0"/>
          </a:p>
          <a:p>
            <a:r>
              <a:rPr lang="ru-RU" sz="2900" dirty="0" smtClean="0"/>
              <a:t>48</a:t>
            </a:r>
            <a:r>
              <a:rPr lang="ru-RU" sz="2900" dirty="0"/>
              <a:t>% родителей (11 человек) реагируют </a:t>
            </a:r>
            <a:r>
              <a:rPr lang="ru-RU" sz="2900" dirty="0" smtClean="0"/>
              <a:t>взрывом на негативное поведение ребенка </a:t>
            </a:r>
          </a:p>
          <a:p>
            <a:r>
              <a:rPr lang="ru-RU" sz="2900" dirty="0" smtClean="0"/>
              <a:t>39</a:t>
            </a:r>
            <a:r>
              <a:rPr lang="ru-RU" sz="2900" dirty="0"/>
              <a:t>% родителей (9 человек) не жалеют о происходящем и не извиняются перед ребёнком. </a:t>
            </a:r>
            <a:endParaRPr lang="ru-RU" sz="2900" dirty="0" smtClean="0"/>
          </a:p>
          <a:p>
            <a:r>
              <a:rPr lang="ru-RU" sz="2900" dirty="0" smtClean="0"/>
              <a:t>26</a:t>
            </a:r>
            <a:r>
              <a:rPr lang="ru-RU" sz="2900" dirty="0"/>
              <a:t>% родителей (6 человек) </a:t>
            </a:r>
            <a:r>
              <a:rPr lang="ru-RU" sz="2900" dirty="0" smtClean="0"/>
              <a:t> не проводят достаточного времени </a:t>
            </a:r>
            <a:r>
              <a:rPr lang="ru-RU" sz="2900" dirty="0"/>
              <a:t>с ребенком </a:t>
            </a:r>
            <a:r>
              <a:rPr lang="ru-RU" sz="2900" dirty="0" smtClean="0"/>
              <a:t>, чтобы хорошо знать </a:t>
            </a:r>
            <a:r>
              <a:rPr lang="ru-RU" sz="2900" dirty="0"/>
              <a:t>его внутренний мир.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4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Результаты анкетирования </a:t>
            </a:r>
            <a:br>
              <a:rPr lang="ru-RU" b="1" dirty="0" smtClean="0"/>
            </a:br>
            <a:r>
              <a:rPr lang="ru-RU" b="1" dirty="0" smtClean="0"/>
              <a:t>проведённого с родителями по взаимодействию с ДОУ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13" y="1860331"/>
            <a:ext cx="9372600" cy="419362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42</a:t>
            </a:r>
            <a:r>
              <a:rPr lang="ru-RU" sz="2800" dirty="0"/>
              <a:t>% родителей (8 человек) хотели бы получать информацию о воспитании своих детей лишь на родительских </a:t>
            </a:r>
            <a:r>
              <a:rPr lang="ru-RU" sz="2800" dirty="0" smtClean="0"/>
              <a:t>собраниях</a:t>
            </a:r>
          </a:p>
          <a:p>
            <a:r>
              <a:rPr lang="ru-RU" sz="2800" dirty="0" smtClean="0"/>
              <a:t>26</a:t>
            </a:r>
            <a:r>
              <a:rPr lang="ru-RU" sz="2800" dirty="0"/>
              <a:t>% родителей (5 человек) хотели бы в индивидуальных беседах со специалистами </a:t>
            </a:r>
            <a:endParaRPr lang="ru-RU" sz="2800" dirty="0" smtClean="0"/>
          </a:p>
          <a:p>
            <a:r>
              <a:rPr lang="ru-RU" sz="2800" dirty="0" smtClean="0"/>
              <a:t>32</a:t>
            </a:r>
            <a:r>
              <a:rPr lang="ru-RU" sz="2800" dirty="0"/>
              <a:t>% родителей (6 человек) на собраниях в игровой </a:t>
            </a:r>
            <a:r>
              <a:rPr lang="ru-RU" sz="2800" dirty="0" smtClean="0"/>
              <a:t>форме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4120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Выводы анкетирования родителей: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12" y="1600200"/>
            <a:ext cx="9635855" cy="4114800"/>
          </a:xfrm>
        </p:spPr>
        <p:txBody>
          <a:bodyPr/>
          <a:lstStyle/>
          <a:p>
            <a:r>
              <a:rPr lang="ru-RU" sz="3200" dirty="0"/>
              <a:t>Родители не испытывают потребности в получении психолого-педагогических знаний. Вследствие этого воспитанию детей не уделяется достаточного внимания, </a:t>
            </a:r>
            <a:r>
              <a:rPr lang="ru-RU" sz="3200" dirty="0" smtClean="0"/>
              <a:t>воспитание </a:t>
            </a:r>
            <a:r>
              <a:rPr lang="ru-RU" sz="3200" dirty="0"/>
              <a:t>ребенка не является жизненно важной проблемой. Далеко не все родители осознают важность сотрудничества с воспитателями.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19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731" y="304800"/>
            <a:ext cx="11092082" cy="49924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5379" y="567559"/>
            <a:ext cx="9925434" cy="514744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i="1" dirty="0" smtClean="0">
                <a:solidFill>
                  <a:srgbClr val="00B050"/>
                </a:solidFill>
              </a:rPr>
              <a:t>Наглядно-информационные формы организации общения и взаимодействия педагогов и родителей позволяют</a:t>
            </a:r>
            <a:r>
              <a:rPr lang="ru-RU" sz="4000" dirty="0" smtClean="0">
                <a:solidFill>
                  <a:srgbClr val="00B050"/>
                </a:solidFill>
              </a:rPr>
              <a:t>:</a:t>
            </a:r>
          </a:p>
          <a:p>
            <a:r>
              <a:rPr lang="ru-RU" sz="2800" dirty="0" smtClean="0"/>
              <a:t>ознакомить </a:t>
            </a:r>
            <a:r>
              <a:rPr lang="ru-RU" sz="2800" dirty="0"/>
              <a:t>родителей с </a:t>
            </a:r>
            <a:r>
              <a:rPr lang="ru-RU" sz="2800" dirty="0" smtClean="0"/>
              <a:t>условиями, содержанием </a:t>
            </a:r>
            <a:r>
              <a:rPr lang="ru-RU" sz="2800" dirty="0"/>
              <a:t>и методами воспитания детей в условиях дошкольного </a:t>
            </a:r>
            <a:r>
              <a:rPr lang="ru-RU" sz="2800" dirty="0" smtClean="0"/>
              <a:t>учреждения;</a:t>
            </a:r>
          </a:p>
          <a:p>
            <a:r>
              <a:rPr lang="ru-RU" sz="2800" dirty="0" smtClean="0"/>
              <a:t>правильнее </a:t>
            </a:r>
            <a:r>
              <a:rPr lang="ru-RU" sz="2800" dirty="0"/>
              <a:t>оценить деятельность </a:t>
            </a:r>
            <a:r>
              <a:rPr lang="ru-RU" sz="2800" dirty="0" smtClean="0"/>
              <a:t>педагогов;</a:t>
            </a:r>
          </a:p>
          <a:p>
            <a:r>
              <a:rPr lang="ru-RU" sz="2800" dirty="0"/>
              <a:t>пересмотреть методы и приемы домашнего </a:t>
            </a:r>
            <a:r>
              <a:rPr lang="ru-RU" sz="2800" dirty="0" smtClean="0"/>
              <a:t>воспитания;</a:t>
            </a:r>
          </a:p>
          <a:p>
            <a:r>
              <a:rPr lang="ru-RU" sz="2800" dirty="0"/>
              <a:t>объективнее увидеть деятельность </a:t>
            </a:r>
            <a:r>
              <a:rPr lang="ru-RU" sz="2800" dirty="0" smtClean="0"/>
              <a:t>воспитателя.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880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510" y="236483"/>
            <a:ext cx="10808303" cy="21441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По результатам диагностирования нами были поставлены следующие задачи работы в направлении использования наглядно-информационных форм работы с родителями: 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8213" y="2475186"/>
            <a:ext cx="9372600" cy="40044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1) систематизация, обновление и пополнение уголка для родителей современными наглядно-информационными формами работы с ними;</a:t>
            </a:r>
          </a:p>
          <a:p>
            <a:pPr>
              <a:buNone/>
            </a:pPr>
            <a:r>
              <a:rPr lang="ru-RU" sz="2800" dirty="0" smtClean="0"/>
              <a:t>2) привлечение внимания родителей к наглядно-информационной агитации по вопросам воспитания детей старшего дошкольного возраста;</a:t>
            </a:r>
          </a:p>
          <a:p>
            <a:pPr>
              <a:buNone/>
            </a:pPr>
            <a:r>
              <a:rPr lang="ru-RU" sz="2800" dirty="0" smtClean="0"/>
              <a:t>3) вовлечение родителей в совместную деятельность по оформлению уголка.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4662" y="1600200"/>
            <a:ext cx="10146151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В рамках решения поставленной нами задачи по систематизации, обновлению и пополнению уголка для родителей современными наглядно-информационными формами взаимодействия были разработаны с учетом запроса педагогов группы и плана взаимодействия с родителями такие рубрики как: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341586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endParaRPr lang="ru-RU" sz="34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13" y="709449"/>
            <a:ext cx="9372600" cy="5391806"/>
          </a:xfrm>
        </p:spPr>
        <p:txBody>
          <a:bodyPr>
            <a:normAutofit/>
          </a:bodyPr>
          <a:lstStyle/>
          <a:p>
            <a:pPr>
              <a:buClr>
                <a:srgbClr val="595959"/>
              </a:buClr>
              <a:buFont typeface="Wingdings"/>
              <a:buChar char="§"/>
            </a:pPr>
            <a:r>
              <a:rPr lang="ru-RU" sz="2800" b="1" dirty="0">
                <a:solidFill>
                  <a:srgbClr val="595959"/>
                </a:solidFill>
              </a:rPr>
              <a:t>Цель исследования: </a:t>
            </a:r>
            <a:r>
              <a:rPr lang="ru-RU" sz="2800" dirty="0">
                <a:solidFill>
                  <a:srgbClr val="595959"/>
                </a:solidFill>
              </a:rPr>
              <a:t>определить, теоретически обосновать наглядно-информационные формы работы взаимодействия дошкольного образовательного учреждения с родителями. </a:t>
            </a:r>
          </a:p>
          <a:p>
            <a:pPr>
              <a:buClr>
                <a:srgbClr val="595959"/>
              </a:buClr>
              <a:buFont typeface="Wingdings"/>
              <a:buChar char="§"/>
            </a:pPr>
            <a:r>
              <a:rPr lang="ru-RU" sz="2800" b="1" dirty="0">
                <a:solidFill>
                  <a:srgbClr val="595959"/>
                </a:solidFill>
              </a:rPr>
              <a:t>Объект исследования</a:t>
            </a:r>
            <a:r>
              <a:rPr lang="ru-RU" sz="2800" dirty="0">
                <a:solidFill>
                  <a:srgbClr val="595959"/>
                </a:solidFill>
              </a:rPr>
              <a:t>:</a:t>
            </a:r>
            <a:r>
              <a:rPr lang="ru-RU" sz="2800" b="1" dirty="0">
                <a:solidFill>
                  <a:srgbClr val="595959"/>
                </a:solidFill>
              </a:rPr>
              <a:t> </a:t>
            </a:r>
            <a:r>
              <a:rPr lang="ru-RU" sz="2800" dirty="0">
                <a:solidFill>
                  <a:srgbClr val="595959"/>
                </a:solidFill>
              </a:rPr>
              <a:t>взаимодействие дошкольного образовательного учреждения с семьей. </a:t>
            </a:r>
          </a:p>
          <a:p>
            <a:pPr>
              <a:buClr>
                <a:srgbClr val="595959"/>
              </a:buClr>
              <a:buFont typeface="Wingdings"/>
              <a:buChar char="§"/>
            </a:pPr>
            <a:r>
              <a:rPr lang="ru-RU" sz="2800" b="1" dirty="0">
                <a:solidFill>
                  <a:srgbClr val="595959"/>
                </a:solidFill>
              </a:rPr>
              <a:t>Предмет </a:t>
            </a:r>
            <a:r>
              <a:rPr lang="ru-RU" sz="2800" b="1" dirty="0" smtClean="0">
                <a:solidFill>
                  <a:srgbClr val="595959"/>
                </a:solidFill>
              </a:rPr>
              <a:t>исследования: </a:t>
            </a:r>
            <a:r>
              <a:rPr lang="ru-RU" sz="2800" dirty="0" smtClean="0"/>
              <a:t>наглядно-информационные формы взаимодействия дошкольного образовательного учреждения с семьей в воспитании детей старшего дошкольного возраста.</a:t>
            </a:r>
          </a:p>
          <a:p>
            <a:pPr>
              <a:buClr>
                <a:srgbClr val="595959"/>
              </a:buClr>
              <a:buFont typeface="Wingdings"/>
              <a:buChar char="§"/>
            </a:pPr>
            <a:endParaRPr lang="ru-RU" sz="2800" dirty="0">
              <a:solidFill>
                <a:srgbClr val="595959"/>
              </a:solidFill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Wingdings"/>
              <a:buChar char="§"/>
            </a:pPr>
            <a:endParaRPr lang="ru-RU" sz="2000" b="0" i="0" dirty="0">
              <a:solidFill>
                <a:srgbClr val="595959"/>
              </a:solidFill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В школу с радостью</a:t>
            </a:r>
            <a:r>
              <a:rPr lang="ru-RU" sz="5400" b="1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ru-RU" sz="5400" b="1" dirty="0">
              <a:solidFill>
                <a:srgbClr val="00B0F0"/>
              </a:solidFill>
            </a:endParaRPr>
          </a:p>
        </p:txBody>
      </p:sp>
      <p:pic>
        <p:nvPicPr>
          <p:cNvPr id="10" name="Содержимое 9" descr="20141125_2032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106724">
            <a:off x="1008457" y="1710183"/>
            <a:ext cx="5250483" cy="455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20141125_2032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912708">
            <a:off x="6511941" y="2071911"/>
            <a:ext cx="5200869" cy="4347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12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20141125_2032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371871">
            <a:off x="2975104" y="584378"/>
            <a:ext cx="7488645" cy="559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0141125_203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84613">
            <a:off x="389423" y="601478"/>
            <a:ext cx="5801709" cy="5724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41125_203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00420">
            <a:off x="5499710" y="989633"/>
            <a:ext cx="6460336" cy="575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41125_203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39998">
            <a:off x="541662" y="613294"/>
            <a:ext cx="5694252" cy="516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41125_203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90869">
            <a:off x="6131343" y="463819"/>
            <a:ext cx="5829739" cy="5483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</a:rPr>
              <a:t>Как воспитывать, понимать и любить своего ребёнка</a:t>
            </a:r>
            <a:r>
              <a:rPr lang="ru-RU" sz="4800" b="1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10" name="Содержимое 9" descr="20141125_2137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30298">
            <a:off x="1797653" y="1768410"/>
            <a:ext cx="5686632" cy="4798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20141125_213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18668">
            <a:off x="7332596" y="1668094"/>
            <a:ext cx="4628391" cy="4085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41125_214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35270">
            <a:off x="269728" y="697917"/>
            <a:ext cx="5793999" cy="5339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41125_214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14966">
            <a:off x="6183718" y="950607"/>
            <a:ext cx="5620231" cy="4865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50428" y="304800"/>
            <a:ext cx="10130385" cy="120041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</a:rPr>
              <a:t>Познаём играя</a:t>
            </a:r>
            <a:r>
              <a:rPr lang="ru-RU" sz="4800" b="1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10" name="Содержимое 9" descr="20141125_2143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70622">
            <a:off x="1956240" y="1753451"/>
            <a:ext cx="5060731" cy="42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20141125_2143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484536">
            <a:off x="6877072" y="2118149"/>
            <a:ext cx="5030225" cy="440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9255" y="394138"/>
            <a:ext cx="10389475" cy="57386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  </a:t>
            </a:r>
            <a:r>
              <a:rPr lang="ru-RU" sz="4000" dirty="0" smtClean="0"/>
              <a:t>В рамках решения задачи привлечение внимания родителей к наглядно-информационной агитации по вопросам воспитания детей старшего дошкольного возраста нами были подобраны </a:t>
            </a:r>
            <a:r>
              <a:rPr lang="ru-RU" sz="4000" b="1" dirty="0" smtClean="0"/>
              <a:t>рекомендации для воспитателей по теме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«</a:t>
            </a:r>
            <a:r>
              <a:rPr lang="ru-RU" sz="4000" b="1" dirty="0" smtClean="0">
                <a:solidFill>
                  <a:srgbClr val="0070C0"/>
                </a:solidFill>
              </a:rPr>
              <a:t>Как привлечь внимание родителей к наглядной информации»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8212" y="315310"/>
            <a:ext cx="9710519" cy="5399690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Все материалы, предлагаемые для ознакомления родителям, должны быть эстетично оформлены;</a:t>
            </a:r>
          </a:p>
          <a:p>
            <a:pPr lvl="0" algn="just"/>
            <a:r>
              <a:rPr lang="ru-RU" sz="2400" dirty="0" smtClean="0"/>
              <a:t>содержание необходимо регулярно обновлять, иначе родительский интерес к этой информации быстро пропадет;</a:t>
            </a:r>
          </a:p>
          <a:p>
            <a:pPr lvl="0" algn="just"/>
            <a:r>
              <a:rPr lang="ru-RU" sz="2400" dirty="0" smtClean="0"/>
              <a:t>оформление выполняется так, чтобы привлекать внимание родителей (текст на цветной бумаге, фотографии детей группы, картинки-символы);</a:t>
            </a:r>
          </a:p>
          <a:p>
            <a:pPr lvl="0" algn="just"/>
            <a:r>
              <a:rPr lang="ru-RU" sz="2400" dirty="0" smtClean="0"/>
              <a:t>содержание предлагаемого материала должно быть действительно интересно большинству родителей;</a:t>
            </a:r>
          </a:p>
          <a:p>
            <a:pPr lvl="0" algn="just"/>
            <a:r>
              <a:rPr lang="ru-RU" sz="2400" dirty="0" smtClean="0"/>
              <a:t>информация, подбираемая для родителей должна быть интересной, краткой (выборка главных мыслей), актуальной для данной группы, без нравоучений;</a:t>
            </a:r>
          </a:p>
          <a:p>
            <a:pPr algn="just">
              <a:buNone/>
            </a:pP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8212" y="662152"/>
            <a:ext cx="9726285" cy="5052848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 smtClean="0"/>
              <a:t>преимуществом информационных буклетов, листовок и памяток является их </a:t>
            </a:r>
            <a:r>
              <a:rPr lang="ru-RU" sz="2400" dirty="0" err="1" smtClean="0"/>
              <a:t>адресность</a:t>
            </a:r>
            <a:r>
              <a:rPr lang="ru-RU" sz="2400" dirty="0" smtClean="0"/>
              <a:t>, то есть каждый родитель получает информацию лично, может ознакомиться с ней в удобное время;</a:t>
            </a:r>
          </a:p>
          <a:p>
            <a:pPr lvl="0" algn="just"/>
            <a:r>
              <a:rPr lang="ru-RU" sz="2400" dirty="0" smtClean="0"/>
              <a:t>использование в наглядной агитации призывов типа: «Мы рады вам представить команду крепышей! Здесь мальчики и девочки всех деток здоровей! Наш садик посещают, не пропустив ни дня. Желаем всем здоровья, задора и огня!» Такой способ привлечения внимания родителей к вопросам закаливания будет гораздо эффективнее сухой статистики и графиков;</a:t>
            </a:r>
          </a:p>
          <a:p>
            <a:pPr lvl="0" algn="just"/>
            <a:r>
              <a:rPr lang="ru-RU" sz="2400" dirty="0" smtClean="0"/>
              <a:t>информацию в уголках для родителей необходимо менять каждый месяц, но для того, чтобы родители заметили это – оставлять на 2-3 дня информационные окна пустыми;</a:t>
            </a:r>
          </a:p>
          <a:p>
            <a:pPr algn="just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595959"/>
                </a:solidFill>
              </a:rPr>
              <a:t>Задачи исследования:</a:t>
            </a:r>
            <a:br>
              <a:rPr lang="ru-RU" b="1" dirty="0">
                <a:solidFill>
                  <a:srgbClr val="595959"/>
                </a:solidFill>
              </a:rPr>
            </a:br>
            <a:endParaRPr lang="ru-RU" sz="3400" b="1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1984" y="1119351"/>
            <a:ext cx="10455215" cy="5341834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rgbClr val="595959"/>
                </a:solidFill>
              </a:rPr>
              <a:t>1</a:t>
            </a:r>
            <a:r>
              <a:rPr lang="ru-RU" sz="2900" dirty="0" smtClean="0">
                <a:solidFill>
                  <a:srgbClr val="595959"/>
                </a:solidFill>
              </a:rPr>
              <a:t>. </a:t>
            </a:r>
            <a:r>
              <a:rPr lang="ru-RU" sz="2400" dirty="0" smtClean="0"/>
              <a:t>. Рассмотреть в психолого-педагогической литературе понятие и значение взаимодействия дошкольного образовательного учреждения с семьей.</a:t>
            </a:r>
          </a:p>
          <a:p>
            <a:r>
              <a:rPr lang="ru-RU" sz="2400" dirty="0" smtClean="0"/>
              <a:t>2. Рассмотреть в психолого-педагогической литературе понятие и значение использования разных форм взаимодействия дошкольного образовательного учреждения с семьей.</a:t>
            </a:r>
          </a:p>
          <a:p>
            <a:r>
              <a:rPr lang="ru-RU" sz="2400" dirty="0" smtClean="0"/>
              <a:t>3. Рассмотреть в психолого-педагогической литературе понятие и значение наглядно-информационных форм взаимодействия дошкольного образовательного учреждения с семьей.</a:t>
            </a:r>
          </a:p>
          <a:p>
            <a:r>
              <a:rPr lang="ru-RU" sz="2400" dirty="0" smtClean="0"/>
              <a:t>4. Провести диагностику по выявлению состояния взаимодействия дошкольного образовательного учреждения с семьей по вопросам воспитания ребенка старшего дошкольного возраста.</a:t>
            </a:r>
          </a:p>
          <a:p>
            <a:r>
              <a:rPr lang="ru-RU" sz="2400" dirty="0" smtClean="0"/>
              <a:t>5. Частично подобрать наглядно-информационные формы работы с семьей для осуществления взаимодействия с родителями, повышения их педагогической культуры и просвещенности в вопросах воспитания детей старшего дошкольного возраста.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0" i="0" dirty="0">
              <a:solidFill>
                <a:srgbClr val="595959"/>
              </a:solidFill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8212" y="283779"/>
            <a:ext cx="9710519" cy="5431221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родитель должен быть привлечен наглядной информацией и ею заинтересован. Для этого предлагаются новые подходы к оформлению. Информационные уголки оформляются по единому сюжету: по одной сказке или стихотворению, в виде леса, цветочной полянки, водного царства, звездного неба, русской комнаты или игрушечного магазина и т.п.;</a:t>
            </a:r>
          </a:p>
          <a:p>
            <a:pPr lvl="0"/>
            <a:r>
              <a:rPr lang="ru-RU" sz="2400" dirty="0" smtClean="0"/>
              <a:t>уют и комфорт, необходимые для благоприятного восприятия предлагаемого материала, создается за счет использования сочетающихся в оформлении по цвету красок спокойных, нейтральных тонов;</a:t>
            </a:r>
          </a:p>
          <a:p>
            <a:r>
              <a:rPr lang="ru-RU" sz="2400" dirty="0" smtClean="0"/>
              <a:t>информация, подбираемая для родителей, должна подаваться в качестве грамотного и своевременного совета. Тема должна привлечь внимание родителей не только своей актуальностью, но и оригинальностью ее подачи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8212" y="283779"/>
            <a:ext cx="9710519" cy="5431221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родитель должен быть привлечен наглядной информацией и ею заинтересован. Для этого предлагаются новые подходы к оформлению. Информационные уголки оформляются по единому сюжету: по одной сказке или стихотворению, в виде леса, цветочной полянки, водного царства, звездного неба, русской комнаты или игрушечного магазина и т.п.;</a:t>
            </a:r>
          </a:p>
          <a:p>
            <a:pPr lvl="0"/>
            <a:r>
              <a:rPr lang="ru-RU" sz="2400" dirty="0" smtClean="0"/>
              <a:t>уют и комфорт, необходимые для благоприятного восприятия предлагаемого материала, создается за счет использования сочетающихся в оформлении по цвету красок спокойных, нейтральных тонов;</a:t>
            </a:r>
          </a:p>
          <a:p>
            <a:r>
              <a:rPr lang="ru-RU" sz="2400" dirty="0" smtClean="0"/>
              <a:t>информация, подбираемая для родителей, должна подаваться в качестве грамотного и своевременного совета. Тема должна привлечь внимание родителей не только своей актуальностью, но и оригинальностью ее подачи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436" y="977463"/>
            <a:ext cx="4820678" cy="27432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Визитная карточка группы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2279" y="189187"/>
            <a:ext cx="6262778" cy="586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09 -0.14468 C -0.19909 -0.03658 -0.14323 0.05139 -0.07474 0.05139 C 0.00599 0.05139 0.03516 -0.0463 0.04753 -0.10533 L 0.06003 -0.18403 C 0.0724 -0.24306 0.10339 -0.34051 0.19466 -0.34051 C 0.25274 -0.34051 0.31914 -0.25278 0.31914 -0.14468 C 0.31914 -0.03658 0.25274 0.05139 0.19466 0.05139 C 0.10339 0.05139 0.0724 -0.0463 0.06003 -0.10533 L 0.04753 -0.18403 C 0.03516 -0.24306 0.00599 -0.34051 -0.07474 -0.34051 C -0.14323 -0.34051 -0.19909 -0.25278 -0.19909 -0.14468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242" y="394137"/>
            <a:ext cx="10704786" cy="4745421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</a:t>
            </a:r>
            <a:r>
              <a:rPr lang="ru-RU" sz="2800" b="1" dirty="0" smtClean="0">
                <a:cs typeface="Aharoni" pitchFamily="2" charset="-79"/>
              </a:rPr>
              <a:t>Наглядно-информационное направление </a:t>
            </a:r>
            <a:r>
              <a:rPr lang="ru-RU" sz="2800" dirty="0" smtClean="0">
                <a:cs typeface="Aharoni" pitchFamily="2" charset="-79"/>
              </a:rPr>
              <a:t>дает возможность донести до родителей информацию о воспитании детей в доступной форме, напомнить тактично о родительских обязанностях и ответственности, о создании условий правильного семейного воспитания. </a:t>
            </a:r>
            <a:br>
              <a:rPr lang="ru-RU" sz="2800" dirty="0" smtClean="0">
                <a:cs typeface="Aharoni" pitchFamily="2" charset="-79"/>
              </a:rPr>
            </a:br>
            <a:r>
              <a:rPr lang="ru-RU" sz="2800" dirty="0" smtClean="0">
                <a:cs typeface="Aharoni" pitchFamily="2" charset="-79"/>
              </a:rPr>
              <a:t>     </a:t>
            </a:r>
            <a:r>
              <a:rPr lang="ru-RU" sz="2800" b="1" dirty="0" smtClean="0">
                <a:cs typeface="Aharoni" pitchFamily="2" charset="-79"/>
              </a:rPr>
              <a:t>Наглядные формы общения </a:t>
            </a:r>
            <a:r>
              <a:rPr lang="ru-RU" sz="2800" dirty="0" smtClean="0">
                <a:cs typeface="Aharoni" pitchFamily="2" charset="-79"/>
              </a:rPr>
              <a:t>позволили нам выполнить задачу ознакомления родителей с методами и приемами воспитания, оказать им помощь в решении возникающих проблем, повышения их педагогической культуры и поспособствовали установления благоприятных условий взаимодействия педагогов и семьи. </a:t>
            </a:r>
            <a:endParaRPr lang="ru-RU" sz="2800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09 -0.14468 C -0.19909 -0.03658 -0.14323 0.05139 -0.07474 0.05139 C 0.00599 0.05139 0.03516 -0.0463 0.04753 -0.10533 L 0.06003 -0.18403 C 0.0724 -0.24306 0.10339 -0.34051 0.19466 -0.34051 C 0.25274 -0.34051 0.31914 -0.25278 0.31914 -0.14468 C 0.31914 -0.03658 0.25274 0.05139 0.19466 0.05139 C 0.10339 0.05139 0.0724 -0.0463 0.06003 -0.10533 L 0.04753 -0.18403 C 0.03516 -0.24306 0.00599 -0.34051 -0.07474 -0.34051 C -0.14323 -0.34051 -0.19909 -0.25278 -0.19909 -0.14468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580" y="882869"/>
            <a:ext cx="8229600" cy="290085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7200" dirty="0" smtClean="0">
                <a:cs typeface="Aharoni" pitchFamily="2" charset="-79"/>
              </a:rPr>
              <a:t/>
            </a:r>
            <a:br>
              <a:rPr lang="ru-RU" sz="7200" dirty="0" smtClean="0">
                <a:cs typeface="Aharoni" pitchFamily="2" charset="-79"/>
              </a:rPr>
            </a:br>
            <a:r>
              <a:rPr lang="ru-RU" sz="7200" dirty="0" smtClean="0">
                <a:cs typeface="Aharoni" pitchFamily="2" charset="-79"/>
              </a:rPr>
              <a:t/>
            </a:r>
            <a:br>
              <a:rPr lang="ru-RU" sz="7200" dirty="0" smtClean="0">
                <a:cs typeface="Aharoni" pitchFamily="2" charset="-79"/>
              </a:rPr>
            </a:br>
            <a:r>
              <a:rPr lang="ru-RU" sz="7200" dirty="0" smtClean="0">
                <a:cs typeface="Aharoni" pitchFamily="2" charset="-79"/>
              </a:rPr>
              <a:t> </a:t>
            </a:r>
            <a:r>
              <a:rPr lang="ru-RU" sz="7200" b="1" dirty="0" smtClean="0">
                <a:solidFill>
                  <a:srgbClr val="00B050"/>
                </a:solidFill>
                <a:cs typeface="Aharoni" pitchFamily="2" charset="-79"/>
              </a:rPr>
              <a:t>БЛАГОДАРЮ ЗА ВНИМАНИЕ!!!</a:t>
            </a:r>
            <a:endParaRPr lang="ru-RU" sz="7200" dirty="0">
              <a:solidFill>
                <a:srgbClr val="00B050"/>
              </a:solidFill>
              <a:cs typeface="Aharoni" pitchFamily="2" charset="-79"/>
            </a:endParaRPr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5186" y="5103100"/>
            <a:ext cx="7047186" cy="971550"/>
          </a:xfrm>
          <a:prstGeom prst="rect">
            <a:avLst/>
          </a:prstGeom>
        </p:spPr>
      </p:pic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169" y="239438"/>
            <a:ext cx="2571093" cy="229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09 -0.14468 C -0.19909 -0.03658 -0.14323 0.05139 -0.07474 0.05139 C 0.00599 0.05139 0.03516 -0.0463 0.04753 -0.10533 L 0.06003 -0.18403 C 0.0724 -0.24306 0.10339 -0.34051 0.19466 -0.34051 C 0.25274 -0.34051 0.31914 -0.25278 0.31914 -0.14468 C 0.31914 -0.03658 0.25274 0.05139 0.19466 0.05139 C 0.10339 0.05139 0.0724 -0.0463 0.06003 -0.10533 L 0.04753 -0.18403 C 0.03516 -0.24306 0.00599 -0.34051 -0.07474 -0.34051 C -0.14323 -0.34051 -0.19909 -0.25278 -0.19909 -0.14468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3215" y="582314"/>
            <a:ext cx="9297988" cy="11781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Две ветви воспитания подрастающего поколения</a:t>
            </a:r>
            <a:endParaRPr lang="ru-RU" sz="3200" b="1" i="0" dirty="0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45152" y="2076936"/>
            <a:ext cx="8887680" cy="4276971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 smtClean="0">
              <a:solidFill>
                <a:srgbClr val="DF5327"/>
              </a:solidFill>
            </a:endParaRPr>
          </a:p>
          <a:p>
            <a:endParaRPr lang="ru-RU" sz="2000" b="0" i="0" dirty="0">
              <a:solidFill>
                <a:srgbClr val="DF5327"/>
              </a:solidFill>
              <a:latin typeface="Euphemia"/>
              <a:ea typeface="+mn-ea"/>
              <a:cs typeface="+mn-cs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914400" y="1639614"/>
            <a:ext cx="3578772" cy="2081049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Семейное</a:t>
            </a:r>
            <a:r>
              <a:rPr lang="ru-RU" sz="3200" b="1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1149894">
            <a:off x="3866110" y="2517180"/>
            <a:ext cx="3679348" cy="2291884"/>
          </a:xfrm>
          <a:prstGeom prst="cloudCallout">
            <a:avLst>
              <a:gd name="adj1" fmla="val -25672"/>
              <a:gd name="adj2" fmla="val 617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Общественное</a:t>
            </a:r>
            <a:r>
              <a:rPr lang="ru-RU" sz="2400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799"/>
            <a:ext cx="7091361" cy="2785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076" y="472966"/>
            <a:ext cx="7346731" cy="547063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Главным в работе любого дошкольного образовательного учреждения являются сохранение и укрепление физического и психического здоровья воспитанников, их творческое и интеллектуальное развитие, обеспечение условий для личностного роста. Успешное осуществление этой большой и ответственной работе невозможно в отрыве от семьи, ведь родители – первые и главные воспитатели своего ребенка с момента рождения и на всю жизнь.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0317" y="220717"/>
            <a:ext cx="3484179" cy="51395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/>
              <a:t>Для успешного выполнения работы по осуществлению взаимодействия с родителями следует помнить, что главное в работе </a:t>
            </a:r>
            <a:r>
              <a:rPr lang="ru-RU" sz="2000" b="1" dirty="0" smtClean="0"/>
              <a:t>педагога – </a:t>
            </a:r>
            <a:r>
              <a:rPr lang="ru-RU" sz="2000" b="1" dirty="0"/>
              <a:t>это завоевать доверие и авторитет, убедить родителей в важности и необходимости согласованных действий семьи и дошкольного учреждения.</a:t>
            </a:r>
            <a:r>
              <a:rPr lang="ru-RU" dirty="0"/>
              <a:t/>
            </a:r>
            <a:br>
              <a:rPr lang="ru-RU" dirty="0"/>
            </a:br>
            <a:endParaRPr lang="ru-RU" sz="2600" b="0" i="0" dirty="0">
              <a:solidFill>
                <a:srgbClr val="DF5327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837614" y="5549461"/>
            <a:ext cx="2743200" cy="882869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endParaRPr lang="ru-RU" sz="1400" b="0" i="0" dirty="0">
              <a:solidFill>
                <a:srgbClr val="595959"/>
              </a:solidFill>
              <a:latin typeface="Euphemia"/>
              <a:ea typeface="+mn-ea"/>
              <a:cs typeface="+mn-cs"/>
            </a:endParaRPr>
          </a:p>
        </p:txBody>
      </p:sp>
      <p:pic>
        <p:nvPicPr>
          <p:cNvPr id="9" name="Рисунок 8" descr="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023" b="40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662152"/>
            <a:ext cx="9372600" cy="70944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3400" b="1" i="0" dirty="0" smtClean="0">
                <a:solidFill>
                  <a:srgbClr val="0070C0"/>
                </a:solidFill>
                <a:latin typeface="Euphemia"/>
                <a:ea typeface="+mj-ea"/>
                <a:cs typeface="+mj-cs"/>
              </a:rPr>
              <a:t>Основные определения</a:t>
            </a:r>
            <a:endParaRPr lang="ru-RU" sz="3400" b="1" i="0" dirty="0">
              <a:solidFill>
                <a:srgbClr val="0070C0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23393" y="1403131"/>
            <a:ext cx="9471438" cy="5454869"/>
          </a:xfrm>
        </p:spPr>
        <p:txBody>
          <a:bodyPr>
            <a:noAutofit/>
          </a:bodyPr>
          <a:lstStyle/>
          <a:p>
            <a:pPr>
              <a:buClr>
                <a:srgbClr val="595959"/>
              </a:buClr>
              <a:buFont typeface="Wingdings"/>
              <a:buChar char="§"/>
            </a:pPr>
            <a:r>
              <a:rPr lang="ru-RU" sz="2400" b="1" dirty="0" smtClean="0"/>
              <a:t>Взаимодействие</a:t>
            </a:r>
            <a:r>
              <a:rPr lang="ru-RU" sz="2400" dirty="0" smtClean="0"/>
              <a:t> – это единство линий воспитания с целью решения задач семейного воспитания и строилось на основе единого понимания.</a:t>
            </a:r>
          </a:p>
          <a:p>
            <a:pPr>
              <a:buClr>
                <a:srgbClr val="595959"/>
              </a:buClr>
              <a:buFont typeface="Wingdings"/>
              <a:buChar char="§"/>
            </a:pPr>
            <a:r>
              <a:rPr lang="ru-RU" sz="2400" dirty="0" smtClean="0"/>
              <a:t>В основе взаимодействия дошкольном образовательном учреждении и семьи лежит </a:t>
            </a:r>
            <a:r>
              <a:rPr lang="ru-RU" sz="2400" b="1" dirty="0" smtClean="0"/>
              <a:t>сотрудничество</a:t>
            </a:r>
            <a:r>
              <a:rPr lang="ru-RU" sz="2400" dirty="0" smtClean="0"/>
              <a:t> педагогов и родителей, которое предполагает равенство позиций партнеров, уважительное отношение друг к другу взаимодействующих сторон с учетом индивидуальных возможностей и способностей. Сотрудничество предполагает не только взаимные действия, но и взаимопонимание, взаимоуважение, взаимодоверие, </a:t>
            </a:r>
            <a:r>
              <a:rPr lang="ru-RU" sz="2400" dirty="0" err="1" smtClean="0"/>
              <a:t>взаимопознание</a:t>
            </a:r>
            <a:r>
              <a:rPr lang="ru-RU" sz="2400" dirty="0" smtClean="0"/>
              <a:t>, взаимовлияние. </a:t>
            </a:r>
          </a:p>
          <a:p>
            <a:pPr>
              <a:buClr>
                <a:srgbClr val="595959"/>
              </a:buClr>
              <a:buFont typeface="Wingdings"/>
              <a:buChar char="§"/>
            </a:pPr>
            <a:r>
              <a:rPr lang="ru-RU" sz="2400" b="1" dirty="0" smtClean="0"/>
              <a:t>Содружество -</a:t>
            </a:r>
            <a:r>
              <a:rPr lang="ru-RU" sz="2400" dirty="0" smtClean="0"/>
              <a:t> это объединение кого-либо, основанное на дружбе, единстве взглядов,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14" y="0"/>
            <a:ext cx="11923986" cy="1371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err="1" smtClean="0"/>
              <a:t>Доронова</a:t>
            </a:r>
            <a:r>
              <a:rPr lang="ru-RU" sz="2400" b="1" dirty="0" smtClean="0"/>
              <a:t> Т. Н. пишет, что взаимодействие педагогов и родителей детей дошкольного возраста осуществляется в основном через: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i="0" dirty="0">
              <a:solidFill>
                <a:srgbClr val="0070C0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5310" y="1095555"/>
            <a:ext cx="11876690" cy="5762445"/>
          </a:xfrm>
        </p:spPr>
        <p:txBody>
          <a:bodyPr numCol="2">
            <a:no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приобщение родителей к педагогическому процессу;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расширение сферы участия родителей в организации жизни образовательного учреждения;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пребывание родителей на занятиях в удобное для них время;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создание условий для творческой самореализации педагогов, родителей, детей;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информационно-педагогические материалы, выставки детских работ, которые позволяют родителям ближе познакомиться родителям со спецификой учреждения, знакомят его с воспитывающей и развивающей средой;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разнообразные программы совместной деятельности детей и родителей;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объединение усилий педагога и родителя в совместной деятельности по воспитанию и развитию ребенка: эти взаимоотношения следует рассматривать как искусство диалога взрослых с конкретным ребенком на основе знания психических особенностей его возраста, учитывая интересы, способности и предшествующий опыт ребенка;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проявление понимания, терпимости, такта в воспитании и обучении ребенка, стремление учитывать его интересы, не игнорируя чувства и эмоции;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уважительные взаимоотношения семьи и дошкольного учебного заведения </a:t>
            </a:r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83" y="331076"/>
            <a:ext cx="11285714" cy="13079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3600" b="1" i="1" dirty="0" smtClean="0">
                <a:solidFill>
                  <a:srgbClr val="00B050"/>
                </a:solidFill>
              </a:rPr>
              <a:t>Формы </a:t>
            </a:r>
            <a:r>
              <a:rPr lang="ru-RU" sz="3600" b="1" i="1" dirty="0">
                <a:solidFill>
                  <a:srgbClr val="00B050"/>
                </a:solidFill>
              </a:rPr>
              <a:t>взаимодействия дошкольного </a:t>
            </a:r>
            <a:r>
              <a:rPr lang="ru-RU" sz="3600" b="1" i="1" dirty="0" smtClean="0">
                <a:solidFill>
                  <a:srgbClr val="00B050"/>
                </a:solidFill>
              </a:rPr>
              <a:t/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3600" b="1" i="1" dirty="0" smtClean="0">
                <a:solidFill>
                  <a:srgbClr val="00B050"/>
                </a:solidFill>
              </a:rPr>
              <a:t>образовательного </a:t>
            </a:r>
            <a:r>
              <a:rPr lang="ru-RU" sz="3600" b="1" i="1" dirty="0">
                <a:solidFill>
                  <a:srgbClr val="00B050"/>
                </a:solidFill>
              </a:rPr>
              <a:t>учреждения и семьи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5021" y="1544128"/>
            <a:ext cx="8198069" cy="414742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400" b="1" dirty="0" smtClean="0">
              <a:solidFill>
                <a:schemeClr val="accent4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4"/>
                </a:solidFill>
              </a:rPr>
              <a:t>Традиционные </a:t>
            </a:r>
            <a:r>
              <a:rPr lang="ru-RU" sz="2400" b="1" dirty="0">
                <a:solidFill>
                  <a:schemeClr val="accent4"/>
                </a:solidFill>
              </a:rPr>
              <a:t>формы работы с </a:t>
            </a:r>
            <a:r>
              <a:rPr lang="ru-RU" sz="2400" b="1" dirty="0" smtClean="0">
                <a:solidFill>
                  <a:schemeClr val="accent4"/>
                </a:solidFill>
              </a:rPr>
              <a:t>родителями:</a:t>
            </a:r>
            <a:endParaRPr lang="ru-RU" sz="2400" b="1" dirty="0">
              <a:solidFill>
                <a:schemeClr val="accent4"/>
              </a:solidFill>
            </a:endParaRPr>
          </a:p>
          <a:p>
            <a:pPr lvl="0"/>
            <a:r>
              <a:rPr lang="ru-RU" sz="3200" dirty="0" smtClean="0"/>
              <a:t>коллективные (родительские собрания, конференции, круглые столы),</a:t>
            </a:r>
          </a:p>
          <a:p>
            <a:pPr lvl="0"/>
            <a:r>
              <a:rPr lang="ru-RU" sz="3200" dirty="0" smtClean="0"/>
              <a:t>индивидуальные (беседы, консультации, посещение на дому),</a:t>
            </a:r>
          </a:p>
          <a:p>
            <a:pPr lvl="0"/>
            <a:r>
              <a:rPr lang="ru-RU" sz="3200" dirty="0" smtClean="0"/>
              <a:t>наглядно-информационные (выставки, стенды, ширмы, папки-передвижки).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41" y="2113684"/>
            <a:ext cx="2033751" cy="2075499"/>
          </a:xfr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S103461883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TS103461883</Template>
  <TotalTime>0</TotalTime>
  <Words>1567</Words>
  <Application>Microsoft Office PowerPoint</Application>
  <PresentationFormat>Широкоэкранный</PresentationFormat>
  <Paragraphs>114</Paragraphs>
  <Slides>34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Aharoni</vt:lpstr>
      <vt:lpstr>Arial</vt:lpstr>
      <vt:lpstr>Euphemia</vt:lpstr>
      <vt:lpstr>Wingdings</vt:lpstr>
      <vt:lpstr>TS103461883</vt:lpstr>
      <vt:lpstr>  Наглядно-информационные формы взаимодействия дошкольного образовательного учреждения с семьей по воспитанию детей старшего дошкольного возраста </vt:lpstr>
      <vt:lpstr>Презентация PowerPoint</vt:lpstr>
      <vt:lpstr>Задачи исследования: </vt:lpstr>
      <vt:lpstr>Две ветви воспитания подрастающего поколения</vt:lpstr>
      <vt:lpstr>Презентация PowerPoint</vt:lpstr>
      <vt:lpstr>Для успешного выполнения работы по осуществлению взаимодействия с родителями следует помнить, что главное в работе педагога – это завоевать доверие и авторитет, убедить родителей в важности и необходимости согласованных действий семьи и дошкольного учреждения. </vt:lpstr>
      <vt:lpstr>Основные определения</vt:lpstr>
      <vt:lpstr>Доронова Т. Н. пишет, что взаимодействие педагогов и родителей детей дошкольного возраста осуществляется в основном через: </vt:lpstr>
      <vt:lpstr>   Формы взаимодействия дошкольного  образовательного учреждения и семьи  </vt:lpstr>
      <vt:lpstr>   </vt:lpstr>
      <vt:lpstr>Наглядно-информационные формы  взаимодействия с родителями</vt:lpstr>
      <vt:lpstr>   Наглядно-информационные формы работы  с родителями  </vt:lpstr>
      <vt:lpstr>Для решения задачи диагностирования состояния взаимодействия дошкольного образовательного учреждения с семьей по вопросам воспитания ребенка старшего дошкольного возраста нами были использованы следующие методы:  1. Анализ планов педагогов работы с родителями. 2. Анкета с родителями по вопросам воспитания детей в семье. 3. Анкета с родителями по вопросам взаимодействия дошкольного образовательного учреждения с семьей. 4. Беседа с воспитателями по вопросам взаимодействия семьи и дошкольного образовательного учреждения.  5. Изучение содержания наглядно-информационных стендов и форм работы с родителями. </vt:lpstr>
      <vt:lpstr>Результаты анкеты по особенностям семейного воспитания </vt:lpstr>
      <vt:lpstr>Результаты анкетирования  проведённого с родителями по взаимодействию с ДОУ</vt:lpstr>
      <vt:lpstr>Выводы анкетирования родителей:</vt:lpstr>
      <vt:lpstr>   </vt:lpstr>
      <vt:lpstr>По результатам диагностирования нами были поставлены следующие задачи работы в направлении использования наглядно-информационных форм работы с родителями:  </vt:lpstr>
      <vt:lpstr>Презентация PowerPoint</vt:lpstr>
      <vt:lpstr>В школу с радостью</vt:lpstr>
      <vt:lpstr>Презентация PowerPoint</vt:lpstr>
      <vt:lpstr>Презентация PowerPoint</vt:lpstr>
      <vt:lpstr>Презентация PowerPoint</vt:lpstr>
      <vt:lpstr>Как воспитывать, понимать и любить своего ребёнка</vt:lpstr>
      <vt:lpstr>Презентация PowerPoint</vt:lpstr>
      <vt:lpstr>Познаём играя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Визитная карточка группы</vt:lpstr>
      <vt:lpstr>             Наглядно-информационное направление дает возможность донести до родителей информацию о воспитании детей в доступной форме, напомнить тактично о родительских обязанностях и ответственности, о создании условий правильного семейного воспитания.       Наглядные формы общения позволили нам выполнить задачу ознакомления родителей с методами и приемами воспитания, оказать им помощь в решении возникающих проблем, повышения их педагогической культуры и поспособствовали установления благоприятных условий взаимодействия педагогов и семьи. </vt:lpstr>
      <vt:lpstr>        БЛАГОДАРЮ ЗА ВНИМАНИЕ!!!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2014-01-31T05:47:56Z</dcterms:created>
  <dcterms:modified xsi:type="dcterms:W3CDTF">2019-02-12T13:40:15Z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