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8" r:id="rId6"/>
    <p:sldId id="290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5" r:id="rId16"/>
    <p:sldId id="298" r:id="rId17"/>
    <p:sldId id="299" r:id="rId18"/>
    <p:sldId id="300" r:id="rId19"/>
    <p:sldId id="301" r:id="rId20"/>
    <p:sldId id="263" r:id="rId21"/>
    <p:sldId id="304" r:id="rId22"/>
    <p:sldId id="306" r:id="rId23"/>
    <p:sldId id="312" r:id="rId24"/>
    <p:sldId id="314" r:id="rId25"/>
    <p:sldId id="315" r:id="rId26"/>
    <p:sldId id="307" r:id="rId27"/>
    <p:sldId id="316" r:id="rId28"/>
    <p:sldId id="311" r:id="rId29"/>
    <p:sldId id="318" r:id="rId30"/>
  </p:sldIdLst>
  <p:sldSz cx="9144000" cy="6858000" type="screen4x3"/>
  <p:notesSz cx="6858000" cy="9144000"/>
  <p:embeddedFontLst>
    <p:embeddedFont>
      <p:font typeface="Adine Kirnberg" panose="020B0604020202020204" charset="0"/>
      <p:regular r:id="rId31"/>
    </p:embeddedFont>
    <p:embeddedFont>
      <p:font typeface="Calligraph" panose="020B0604020202020204" charset="0"/>
      <p:regular r:id="rId32"/>
    </p:embeddedFont>
    <p:embeddedFont>
      <p:font typeface="Arial Black" panose="020B0A040201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208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5EF3-F2C6-445E-A34E-93F7030E29F9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41EE-ECA6-42EA-BD98-0C8149B5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6My4hjY0HXY%20&#8211;%20&#171;&#1055;&#1080;&#1089;&#1100;&#1084;&#1086;%20&#1082;%20&#1091;&#1095;&#1077;&#1085;&#1086;&#1084;&#1091;%20&#1089;&#1086;&#1089;&#1077;&#1076;&#1091;&#187;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5.pn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6zT3XsEA1Y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depositphotos.com/20669751/stock-illustration-teacher-owl-pointing.html" TargetMode="External"/><Relationship Id="rId3" Type="http://schemas.openxmlformats.org/officeDocument/2006/relationships/hyperlink" Target="http://www.mdgraphic.ru/vector/clipart/russia/people/file/index6.shtml%20-%20&#1087;&#1086;&#1088;&#1090;&#1088;&#1077;&#1090;%20&#1040;.&#1055;" TargetMode="External"/><Relationship Id="rId7" Type="http://schemas.openxmlformats.org/officeDocument/2006/relationships/hyperlink" Target="https://fotki.yandex.ru/next/users/elena-soloveika/album/280120/view/849534?page=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tki.yandex.ru/next/users/elena-soloveika/album/280120/view/1075798?page=2" TargetMode="External"/><Relationship Id="rId5" Type="http://schemas.openxmlformats.org/officeDocument/2006/relationships/hyperlink" Target="https://www.youtube.com/watch?v=-6zT3XsEA1Y" TargetMode="External"/><Relationship Id="rId4" Type="http://schemas.openxmlformats.org/officeDocument/2006/relationships/hyperlink" Target="http://www.youtube.com/watch?v=6My4hjY0HXY" TargetMode="External"/><Relationship Id="rId9" Type="http://schemas.openxmlformats.org/officeDocument/2006/relationships/hyperlink" Target="http://zanimatika.narod.ru/Narabotki11_2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chehov_01 (1)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2357454" cy="3167058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1835696" y="3344310"/>
            <a:ext cx="6786610" cy="3143272"/>
            <a:chOff x="1714480" y="3214686"/>
            <a:chExt cx="6786610" cy="3143272"/>
          </a:xfrm>
        </p:grpSpPr>
        <p:pic>
          <p:nvPicPr>
            <p:cNvPr id="4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14480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863739" y="4266674"/>
              <a:ext cx="63610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Calligraph" pitchFamily="82" charset="0"/>
                </a:rPr>
                <a:t>“</a:t>
              </a:r>
              <a:r>
                <a:rPr lang="ru-RU" sz="6000" b="1" dirty="0" smtClean="0">
                  <a:latin typeface="Calligraph" pitchFamily="82" charset="0"/>
                </a:rPr>
                <a:t> Чёрный квадрат</a:t>
              </a:r>
              <a:r>
                <a:rPr lang="en-US" sz="6000" b="1" dirty="0" smtClean="0">
                  <a:latin typeface="Calligraph" pitchFamily="82" charset="0"/>
                </a:rPr>
                <a:t>”</a:t>
              </a:r>
              <a:endParaRPr lang="ru-RU" sz="6000" b="1" dirty="0">
                <a:latin typeface="Calligraph" pitchFamily="82" charset="0"/>
              </a:endParaRPr>
            </a:p>
          </p:txBody>
        </p:sp>
      </p:grpSp>
      <p:pic>
        <p:nvPicPr>
          <p:cNvPr id="6" name="Picture 4" descr="C:\Users\1\Desktop\играть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5486400"/>
            <a:ext cx="1414463" cy="1371600"/>
          </a:xfrm>
          <a:prstGeom prst="rect">
            <a:avLst/>
          </a:prstGeom>
          <a:noFill/>
        </p:spPr>
      </p:pic>
      <p:sp>
        <p:nvSpPr>
          <p:cNvPr id="7" name="Умножение 6"/>
          <p:cNvSpPr/>
          <p:nvPr/>
        </p:nvSpPr>
        <p:spPr>
          <a:xfrm>
            <a:off x="8461156" y="142852"/>
            <a:ext cx="540000" cy="5400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20731" y="799991"/>
            <a:ext cx="54072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ИНТЕРАКТИВНАЯ ИГРА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Что? Где? Когда?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по творчеству А.П.Чехова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3" y="121442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Arial Black" pitchFamily="34" charset="0"/>
            </a:endParaRPr>
          </a:p>
        </p:txBody>
      </p:sp>
      <p:sp>
        <p:nvSpPr>
          <p:cNvPr id="11" name="Управляющая кнопка: сведения 10">
            <a:hlinkClick r:id="rId7" action="ppaction://hlinksldjump" highlightClick="1"/>
          </p:cNvPr>
          <p:cNvSpPr/>
          <p:nvPr/>
        </p:nvSpPr>
        <p:spPr>
          <a:xfrm>
            <a:off x="460100" y="6000768"/>
            <a:ext cx="540000" cy="540000"/>
          </a:xfrm>
          <a:prstGeom prst="actionButtonInformat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8000" y="2063591"/>
            <a:ext cx="6768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За что был задержан Денис Григорьев?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85984" y="3786190"/>
            <a:ext cx="6120000" cy="2340000"/>
            <a:chOff x="1928794" y="3214686"/>
            <a:chExt cx="6786610" cy="3143272"/>
          </a:xfrm>
        </p:grpSpPr>
        <p:pic>
          <p:nvPicPr>
            <p:cNvPr id="10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2214546" y="4295656"/>
              <a:ext cx="5929354" cy="161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За отвинчивание гайки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357826"/>
            <a:ext cx="1584325" cy="1298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262110"/>
            <a:ext cx="5985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Злоумышленник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584" y="116148"/>
            <a:ext cx="6915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Биография писателя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       блиц- вопрос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010128"/>
            <a:ext cx="8286808" cy="1940957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Каким псевдонимом подписывался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А.П.Чехов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юности?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81090" y="4160834"/>
            <a:ext cx="6120000" cy="2340000"/>
            <a:chOff x="1142976" y="3714728"/>
            <a:chExt cx="6786610" cy="3143272"/>
          </a:xfrm>
        </p:grpSpPr>
        <p:pic>
          <p:nvPicPr>
            <p:cNvPr id="8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3714728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26614" y="4901973"/>
              <a:ext cx="4444373" cy="785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Антоша </a:t>
              </a:r>
              <a:r>
                <a:rPr lang="ru-RU" sz="3200" dirty="0" err="1" smtClean="0">
                  <a:solidFill>
                    <a:srgbClr val="C00000"/>
                  </a:solidFill>
                  <a:latin typeface="Arial Black" pitchFamily="34" charset="0"/>
                </a:rPr>
                <a:t>Чехонте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5429264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710" y="285728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Толстый и тонкий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0000" y="1876660"/>
            <a:ext cx="6804000" cy="112371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каком чине состоит толстый?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85984" y="3786190"/>
            <a:ext cx="6120000" cy="2340000"/>
            <a:chOff x="1928794" y="3214686"/>
            <a:chExt cx="6786610" cy="3143272"/>
          </a:xfrm>
        </p:grpSpPr>
        <p:pic>
          <p:nvPicPr>
            <p:cNvPr id="8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928926" y="4270259"/>
              <a:ext cx="47708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Тайный советник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2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5286388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8000" y="1785926"/>
            <a:ext cx="6768000" cy="119181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 Black" pitchFamily="34" charset="0"/>
              </a:rPr>
              <a:t>Где встретились бывшие одноклассники?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85984" y="3786190"/>
            <a:ext cx="6120000" cy="2340000"/>
            <a:chOff x="2000232" y="3071810"/>
            <a:chExt cx="6786610" cy="314327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000232" y="3071810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2290863" y="3336248"/>
              <a:ext cx="5929354" cy="2108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На вокзале Николаевской железной дороги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6765" y="5357826"/>
            <a:ext cx="1370011" cy="10715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92710" y="285728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Толстый и тонкий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8000" y="1805222"/>
            <a:ext cx="6768000" cy="112371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Как звали тонкого в рассказе А.П. Чехова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5984" y="3714752"/>
            <a:ext cx="6120000" cy="2340000"/>
            <a:chOff x="1928794" y="3214686"/>
            <a:chExt cx="6786610" cy="3143272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928794" y="3214686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724591" y="4357694"/>
              <a:ext cx="29370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</a:rPr>
                <a:t>Порфирий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2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5214950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92710" y="285728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Толстый и тонкий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290" y="2135029"/>
            <a:ext cx="6768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</a:rPr>
              <a:t>Какое прозвище в детстве было у толстого?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357422" y="3786190"/>
            <a:ext cx="6120000" cy="2340000"/>
            <a:chOff x="1928794" y="3214686"/>
            <a:chExt cx="6786610" cy="3143272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928794" y="3214686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328495" y="4357694"/>
              <a:ext cx="3112946" cy="8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</a:rPr>
                <a:t>Герострат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2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286388"/>
            <a:ext cx="1584325" cy="1298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92710" y="285728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Толстый и тонкий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14" y="357166"/>
            <a:ext cx="8284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Письмо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учёному соседу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 smtClean="0">
              <a:solidFill>
                <a:srgbClr val="C00000"/>
              </a:solidFill>
              <a:latin typeface="Calligraph" pitchFamily="82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(видеоролик) 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0000" y="2209801"/>
            <a:ext cx="6804000" cy="112371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Кто должен будет доставить письмо учёному соседу?</a:t>
            </a:r>
          </a:p>
        </p:txBody>
      </p:sp>
      <p:pic>
        <p:nvPicPr>
          <p:cNvPr id="7" name="Picture 2" descr="C:\Users\1\Desktop\0_106a56_19fdf06e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3" y="4071941"/>
            <a:ext cx="6120000" cy="2428895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2451" y="5500702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071" y="341635"/>
            <a:ext cx="4023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Хамелеон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0000" y="1753790"/>
            <a:ext cx="6804000" cy="1532334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</a:rPr>
              <a:t>В рассказе есть выражение «цуцик этакий».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</a:rPr>
              <a:t>Кто такой цуцик?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14546" y="3786190"/>
            <a:ext cx="6120000" cy="2340000"/>
            <a:chOff x="1928794" y="3214686"/>
            <a:chExt cx="6786610" cy="3143272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928794" y="3214686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226152" y="4286256"/>
              <a:ext cx="2073047" cy="8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</a:rPr>
                <a:t>щенок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5286388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0000" y="1828562"/>
            <a:ext cx="6804000" cy="160043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800" dirty="0" smtClean="0">
                <a:latin typeface="Arial Black" pitchFamily="34" charset="0"/>
              </a:rPr>
              <a:t>акие конфискованные ягоды нес городовой Очумелов в решете?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5984" y="3714752"/>
            <a:ext cx="6120000" cy="2340000"/>
            <a:chOff x="1928794" y="3214686"/>
            <a:chExt cx="6786610" cy="3143272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928794" y="3214686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513179" y="4366220"/>
              <a:ext cx="32175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Крыжовник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214950"/>
            <a:ext cx="1584325" cy="1298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60071" y="341635"/>
            <a:ext cx="4023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Хамелеон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8000" y="1972147"/>
            <a:ext cx="6768000" cy="112371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Кто в рассказе был хамелеоном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66776" y="3857628"/>
            <a:ext cx="6120000" cy="2340000"/>
            <a:chOff x="1928794" y="3214686"/>
            <a:chExt cx="6786610" cy="3143272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928794" y="3214686"/>
              <a:ext cx="6786610" cy="3143272"/>
              <a:chOff x="1928794" y="3214686"/>
              <a:chExt cx="6786610" cy="3143272"/>
            </a:xfrm>
          </p:grpSpPr>
          <p:pic>
            <p:nvPicPr>
              <p:cNvPr id="8" name="Picture 2" descr="C:\Users\1\Desktop\0_106a56_19fdf06e_M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28794" y="3214686"/>
                <a:ext cx="6786610" cy="3143272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928926" y="4500570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717482" y="4278698"/>
              <a:ext cx="3080949" cy="8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Очумелов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5357826"/>
            <a:ext cx="1584325" cy="1298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60071" y="341635"/>
            <a:ext cx="4023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Хамелеон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91482" y="270197"/>
            <a:ext cx="6361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Calligraph" pitchFamily="82" charset="0"/>
              </a:rPr>
              <a:t>“</a:t>
            </a:r>
            <a:r>
              <a:rPr lang="ru-RU" sz="6000" b="1" dirty="0" smtClean="0">
                <a:latin typeface="Calligraph" pitchFamily="82" charset="0"/>
              </a:rPr>
              <a:t> Чёрный квадрат</a:t>
            </a:r>
            <a:r>
              <a:rPr lang="en-US" sz="6000" b="1" dirty="0" smtClean="0">
                <a:latin typeface="Calligraph" pitchFamily="82" charset="0"/>
              </a:rPr>
              <a:t>”</a:t>
            </a:r>
            <a:endParaRPr lang="ru-RU" sz="6000" b="1" dirty="0">
              <a:latin typeface="Calligraph" pitchFamily="82" charset="0"/>
            </a:endParaRPr>
          </a:p>
        </p:txBody>
      </p:sp>
      <p:pic>
        <p:nvPicPr>
          <p:cNvPr id="10" name="Picture 8" descr="C:\Users\1\Desktop\0_ffa87_93b8c519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4" y="4357694"/>
            <a:ext cx="2071670" cy="235745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285735" y="1500174"/>
            <a:ext cx="4643719" cy="4608000"/>
            <a:chOff x="2250265" y="1571612"/>
            <a:chExt cx="4643719" cy="460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285984" y="1571612"/>
              <a:ext cx="4608000" cy="46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50265" y="2285992"/>
              <a:ext cx="464347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Adine Kirnberg" pitchFamily="2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“</a:t>
              </a:r>
              <a:r>
                <a:rPr lang="ru-RU" sz="3200" b="1" i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Его врагом была пошлость, и он всю жизнь боролся с ней</a:t>
              </a:r>
              <a:r>
                <a:rPr lang="en-US" sz="3200" b="1" i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”</a:t>
              </a:r>
              <a:r>
                <a:rPr lang="ru-RU" sz="3200" b="1" i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.           </a:t>
              </a:r>
            </a:p>
            <a:p>
              <a:pPr algn="r"/>
              <a:r>
                <a:rPr lang="ru-RU" sz="3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ru-RU" sz="2400" b="1" i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М. Горький</a:t>
              </a:r>
              <a:endParaRPr lang="ru-RU" sz="2400" b="1" i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321454" y="1500174"/>
            <a:ext cx="4608000" cy="460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2300278" y="150017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3214678" y="150017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143372" y="150017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5072066" y="150017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6000760" y="150017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2300278" y="242886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3214678" y="242886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4143372" y="242886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3" name="Прямоугольник 22">
            <a:hlinkClick r:id="rId12" action="ppaction://hlinksldjump"/>
          </p:cNvPr>
          <p:cNvSpPr/>
          <p:nvPr/>
        </p:nvSpPr>
        <p:spPr>
          <a:xfrm>
            <a:off x="5072066" y="242886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9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4" name="Прямоугольник 23">
            <a:hlinkClick r:id="rId13" action="ppaction://hlinksldjump"/>
          </p:cNvPr>
          <p:cNvSpPr/>
          <p:nvPr/>
        </p:nvSpPr>
        <p:spPr>
          <a:xfrm>
            <a:off x="6000760" y="242886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10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5" name="Прямоугольник 24">
            <a:hlinkClick r:id="rId14" action="ppaction://hlinksldjump"/>
          </p:cNvPr>
          <p:cNvSpPr/>
          <p:nvPr/>
        </p:nvSpPr>
        <p:spPr>
          <a:xfrm>
            <a:off x="2300278" y="335756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11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6" name="Прямоугольник 25">
            <a:hlinkClick r:id="rId15" action="ppaction://hlinksldjump"/>
          </p:cNvPr>
          <p:cNvSpPr/>
          <p:nvPr/>
        </p:nvSpPr>
        <p:spPr>
          <a:xfrm>
            <a:off x="3214678" y="335756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7" name="Прямоугольник 26">
            <a:hlinkClick r:id="rId16" action="ppaction://hlinksldjump"/>
          </p:cNvPr>
          <p:cNvSpPr/>
          <p:nvPr/>
        </p:nvSpPr>
        <p:spPr>
          <a:xfrm>
            <a:off x="4143372" y="335756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13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8" name="Прямоугольник 27">
            <a:hlinkClick r:id="rId17" action="ppaction://hlinksldjump"/>
          </p:cNvPr>
          <p:cNvSpPr/>
          <p:nvPr/>
        </p:nvSpPr>
        <p:spPr>
          <a:xfrm>
            <a:off x="5072066" y="335756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14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9" name="Прямоугольник 28">
            <a:hlinkClick r:id="rId18" action="ppaction://hlinksldjump"/>
          </p:cNvPr>
          <p:cNvSpPr/>
          <p:nvPr/>
        </p:nvSpPr>
        <p:spPr>
          <a:xfrm>
            <a:off x="6000760" y="335756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1" name="Прямоугольник 30">
            <a:hlinkClick r:id="rId19" action="ppaction://hlinksldjump"/>
          </p:cNvPr>
          <p:cNvSpPr/>
          <p:nvPr/>
        </p:nvSpPr>
        <p:spPr>
          <a:xfrm>
            <a:off x="2300278" y="428625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16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2" name="Прямоугольник 31">
            <a:hlinkClick r:id="rId20" action="ppaction://hlinksldjump"/>
          </p:cNvPr>
          <p:cNvSpPr/>
          <p:nvPr/>
        </p:nvSpPr>
        <p:spPr>
          <a:xfrm>
            <a:off x="3214678" y="428625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21" action="ppaction://hlinksldjump"/>
          </p:cNvPr>
          <p:cNvSpPr/>
          <p:nvPr/>
        </p:nvSpPr>
        <p:spPr>
          <a:xfrm>
            <a:off x="4143372" y="428625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4" name="Прямоугольник 33">
            <a:hlinkClick r:id="rId22" action="ppaction://hlinksldjump"/>
          </p:cNvPr>
          <p:cNvSpPr/>
          <p:nvPr/>
        </p:nvSpPr>
        <p:spPr>
          <a:xfrm>
            <a:off x="5072066" y="428625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19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0" name="Прямоугольник 29">
            <a:hlinkClick r:id="rId23" action="ppaction://hlinksldjump"/>
          </p:cNvPr>
          <p:cNvSpPr/>
          <p:nvPr/>
        </p:nvSpPr>
        <p:spPr>
          <a:xfrm>
            <a:off x="6000760" y="428625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20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5" name="Прямоугольник 34">
            <a:hlinkClick r:id="rId24" action="ppaction://hlinksldjump"/>
          </p:cNvPr>
          <p:cNvSpPr/>
          <p:nvPr/>
        </p:nvSpPr>
        <p:spPr>
          <a:xfrm>
            <a:off x="2300278" y="52149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21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6" name="Прямоугольник 35">
            <a:hlinkClick r:id="rId25" action="ppaction://hlinksldjump"/>
          </p:cNvPr>
          <p:cNvSpPr/>
          <p:nvPr/>
        </p:nvSpPr>
        <p:spPr>
          <a:xfrm>
            <a:off x="3214678" y="52149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7" name="Прямоугольник 36">
            <a:hlinkClick r:id="rId26" action="ppaction://hlinksldjump"/>
          </p:cNvPr>
          <p:cNvSpPr/>
          <p:nvPr/>
        </p:nvSpPr>
        <p:spPr>
          <a:xfrm>
            <a:off x="4143372" y="52149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23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8" name="Прямоугольник 37">
            <a:hlinkClick r:id="rId27" action="ppaction://hlinksldjump"/>
          </p:cNvPr>
          <p:cNvSpPr/>
          <p:nvPr/>
        </p:nvSpPr>
        <p:spPr>
          <a:xfrm>
            <a:off x="5072066" y="52149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24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9" name="Прямоугольник 38">
            <a:hlinkClick r:id="rId28" action="ppaction://hlinksldjump"/>
          </p:cNvPr>
          <p:cNvSpPr/>
          <p:nvPr/>
        </p:nvSpPr>
        <p:spPr>
          <a:xfrm>
            <a:off x="6000760" y="521495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0" name="Умножение 39">
            <a:hlinkClick r:id="" action="ppaction://hlinkshowjump?jump=endshow"/>
          </p:cNvPr>
          <p:cNvSpPr/>
          <p:nvPr/>
        </p:nvSpPr>
        <p:spPr>
          <a:xfrm>
            <a:off x="8497156" y="138918"/>
            <a:ext cx="504000" cy="5040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2" animBg="1"/>
      <p:bldP spid="18" grpId="0" animBg="1"/>
      <p:bldP spid="19" grpId="0" animBg="1"/>
      <p:bldP spid="11" grpId="0" animBg="1"/>
      <p:bldP spid="12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1" animBg="1"/>
      <p:bldP spid="26" grpId="1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012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44" y="1718074"/>
            <a:ext cx="7282518" cy="2553891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Каким псевдонимом А.П. Чехов подписывал свои рассказы?</a:t>
            </a:r>
            <a:r>
              <a:rPr lang="ru-RU" sz="2400" dirty="0" smtClean="0"/>
              <a:t>  </a:t>
            </a:r>
          </a:p>
          <a:p>
            <a:r>
              <a:rPr lang="ru-RU" sz="2400" dirty="0" smtClean="0">
                <a:latin typeface="Arial Black" pitchFamily="34" charset="0"/>
              </a:rPr>
              <a:t>а) Отец моего сына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б) Дед моего внука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b="1" dirty="0" smtClean="0">
                <a:latin typeface="Arial Black" pitchFamily="34" charset="0"/>
              </a:rPr>
              <a:t>в) Брат моего брата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г) Муж моей жены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57422" y="4279985"/>
            <a:ext cx="6120000" cy="2340000"/>
            <a:chOff x="1142976" y="4090149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4090149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85852" y="5101533"/>
              <a:ext cx="6500858" cy="71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  <a:latin typeface="Arial Black" pitchFamily="34" charset="0"/>
                </a:rPr>
                <a:t>Брат моего брата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11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5500702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0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lligraph" pitchFamily="82" charset="0"/>
              </a:rPr>
              <a:t>   Биография писателя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        (</a:t>
            </a:r>
            <a:r>
              <a:rPr lang="ru-RU" sz="4800" b="1" dirty="0" smtClean="0">
                <a:solidFill>
                  <a:srgbClr val="C00000"/>
                </a:solidFill>
                <a:latin typeface="Calligraph" pitchFamily="82" charset="0"/>
              </a:rPr>
              <a:t>блиц- вопрос)</a:t>
            </a:r>
            <a:endParaRPr lang="ru-RU" sz="48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29203" y="357166"/>
            <a:ext cx="7085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Толстый и тонкий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0000" y="1638297"/>
            <a:ext cx="6804000" cy="160043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Составьте из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данных букв прозвище тонкого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baseline="0" dirty="0" smtClean="0">
                <a:latin typeface="Arial Black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  А  Ф  Ь  Э  Л  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14546" y="3857632"/>
            <a:ext cx="6120000" cy="2340002"/>
            <a:chOff x="2071670" y="3929066"/>
            <a:chExt cx="6786610" cy="2571768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3929066"/>
              <a:ext cx="6786610" cy="257176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807541" y="4727520"/>
              <a:ext cx="2776979" cy="710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err="1" smtClean="0">
                  <a:solidFill>
                    <a:srgbClr val="C00000"/>
                  </a:solidFill>
                  <a:latin typeface="Arial Black" pitchFamily="34" charset="0"/>
                </a:rPr>
                <a:t>Эфиальт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5429264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000" y="2135738"/>
            <a:ext cx="6768000" cy="57888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Какой породы была собака?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81090" y="3857628"/>
            <a:ext cx="6120000" cy="2340000"/>
            <a:chOff x="2071670" y="3929066"/>
            <a:chExt cx="6786610" cy="2571768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3929066"/>
              <a:ext cx="6786610" cy="257176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150927" y="4929198"/>
              <a:ext cx="2293469" cy="710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Борзая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73889" y="5357826"/>
            <a:ext cx="1584325" cy="1298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60071" y="341635"/>
            <a:ext cx="4023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Хамелеон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14846"/>
            <a:ext cx="5985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Злоумышленник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000" y="1873326"/>
            <a:ext cx="6768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Что собирался сделать Денис из украденной им вещи?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071670" y="3929066"/>
            <a:ext cx="6120000" cy="2340000"/>
            <a:chOff x="2071670" y="3929066"/>
            <a:chExt cx="6786610" cy="2571768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3929066"/>
              <a:ext cx="6786610" cy="2571768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4143373" y="4854371"/>
              <a:ext cx="2533446" cy="710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грузило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8137" y="5357826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78293"/>
            <a:ext cx="7346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Чехов в Петербурге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alligraph" pitchFamily="82" charset="0"/>
              </a:rPr>
              <a:t>(задание для капитанов команд)</a:t>
            </a:r>
          </a:p>
          <a:p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6969" y="2284524"/>
            <a:ext cx="6696744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у нас в районе</a:t>
            </a:r>
            <a:r>
              <a:rPr lang="ru-RU" sz="2800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носит имя </a:t>
            </a:r>
            <a:r>
              <a:rPr lang="ru-RU" sz="2800" dirty="0" err="1" smtClean="0">
                <a:latin typeface="Arial Black" pitchFamily="34" charset="0"/>
                <a:cs typeface="Arial" pitchFamily="34" charset="0"/>
              </a:rPr>
              <a:t>А.П.Чехова</a:t>
            </a: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?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71670" y="3929066"/>
            <a:ext cx="6266459" cy="2340000"/>
            <a:chOff x="2071670" y="3929066"/>
            <a:chExt cx="6949022" cy="2571768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3929066"/>
              <a:ext cx="6786610" cy="2571768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071670" y="4555341"/>
              <a:ext cx="6949022" cy="131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Центральная районная</a:t>
              </a:r>
            </a:p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библиотека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5429264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44" y="216278"/>
            <a:ext cx="6553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dine Kirnberg" pitchFamily="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Смерть чиновника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000" y="1870701"/>
            <a:ext cx="6768000" cy="119181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смотрел в театре герой рассказа?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09652" y="3857628"/>
            <a:ext cx="6120000" cy="2340000"/>
            <a:chOff x="2071670" y="3929066"/>
            <a:chExt cx="6786610" cy="2571768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3929066"/>
              <a:ext cx="6786610" cy="2571768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441520" y="4337150"/>
              <a:ext cx="5628716" cy="1319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«</a:t>
              </a:r>
              <a:r>
                <a:rPr lang="ru-RU" sz="3600" b="1" dirty="0" err="1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Корневильские</a:t>
              </a:r>
              <a:r>
                <a:rPr lang="ru-RU" sz="3600" b="1" dirty="0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 </a:t>
              </a:r>
              <a:endParaRPr lang="ru-RU" sz="3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endParaRPr>
            </a:p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           колокола</a:t>
              </a:r>
              <a:r>
                <a:rPr lang="ru-RU" sz="3600" b="1" dirty="0">
                  <a:solidFill>
                    <a:srgbClr val="C00000"/>
                  </a:solidFill>
                  <a:latin typeface="Arial Black" pitchFamily="34" charset="0"/>
                  <a:cs typeface="Times New Roman" pitchFamily="18" charset="0"/>
                </a:rPr>
                <a:t>»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357826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5682" y="357166"/>
            <a:ext cx="4310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Размазня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 smtClean="0">
              <a:solidFill>
                <a:srgbClr val="C00000"/>
              </a:solidFill>
              <a:latin typeface="Calligraph" pitchFamily="82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(видеоролик)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8969" y="2401286"/>
            <a:ext cx="6804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что хозяин вычитал деньги из жалования гувернантки?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2" descr="C:\Users\1\Desktop\0_106a56_19fdf06e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6090" y="3857628"/>
            <a:ext cx="6175000" cy="2340000"/>
          </a:xfrm>
          <a:prstGeom prst="rect">
            <a:avLst/>
          </a:prstGeom>
          <a:noFill/>
        </p:spPr>
      </p:pic>
      <p:pic>
        <p:nvPicPr>
          <p:cNvPr id="7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73889" y="5429264"/>
            <a:ext cx="1584325" cy="1298575"/>
          </a:xfrm>
          <a:prstGeom prst="rect">
            <a:avLst/>
          </a:prstGeom>
          <a:noFill/>
        </p:spPr>
      </p:pic>
      <p:pic>
        <p:nvPicPr>
          <p:cNvPr id="8" name="Picture 8" descr="C:\Users\1\Desktop\0_ffa87_93b8c519_M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4162" y="55907"/>
            <a:ext cx="6915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Биография писателя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        (</a:t>
            </a:r>
            <a:r>
              <a:rPr lang="ru-RU" sz="4800" b="1" dirty="0" smtClean="0">
                <a:solidFill>
                  <a:srgbClr val="C00000"/>
                </a:solidFill>
                <a:latin typeface="Calligraph" pitchFamily="82" charset="0"/>
              </a:rPr>
              <a:t>блиц-вопрос)</a:t>
            </a:r>
            <a:endParaRPr lang="ru-RU" sz="48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2440289"/>
            <a:ext cx="8286808" cy="51077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каком городе родился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А.П.Чехов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81090" y="4429132"/>
            <a:ext cx="6120000" cy="2160000"/>
            <a:chOff x="2071670" y="4429132"/>
            <a:chExt cx="6786610" cy="2071702"/>
          </a:xfrm>
        </p:grpSpPr>
        <p:pic>
          <p:nvPicPr>
            <p:cNvPr id="6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4429132"/>
              <a:ext cx="6786610" cy="207170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112556" y="4906834"/>
              <a:ext cx="2823196" cy="619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Arial Black" pitchFamily="34" charset="0"/>
                </a:rPr>
                <a:t>Таганрог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7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5559425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50017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http://www.mdgraphic.ru/vector/clipart/russia/people/file/index6.shtml</a:t>
            </a:r>
            <a:r>
              <a:rPr lang="ru-RU" dirty="0" smtClean="0">
                <a:hlinkClick r:id="rId3"/>
              </a:rPr>
              <a:t> - портрет </a:t>
            </a:r>
          </a:p>
          <a:p>
            <a:r>
              <a:rPr lang="ru-RU" dirty="0" smtClean="0">
                <a:hlinkClick r:id="rId3"/>
              </a:rPr>
              <a:t>А.П</a:t>
            </a:r>
            <a:r>
              <a:rPr lang="ru-RU" dirty="0" smtClean="0"/>
              <a:t>. Чехова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3555" y="341635"/>
            <a:ext cx="7136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Calligraph" pitchFamily="82" charset="0"/>
              </a:rPr>
              <a:t>Интернет-источники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7167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http://www.youtube.com/watch?v=6My4hjY0HXY</a:t>
            </a:r>
            <a:r>
              <a:rPr lang="ru-RU" dirty="0" smtClean="0"/>
              <a:t> – «Письмо к ученому соседу»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35743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https://www.youtube.com/watch?v=-6zT3XsEA1Y</a:t>
            </a:r>
            <a:r>
              <a:rPr lang="ru-RU" dirty="0" smtClean="0"/>
              <a:t> – «Размазня»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https://fotki.yandex.ru/next/users/elena-soloveika/album/280120/view/1075798?page=2</a:t>
            </a:r>
            <a:r>
              <a:rPr lang="ru-RU" dirty="0" smtClean="0"/>
              <a:t> - свиток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14324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https://fotki.yandex.ru/next/users/elena-soloveika/album/280120/view/849534?page=3</a:t>
            </a:r>
            <a:r>
              <a:rPr lang="ru-RU" dirty="0" smtClean="0"/>
              <a:t> - печать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71475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http://ru.depositphotos.com/20669751/stock-illustration-teacher-owl-pointing.html</a:t>
            </a:r>
            <a:r>
              <a:rPr lang="ru-RU" dirty="0" smtClean="0"/>
              <a:t> - сова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35769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http://zanimatika.narod.ru/Narabotki11_2.htm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210280" y="6143644"/>
            <a:ext cx="6480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7876" y="413073"/>
            <a:ext cx="7648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Источники содержания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1991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Чехов А.П. Избранные сочинения./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Редкол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.: Г. Беленький, П. Николаев, А. Овчаренко и др.; Примеч. Е. Сахаровой. – М.: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Худож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лит., 1988. (Библиотека учителя).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2594" y="65794"/>
            <a:ext cx="720000" cy="7200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3562" y="341635"/>
            <a:ext cx="75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Лошадиная фамилия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1537" y="2016202"/>
            <a:ext cx="6786611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 лечил зубы генерал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Булдеев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55786" y="3958335"/>
            <a:ext cx="6194653" cy="2340000"/>
            <a:chOff x="1758169" y="3541886"/>
            <a:chExt cx="6869394" cy="3143272"/>
          </a:xfrm>
        </p:grpSpPr>
        <p:pic>
          <p:nvPicPr>
            <p:cNvPr id="13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40953" y="35418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758169" y="3879027"/>
              <a:ext cx="6838042" cy="1984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Arial Black" pitchFamily="34" charset="0"/>
                </a:rPr>
                <a:t>полоскал рот водкой, коньяком, прикладывал к больному зубу табачную копоть, опий, скипидар, керосин, мазал щеку йодом, в ушах у него была вата</a:t>
              </a:r>
              <a:r>
                <a:rPr lang="ru-RU" dirty="0" smtClean="0">
                  <a:solidFill>
                    <a:srgbClr val="C00000"/>
                  </a:solidFill>
                  <a:latin typeface="Arial Black" pitchFamily="34" charset="0"/>
                </a:rPr>
                <a:t>,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Arial Black" pitchFamily="34" charset="0"/>
                </a:rPr>
                <a:t> </a:t>
              </a:r>
              <a:r>
                <a:rPr lang="ru-RU" dirty="0">
                  <a:solidFill>
                    <a:srgbClr val="C00000"/>
                  </a:solidFill>
                  <a:latin typeface="Arial Black" pitchFamily="34" charset="0"/>
                </a:rPr>
                <a:t>смоченная в спирту</a:t>
              </a:r>
            </a:p>
          </p:txBody>
        </p:sp>
      </p:grpSp>
      <p:pic>
        <p:nvPicPr>
          <p:cNvPr id="11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15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2451" y="5214950"/>
            <a:ext cx="1584325" cy="129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0000" y="2016202"/>
            <a:ext cx="6804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Назовите «лошадиную» фамилию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38214" y="3786190"/>
            <a:ext cx="6120000" cy="2340000"/>
            <a:chOff x="1928794" y="3214686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357686" y="4354305"/>
              <a:ext cx="1943280" cy="8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Овсов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2451" y="5286388"/>
            <a:ext cx="1584325" cy="1298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3562" y="341635"/>
            <a:ext cx="75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Лошадиная фамилия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70000" y="1614248"/>
            <a:ext cx="6804000" cy="160043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Кто помог приказчику вспомнить «лошадиную фамилию»?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85984" y="3875082"/>
            <a:ext cx="6120000" cy="2340000"/>
            <a:chOff x="1928797" y="3214686"/>
            <a:chExt cx="6218184" cy="2880000"/>
          </a:xfrm>
        </p:grpSpPr>
        <p:pic>
          <p:nvPicPr>
            <p:cNvPr id="12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7" y="3214686"/>
              <a:ext cx="6218184" cy="2880000"/>
            </a:xfrm>
            <a:prstGeom prst="rect">
              <a:avLst/>
            </a:prstGeom>
            <a:noFill/>
          </p:spPr>
        </p:pic>
        <p:sp>
          <p:nvSpPr>
            <p:cNvPr id="13" name="Волна 12"/>
            <p:cNvSpPr/>
            <p:nvPr/>
          </p:nvSpPr>
          <p:spPr>
            <a:xfrm>
              <a:off x="4025959" y="3896594"/>
              <a:ext cx="1975964" cy="1580197"/>
            </a:xfrm>
            <a:prstGeom prst="wave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доктор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2" name="Picture 2" descr="C:\Users\1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5429264"/>
            <a:ext cx="1584325" cy="1298575"/>
          </a:xfrm>
          <a:prstGeom prst="rect">
            <a:avLst/>
          </a:prstGeom>
          <a:noFill/>
        </p:spPr>
      </p:pic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93562" y="341635"/>
            <a:ext cx="75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Лошадиная фамилия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000" y="1944764"/>
            <a:ext cx="6768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Как знахарь лечил зубы на расстоянии?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81090" y="3786190"/>
            <a:ext cx="6120000" cy="2340000"/>
            <a:chOff x="1928794" y="3214686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261671" y="4354305"/>
              <a:ext cx="38106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По телеграфу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5286388"/>
            <a:ext cx="1584325" cy="1298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3562" y="341635"/>
            <a:ext cx="75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Лошадиная фамилия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357422" y="3714752"/>
            <a:ext cx="6120000" cy="2340000"/>
            <a:chOff x="1928794" y="3214686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985334" y="4185017"/>
              <a:ext cx="2362797" cy="8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дьячок 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73889" y="5214950"/>
            <a:ext cx="1584325" cy="1298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54836" y="270197"/>
            <a:ext cx="3826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Хирургия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88000" y="1952851"/>
            <a:ext cx="6768000" cy="112371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Кто пришёл к фельдшеру лечить зуб?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0000" y="1785926"/>
            <a:ext cx="6804000" cy="1532334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Каким инструментом Курятин пытался выдернуть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больной зуб?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85984" y="3714752"/>
            <a:ext cx="6120000" cy="2340000"/>
            <a:chOff x="1928794" y="3214686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742434" y="4425743"/>
              <a:ext cx="26869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Щипцами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2451" y="5214950"/>
            <a:ext cx="1584325" cy="1298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54836" y="270197"/>
            <a:ext cx="3826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Хирургия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8000" y="2016202"/>
            <a:ext cx="6768000" cy="105560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принёс больной в подарок фельдшеру?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85984" y="3714752"/>
            <a:ext cx="6120000" cy="2340000"/>
            <a:chOff x="1928794" y="3214686"/>
            <a:chExt cx="6786610" cy="3143272"/>
          </a:xfrm>
        </p:grpSpPr>
        <p:pic>
          <p:nvPicPr>
            <p:cNvPr id="7" name="Picture 2" descr="C:\Users\1\Desktop\0_106a56_19fdf06e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3214686"/>
              <a:ext cx="6786610" cy="314327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214546" y="4078336"/>
              <a:ext cx="5929354" cy="868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C00000"/>
                  </a:solidFill>
                  <a:latin typeface="Arial Black" pitchFamily="34" charset="0"/>
                </a:rPr>
                <a:t>просфору</a:t>
              </a:r>
            </a:p>
          </p:txBody>
        </p:sp>
      </p:grpSp>
      <p:pic>
        <p:nvPicPr>
          <p:cNvPr id="5" name="Picture 8" descr="C:\Users\1\Desktop\0_ffa87_93b8c519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4143380"/>
            <a:ext cx="2428860" cy="2571768"/>
          </a:xfrm>
          <a:prstGeom prst="rect">
            <a:avLst/>
          </a:prstGeom>
          <a:noFill/>
        </p:spPr>
      </p:pic>
      <p:pic>
        <p:nvPicPr>
          <p:cNvPr id="2" name="Picture 2" descr="C:\Users\1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214950"/>
            <a:ext cx="1584325" cy="1298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54836" y="270197"/>
            <a:ext cx="3826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“</a:t>
            </a:r>
            <a:r>
              <a:rPr lang="ru-RU" sz="6000" b="1" dirty="0" smtClean="0">
                <a:solidFill>
                  <a:srgbClr val="C00000"/>
                </a:solidFill>
                <a:latin typeface="Calligraph" pitchFamily="82" charset="0"/>
              </a:rPr>
              <a:t>Хирургия</a:t>
            </a:r>
            <a:r>
              <a:rPr lang="en-US" sz="6000" b="1" dirty="0" smtClean="0">
                <a:solidFill>
                  <a:srgbClr val="C00000"/>
                </a:solidFill>
                <a:latin typeface="Calligraph" pitchFamily="82" charset="0"/>
              </a:rPr>
              <a:t>”</a:t>
            </a:r>
            <a:endParaRPr lang="ru-RU" sz="6000" b="1" dirty="0">
              <a:solidFill>
                <a:srgbClr val="C00000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547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Adine Kirnberg</vt:lpstr>
      <vt:lpstr>Calligraph</vt:lpstr>
      <vt:lpstr>Arial Black</vt:lpstr>
      <vt:lpstr>Calibri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Черный квадрат</dc:title>
  <dc:creator>Гольцова Елена Алексеевна</dc:creator>
  <cp:lastModifiedBy>User</cp:lastModifiedBy>
  <cp:revision>131</cp:revision>
  <dcterms:created xsi:type="dcterms:W3CDTF">2015-02-02T12:03:33Z</dcterms:created>
  <dcterms:modified xsi:type="dcterms:W3CDTF">2019-02-07T21:56:16Z</dcterms:modified>
</cp:coreProperties>
</file>