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77" r:id="rId3"/>
    <p:sldId id="278" r:id="rId4"/>
    <p:sldId id="279" r:id="rId5"/>
    <p:sldId id="265" r:id="rId6"/>
    <p:sldId id="258" r:id="rId7"/>
    <p:sldId id="262" r:id="rId8"/>
    <p:sldId id="261" r:id="rId9"/>
    <p:sldId id="263" r:id="rId10"/>
    <p:sldId id="266" r:id="rId11"/>
    <p:sldId id="280" r:id="rId12"/>
    <p:sldId id="28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66FFCC"/>
    <a:srgbClr val="993300"/>
    <a:srgbClr val="CCCCFF"/>
    <a:srgbClr val="FF3300"/>
    <a:srgbClr val="9999FF"/>
    <a:srgbClr val="33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3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63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63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863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863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63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863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638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63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1EAB742-74C6-4F2F-8037-0FE35742E13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863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863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93C417-2D88-4458-9BB7-BBD84C45249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08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8487C5-2F36-49FA-AEB8-74A99EE7708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78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AB782A-5BD0-425D-89C7-AF49F547D13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05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11A9B6-422D-4DAB-8ED3-43302373135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80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702CC5-E039-4727-B425-70D707CA59E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53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700F9F-5AAD-412E-8F80-FFF99488D6C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13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EB66C0-AD9B-48C6-AA1B-6DB4B03BFFA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85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C30D9-D074-46E4-A2D4-555F8B35215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23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6C06F2-34B3-45D1-B15A-52AF5195D4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13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312836-60F9-40E7-BDE7-4A684A5B7EE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86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A72A0037-66AB-4676-B504-D8713EC759E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853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53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53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53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53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53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53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53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53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53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853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53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53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WordArt 23"/>
          <p:cNvSpPr>
            <a:spLocks noChangeArrowheads="1" noChangeShapeType="1" noTextEdit="1"/>
          </p:cNvSpPr>
          <p:nvPr/>
        </p:nvSpPr>
        <p:spPr bwMode="auto">
          <a:xfrm>
            <a:off x="3924300" y="5300663"/>
            <a:ext cx="467995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spc="56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МОУ Октябрьская ООШ</a:t>
            </a:r>
          </a:p>
          <a:p>
            <a:pPr algn="ctr"/>
            <a:r>
              <a:rPr lang="ru-RU" sz="2800" kern="10" spc="56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Новикова О.О.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3203575" y="1989138"/>
            <a:ext cx="565150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chemeClr val="bg1"/>
                </a:solidFill>
              </a:rPr>
              <a:t>Нетрадиционные приёмы работы </a:t>
            </a:r>
          </a:p>
          <a:p>
            <a:pPr algn="ctr"/>
            <a:r>
              <a:rPr lang="ru-RU" sz="3200">
                <a:solidFill>
                  <a:schemeClr val="bg1"/>
                </a:solidFill>
              </a:rPr>
              <a:t>над словарными словами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6" name="Picture 6" descr="DC8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149725"/>
            <a:ext cx="3024187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0" y="1828800"/>
            <a:ext cx="5499100" cy="2209800"/>
          </a:xfrm>
        </p:spPr>
        <p:txBody>
          <a:bodyPr/>
          <a:lstStyle/>
          <a:p>
            <a:r>
              <a:rPr lang="ru-RU" sz="4600"/>
              <a:t>М</a:t>
            </a:r>
            <a:r>
              <a:rPr lang="ru-RU" sz="4600">
                <a:solidFill>
                  <a:srgbClr val="FF3300"/>
                </a:solidFill>
              </a:rPr>
              <a:t>А</a:t>
            </a:r>
            <a:r>
              <a:rPr lang="ru-RU" sz="4600"/>
              <a:t>Г</a:t>
            </a:r>
            <a:r>
              <a:rPr lang="ru-RU" sz="4600">
                <a:solidFill>
                  <a:srgbClr val="FF3300"/>
                </a:solidFill>
              </a:rPr>
              <a:t>А</a:t>
            </a:r>
            <a:r>
              <a:rPr lang="ru-RU" sz="4600"/>
              <a:t>ЗИН</a:t>
            </a:r>
            <a:br>
              <a:rPr lang="ru-RU" sz="4600"/>
            </a:br>
            <a:r>
              <a:rPr lang="ru-RU" sz="4600"/>
              <a:t>М</a:t>
            </a:r>
            <a:r>
              <a:rPr lang="ru-RU" sz="4600">
                <a:solidFill>
                  <a:srgbClr val="FF3300"/>
                </a:solidFill>
              </a:rPr>
              <a:t>А</a:t>
            </a:r>
            <a:r>
              <a:rPr lang="ru-RU" sz="4600"/>
              <a:t>ЛИНА</a:t>
            </a:r>
            <a:br>
              <a:rPr lang="ru-RU" sz="4600"/>
            </a:br>
            <a:r>
              <a:rPr lang="ru-RU" sz="4600"/>
              <a:t>М</a:t>
            </a:r>
            <a:r>
              <a:rPr lang="ru-RU" sz="4600">
                <a:solidFill>
                  <a:srgbClr val="FF3300"/>
                </a:solidFill>
              </a:rPr>
              <a:t>А</a:t>
            </a:r>
            <a:r>
              <a:rPr lang="ru-RU" sz="4600"/>
              <a:t>ШИНА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11638" y="4267200"/>
            <a:ext cx="4779962" cy="1752600"/>
          </a:xfrm>
        </p:spPr>
        <p:txBody>
          <a:bodyPr/>
          <a:lstStyle/>
          <a:p>
            <a:r>
              <a:rPr lang="ru-RU"/>
              <a:t>В м</a:t>
            </a: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/>
              <a:t>г</a:t>
            </a: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/>
              <a:t>зин на м</a:t>
            </a: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/>
              <a:t>шине привезли м</a:t>
            </a: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/>
              <a:t>лину.</a:t>
            </a:r>
          </a:p>
        </p:txBody>
      </p:sp>
      <p:pic>
        <p:nvPicPr>
          <p:cNvPr id="204804" name="Picture 4" descr="AUNGI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6238"/>
            <a:ext cx="2879725" cy="210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05" name="Picture 5" descr="Pеннку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76475"/>
            <a:ext cx="258127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7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600"/>
              <a:t>В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>на </a:t>
            </a:r>
            <a:br>
              <a:rPr lang="ru-RU" sz="4600"/>
            </a:br>
            <a:r>
              <a:rPr lang="ru-RU" sz="4600"/>
              <a:t>В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>бей </a:t>
            </a:r>
            <a:br>
              <a:rPr lang="ru-RU" sz="4600"/>
            </a:br>
            <a:r>
              <a:rPr lang="ru-RU" sz="4600"/>
              <a:t>С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>ка</a:t>
            </a:r>
          </a:p>
        </p:txBody>
      </p:sp>
      <p:sp>
        <p:nvSpPr>
          <p:cNvPr id="2508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4221163"/>
            <a:ext cx="6019800" cy="1752600"/>
          </a:xfrm>
        </p:spPr>
        <p:txBody>
          <a:bodyPr/>
          <a:lstStyle/>
          <a:p>
            <a:r>
              <a:rPr lang="ru-RU"/>
              <a:t>У с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р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ки, в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р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бья,</a:t>
            </a:r>
          </a:p>
          <a:p>
            <a:r>
              <a:rPr lang="ru-RU"/>
              <a:t> в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р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ны глаза круглые.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92500" y="1828800"/>
            <a:ext cx="5499100" cy="2209800"/>
          </a:xfrm>
        </p:spPr>
        <p:txBody>
          <a:bodyPr/>
          <a:lstStyle/>
          <a:p>
            <a:r>
              <a:rPr lang="ru-RU" sz="4600"/>
              <a:t>М</a:t>
            </a:r>
            <a:r>
              <a:rPr lang="ru-RU" sz="4600">
                <a:solidFill>
                  <a:srgbClr val="FF3300"/>
                </a:solidFill>
              </a:rPr>
              <a:t>е</a:t>
            </a:r>
            <a:r>
              <a:rPr lang="ru-RU" sz="4600"/>
              <a:t>дведь </a:t>
            </a:r>
            <a:br>
              <a:rPr lang="ru-RU" sz="4600"/>
            </a:br>
            <a:r>
              <a:rPr lang="ru-RU" sz="4600"/>
              <a:t>Д</a:t>
            </a:r>
            <a:r>
              <a:rPr lang="ru-RU" sz="4600">
                <a:solidFill>
                  <a:srgbClr val="FF3300"/>
                </a:solidFill>
              </a:rPr>
              <a:t>е</a:t>
            </a:r>
            <a:r>
              <a:rPr lang="ru-RU" sz="4600"/>
              <a:t>ревня </a:t>
            </a:r>
            <a:br>
              <a:rPr lang="ru-RU" sz="4600"/>
            </a:br>
            <a:r>
              <a:rPr lang="ru-RU" sz="4600"/>
              <a:t>М</a:t>
            </a:r>
            <a:r>
              <a:rPr lang="ru-RU" sz="4600">
                <a:solidFill>
                  <a:srgbClr val="FF3300"/>
                </a:solidFill>
              </a:rPr>
              <a:t>е</a:t>
            </a:r>
            <a:r>
              <a:rPr lang="ru-RU" sz="4600"/>
              <a:t>дведица</a:t>
            </a: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11638" y="4267200"/>
            <a:ext cx="4779962" cy="1752600"/>
          </a:xfrm>
        </p:spPr>
        <p:txBody>
          <a:bodyPr/>
          <a:lstStyle/>
          <a:p>
            <a:r>
              <a:rPr lang="ru-RU" sz="3000"/>
              <a:t>В д</a:t>
            </a:r>
            <a:r>
              <a:rPr lang="ru-RU" sz="3000">
                <a:solidFill>
                  <a:srgbClr val="FF3300"/>
                </a:solidFill>
              </a:rPr>
              <a:t>е</a:t>
            </a:r>
            <a:r>
              <a:rPr lang="ru-RU" sz="3000"/>
              <a:t>ревне пора с</a:t>
            </a:r>
            <a:r>
              <a:rPr lang="ru-RU" sz="3000">
                <a:solidFill>
                  <a:srgbClr val="FF3300"/>
                </a:solidFill>
              </a:rPr>
              <a:t>е</a:t>
            </a:r>
            <a:r>
              <a:rPr lang="ru-RU" sz="3000"/>
              <a:t>нокоса.</a:t>
            </a:r>
          </a:p>
          <a:p>
            <a:r>
              <a:rPr lang="ru-RU" sz="3000"/>
              <a:t>М</a:t>
            </a:r>
            <a:r>
              <a:rPr lang="ru-RU" sz="3000">
                <a:solidFill>
                  <a:srgbClr val="FF3300"/>
                </a:solidFill>
              </a:rPr>
              <a:t>е</a:t>
            </a:r>
            <a:r>
              <a:rPr lang="ru-RU" sz="3000"/>
              <a:t>дведь м</a:t>
            </a:r>
            <a:r>
              <a:rPr lang="ru-RU" sz="3000">
                <a:solidFill>
                  <a:srgbClr val="FF3300"/>
                </a:solidFill>
              </a:rPr>
              <a:t>ё</a:t>
            </a:r>
            <a:r>
              <a:rPr lang="ru-RU" sz="3000"/>
              <a:t>дом ведает.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71" name="Rectangle 7"/>
          <p:cNvSpPr>
            <a:spLocks noChangeArrowheads="1"/>
          </p:cNvSpPr>
          <p:nvPr/>
        </p:nvSpPr>
        <p:spPr bwMode="auto">
          <a:xfrm>
            <a:off x="3563938" y="260350"/>
            <a:ext cx="5256212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3800">
                <a:solidFill>
                  <a:schemeClr val="bg1"/>
                </a:solidFill>
              </a:rPr>
              <a:t>УСЛОВИЯ УСПЕШНОГО ЗАПОМИНАНИЯ</a:t>
            </a: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3492500" y="1773238"/>
            <a:ext cx="6192838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>
                <a:solidFill>
                  <a:schemeClr val="bg1"/>
                </a:solidFill>
              </a:rPr>
              <a:t>Опора на различные анализаторы: </a:t>
            </a:r>
            <a:r>
              <a:rPr lang="ru-RU" sz="2800">
                <a:solidFill>
                  <a:srgbClr val="FF3300"/>
                </a:solidFill>
              </a:rPr>
              <a:t>слух, зрение, сознание;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80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>
                <a:solidFill>
                  <a:schemeClr val="bg1"/>
                </a:solidFill>
              </a:rPr>
              <a:t>Активная роль учащихся;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80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>
                <a:solidFill>
                  <a:schemeClr val="bg1"/>
                </a:solidFill>
              </a:rPr>
              <a:t>Использование различных приёмов;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80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>
                <a:solidFill>
                  <a:schemeClr val="bg1"/>
                </a:solidFill>
              </a:rPr>
              <a:t>Систематичность.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4140200" y="476250"/>
            <a:ext cx="4824413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4400">
                <a:solidFill>
                  <a:srgbClr val="FFFFFF"/>
                </a:solidFill>
              </a:rPr>
              <a:t> Методы работы</a:t>
            </a:r>
          </a:p>
        </p:txBody>
      </p:sp>
      <p:sp>
        <p:nvSpPr>
          <p:cNvPr id="242693" name="AutoShape 5"/>
          <p:cNvSpPr>
            <a:spLocks noChangeArrowheads="1"/>
          </p:cNvSpPr>
          <p:nvPr/>
        </p:nvSpPr>
        <p:spPr bwMode="auto">
          <a:xfrm>
            <a:off x="2843213" y="1773238"/>
            <a:ext cx="5688012" cy="23764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600"/>
              <a:t>Метод ассоциаций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3708400" y="0"/>
            <a:ext cx="5435600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5000">
                <a:solidFill>
                  <a:srgbClr val="FFFFFF"/>
                </a:solidFill>
              </a:rPr>
              <a:t>Метод ассоциаций</a:t>
            </a:r>
          </a:p>
        </p:txBody>
      </p:sp>
      <p:sp>
        <p:nvSpPr>
          <p:cNvPr id="243720" name="Rectangle 8"/>
          <p:cNvSpPr>
            <a:spLocks noChangeArrowheads="1"/>
          </p:cNvSpPr>
          <p:nvPr/>
        </p:nvSpPr>
        <p:spPr bwMode="auto">
          <a:xfrm>
            <a:off x="914400" y="23495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6000">
                <a:solidFill>
                  <a:schemeClr val="bg1"/>
                </a:solidFill>
              </a:rPr>
              <a:t>п    ртрет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6000">
                <a:solidFill>
                  <a:schemeClr val="bg1"/>
                </a:solidFill>
              </a:rPr>
              <a:t>  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6000">
                <a:solidFill>
                  <a:schemeClr val="bg1"/>
                </a:solidFill>
              </a:rPr>
              <a:t>яг    да       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6000">
                <a:solidFill>
                  <a:schemeClr val="bg1"/>
                </a:solidFill>
              </a:rPr>
              <a:t>   ябл    к</a:t>
            </a:r>
            <a:r>
              <a:rPr lang="ru-RU" sz="8500" b="1" i="1">
                <a:solidFill>
                  <a:schemeClr val="bg1"/>
                </a:solidFill>
              </a:rPr>
              <a:t>   </a:t>
            </a:r>
          </a:p>
        </p:txBody>
      </p:sp>
      <p:pic>
        <p:nvPicPr>
          <p:cNvPr id="11270" name="Picture 3" descr="D:\Документы-Наташа\КАРТИНКИ\f_cherry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" r="56250"/>
          <a:stretch>
            <a:fillRect/>
          </a:stretch>
        </p:blipFill>
        <p:spPr bwMode="auto">
          <a:xfrm flipH="1">
            <a:off x="4572000" y="4437063"/>
            <a:ext cx="792163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2" descr="D:\Документы-Наташа\КАРТИНКИ\Копия f_apple.e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734050"/>
            <a:ext cx="7191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D:\Документы-Наташа\КАРТИНКИ\Копия f_apple.e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732463"/>
            <a:ext cx="71913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420938"/>
            <a:ext cx="865187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0" y="1828800"/>
            <a:ext cx="5499100" cy="2209800"/>
          </a:xfrm>
        </p:spPr>
        <p:txBody>
          <a:bodyPr/>
          <a:lstStyle/>
          <a:p>
            <a:r>
              <a:rPr lang="ru-RU" sz="4600"/>
              <a:t>Х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Ш</a:t>
            </a:r>
            <a:r>
              <a:rPr lang="ru-RU" sz="4600">
                <a:solidFill>
                  <a:srgbClr val="FF3300"/>
                </a:solidFill>
              </a:rPr>
              <a:t> </a:t>
            </a:r>
            <a:r>
              <a:rPr lang="ru-RU" sz="4600"/>
              <a:t/>
            </a:r>
            <a:br>
              <a:rPr lang="ru-RU" sz="4600"/>
            </a:br>
            <a:r>
              <a:rPr lang="ru-RU" sz="4600"/>
              <a:t>Г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Д</a:t>
            </a:r>
            <a:br>
              <a:rPr lang="ru-RU" sz="4600"/>
            </a:br>
            <a:r>
              <a:rPr lang="ru-RU" sz="4600"/>
              <a:t>М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З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4267200"/>
            <a:ext cx="5499100" cy="1752600"/>
          </a:xfrm>
        </p:spPr>
        <p:txBody>
          <a:bodyPr/>
          <a:lstStyle/>
          <a:p>
            <a:r>
              <a:rPr lang="ru-RU"/>
              <a:t>Х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р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шо в г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р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де на м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р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зе.</a:t>
            </a:r>
          </a:p>
        </p:txBody>
      </p:sp>
      <p:pic>
        <p:nvPicPr>
          <p:cNvPr id="203781" name="Picture 5" descr="3T7W98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21163"/>
            <a:ext cx="2305050" cy="173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782" name="Picture 6" descr="AZSUBR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2736850" cy="206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44675"/>
            <a:ext cx="6794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844675"/>
            <a:ext cx="6794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44675"/>
            <a:ext cx="6794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550" y="2565400"/>
            <a:ext cx="6794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613" y="2570163"/>
            <a:ext cx="6794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13" y="3284538"/>
            <a:ext cx="6794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D:\Документы-Наташа\КАРТИНКИ\b_boy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284538"/>
            <a:ext cx="67945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17" name="Picture 9" descr="iчсчмчсм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628775"/>
            <a:ext cx="2159000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4267200"/>
            <a:ext cx="5499100" cy="2041525"/>
          </a:xfrm>
        </p:spPr>
        <p:txBody>
          <a:bodyPr/>
          <a:lstStyle/>
          <a:p>
            <a:r>
              <a:rPr lang="ru-RU"/>
              <a:t>Ученица идёт в школу. </a:t>
            </a:r>
          </a:p>
          <a:p>
            <a:r>
              <a:rPr lang="ru-RU"/>
              <a:t>У нее в портфеле пенал и  тетрадь.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19475" y="1844675"/>
            <a:ext cx="6019800" cy="2209800"/>
          </a:xfrm>
        </p:spPr>
        <p:txBody>
          <a:bodyPr/>
          <a:lstStyle/>
          <a:p>
            <a:r>
              <a:rPr lang="ru-RU" sz="4600"/>
              <a:t>	П    НАЛ</a:t>
            </a:r>
            <a:br>
              <a:rPr lang="ru-RU" sz="4600"/>
            </a:br>
            <a:r>
              <a:rPr lang="ru-RU" sz="4600"/>
              <a:t>	Т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ТРАДЬ</a:t>
            </a:r>
            <a:br>
              <a:rPr lang="ru-RU" sz="4600"/>
            </a:br>
            <a:r>
              <a:rPr lang="ru-RU" sz="4600"/>
              <a:t>   УЧ     Н</a:t>
            </a:r>
            <a:r>
              <a:rPr lang="ru-RU" sz="4600">
                <a:solidFill>
                  <a:srgbClr val="FF3300"/>
                </a:solidFill>
              </a:rPr>
              <a:t>И</a:t>
            </a:r>
            <a:r>
              <a:rPr lang="ru-RU" sz="4600"/>
              <a:t>К</a:t>
            </a:r>
            <a:br>
              <a:rPr lang="ru-RU" sz="4600"/>
            </a:br>
            <a:r>
              <a:rPr lang="ru-RU" sz="4600"/>
              <a:t>     Р     БЯТА</a:t>
            </a:r>
          </a:p>
        </p:txBody>
      </p:sp>
      <p:pic>
        <p:nvPicPr>
          <p:cNvPr id="196616" name="Picture 8" descr="iЕКРКЕН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852738"/>
            <a:ext cx="2378075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614" name="Picture 6" descr="iВАУАКЦУАКУЦ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0"/>
            <a:ext cx="2232025" cy="168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615" name="Picture 7" descr="iКВНЕНКУ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65625"/>
            <a:ext cx="2339975" cy="15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6624" name="Group 16"/>
          <p:cNvGrpSpPr>
            <a:grpSpLocks/>
          </p:cNvGrpSpPr>
          <p:nvPr/>
        </p:nvGrpSpPr>
        <p:grpSpPr bwMode="auto">
          <a:xfrm>
            <a:off x="4859338" y="1484313"/>
            <a:ext cx="647700" cy="720725"/>
            <a:chOff x="3969" y="618"/>
            <a:chExt cx="666" cy="771"/>
          </a:xfrm>
        </p:grpSpPr>
        <p:sp>
          <p:nvSpPr>
            <p:cNvPr id="196618" name="AutoShape 10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19" name="Oval 11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196620" name="Line 12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21" name="Line 13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22" name="AutoShape 14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23" name="AutoShape 15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96625" name="Group 17"/>
          <p:cNvGrpSpPr>
            <a:grpSpLocks/>
          </p:cNvGrpSpPr>
          <p:nvPr/>
        </p:nvGrpSpPr>
        <p:grpSpPr bwMode="auto">
          <a:xfrm>
            <a:off x="4859338" y="2276475"/>
            <a:ext cx="647700" cy="647700"/>
            <a:chOff x="3969" y="618"/>
            <a:chExt cx="666" cy="771"/>
          </a:xfrm>
        </p:grpSpPr>
        <p:sp>
          <p:nvSpPr>
            <p:cNvPr id="196626" name="AutoShape 18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27" name="Oval 19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196628" name="Line 20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29" name="Line 21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30" name="AutoShape 22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31" name="AutoShape 23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96632" name="Group 24"/>
          <p:cNvGrpSpPr>
            <a:grpSpLocks/>
          </p:cNvGrpSpPr>
          <p:nvPr/>
        </p:nvGrpSpPr>
        <p:grpSpPr bwMode="auto">
          <a:xfrm>
            <a:off x="4859338" y="2997200"/>
            <a:ext cx="647700" cy="647700"/>
            <a:chOff x="3969" y="618"/>
            <a:chExt cx="666" cy="771"/>
          </a:xfrm>
        </p:grpSpPr>
        <p:sp>
          <p:nvSpPr>
            <p:cNvPr id="196633" name="AutoShape 25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34" name="Oval 26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196635" name="Line 27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36" name="Line 28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37" name="AutoShape 29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38" name="AutoShape 30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96639" name="Group 31"/>
          <p:cNvGrpSpPr>
            <a:grpSpLocks/>
          </p:cNvGrpSpPr>
          <p:nvPr/>
        </p:nvGrpSpPr>
        <p:grpSpPr bwMode="auto">
          <a:xfrm>
            <a:off x="4859338" y="3716338"/>
            <a:ext cx="647700" cy="649287"/>
            <a:chOff x="3969" y="618"/>
            <a:chExt cx="666" cy="771"/>
          </a:xfrm>
        </p:grpSpPr>
        <p:sp>
          <p:nvSpPr>
            <p:cNvPr id="196640" name="AutoShape 32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41" name="Oval 33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196642" name="Line 34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43" name="Line 35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6644" name="AutoShape 36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6645" name="AutoShape 37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0" y="1828800"/>
            <a:ext cx="5499100" cy="2209800"/>
          </a:xfrm>
        </p:spPr>
        <p:txBody>
          <a:bodyPr/>
          <a:lstStyle/>
          <a:p>
            <a:r>
              <a:rPr lang="ru-RU" sz="4600"/>
              <a:t>В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С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Л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/>
            </a:r>
            <a:br>
              <a:rPr lang="ru-RU" sz="4600"/>
            </a:br>
            <a:r>
              <a:rPr lang="ru-RU" sz="4600"/>
              <a:t>Д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Ж</a:t>
            </a:r>
            <a:r>
              <a:rPr lang="ru-RU" sz="4600">
                <a:solidFill>
                  <a:srgbClr val="FF3300"/>
                </a:solidFill>
              </a:rPr>
              <a:t>У</a:t>
            </a:r>
            <a:r>
              <a:rPr lang="ru-RU" sz="4600"/>
              <a:t>РНЫЙ</a:t>
            </a:r>
            <a:br>
              <a:rPr lang="ru-RU" sz="4600"/>
            </a:br>
            <a:r>
              <a:rPr lang="ru-RU" sz="4600"/>
              <a:t>Д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В</a:t>
            </a:r>
            <a:r>
              <a:rPr lang="ru-RU" sz="4600">
                <a:solidFill>
                  <a:srgbClr val="FF3300"/>
                </a:solidFill>
              </a:rPr>
              <a:t>О</a:t>
            </a:r>
            <a:r>
              <a:rPr lang="ru-RU" sz="4600"/>
              <a:t>ЧКА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4267200"/>
            <a:ext cx="5499100" cy="1752600"/>
          </a:xfrm>
        </p:spPr>
        <p:txBody>
          <a:bodyPr/>
          <a:lstStyle/>
          <a:p>
            <a:r>
              <a:rPr lang="ru-RU"/>
              <a:t>Д</a:t>
            </a:r>
            <a:r>
              <a:rPr lang="ru-RU">
                <a:solidFill>
                  <a:srgbClr val="FF3300"/>
                </a:solidFill>
              </a:rPr>
              <a:t>е</a:t>
            </a:r>
            <a:r>
              <a:rPr lang="ru-RU"/>
              <a:t>вочка очень рада. </a:t>
            </a:r>
          </a:p>
          <a:p>
            <a:r>
              <a:rPr lang="ru-RU"/>
              <a:t>Она – д</a:t>
            </a:r>
            <a:r>
              <a:rPr lang="ru-RU">
                <a:solidFill>
                  <a:srgbClr val="FF3300"/>
                </a:solidFill>
              </a:rPr>
              <a:t>е</a:t>
            </a:r>
            <a:r>
              <a:rPr lang="ru-RU"/>
              <a:t>журная.</a:t>
            </a:r>
          </a:p>
        </p:txBody>
      </p:sp>
      <p:pic>
        <p:nvPicPr>
          <p:cNvPr id="200708" name="Picture 4" descr="TVL5GCAK9W1ALCA3KMADCCAWWR7KDCAXGEN76CACM8BQZCAUG6IVVCA39XQA7CARF73V7CA318CK9CAXJJYVNCATH8ZBUCAHWHE09CA3F2MWQCAKYDVZ8CAVZQVTKCA66YUE0CAHMKILGCA68C4GRCA1WFN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8913"/>
            <a:ext cx="216852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0709" name="Picture 5" descr="iыаыфваыф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492375"/>
            <a:ext cx="244792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0710" name="Group 6"/>
          <p:cNvGrpSpPr>
            <a:grpSpLocks/>
          </p:cNvGrpSpPr>
          <p:nvPr/>
        </p:nvGrpSpPr>
        <p:grpSpPr bwMode="auto">
          <a:xfrm>
            <a:off x="3995738" y="1844675"/>
            <a:ext cx="647700" cy="720725"/>
            <a:chOff x="3969" y="618"/>
            <a:chExt cx="666" cy="771"/>
          </a:xfrm>
        </p:grpSpPr>
        <p:sp>
          <p:nvSpPr>
            <p:cNvPr id="200711" name="AutoShape 7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12" name="Oval 8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200713" name="Line 9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14" name="Line 10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15" name="AutoShape 11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16" name="AutoShape 12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0717" name="Group 13"/>
          <p:cNvGrpSpPr>
            <a:grpSpLocks/>
          </p:cNvGrpSpPr>
          <p:nvPr/>
        </p:nvGrpSpPr>
        <p:grpSpPr bwMode="auto">
          <a:xfrm>
            <a:off x="3995738" y="2565400"/>
            <a:ext cx="647700" cy="720725"/>
            <a:chOff x="3969" y="618"/>
            <a:chExt cx="666" cy="771"/>
          </a:xfrm>
        </p:grpSpPr>
        <p:sp>
          <p:nvSpPr>
            <p:cNvPr id="200718" name="AutoShape 14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19" name="Oval 15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200720" name="Line 16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21" name="Line 17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22" name="AutoShape 18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23" name="AutoShape 19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0724" name="Group 20"/>
          <p:cNvGrpSpPr>
            <a:grpSpLocks/>
          </p:cNvGrpSpPr>
          <p:nvPr/>
        </p:nvGrpSpPr>
        <p:grpSpPr bwMode="auto">
          <a:xfrm>
            <a:off x="3995738" y="3284538"/>
            <a:ext cx="647700" cy="720725"/>
            <a:chOff x="3969" y="618"/>
            <a:chExt cx="666" cy="771"/>
          </a:xfrm>
        </p:grpSpPr>
        <p:sp>
          <p:nvSpPr>
            <p:cNvPr id="200725" name="AutoShape 21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26" name="Oval 22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200727" name="Line 23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28" name="Line 24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29" name="AutoShape 25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30" name="AutoShape 26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0731" name="Group 27"/>
          <p:cNvGrpSpPr>
            <a:grpSpLocks/>
          </p:cNvGrpSpPr>
          <p:nvPr/>
        </p:nvGrpSpPr>
        <p:grpSpPr bwMode="auto">
          <a:xfrm>
            <a:off x="5076825" y="1844675"/>
            <a:ext cx="647700" cy="720725"/>
            <a:chOff x="3969" y="618"/>
            <a:chExt cx="666" cy="771"/>
          </a:xfrm>
        </p:grpSpPr>
        <p:sp>
          <p:nvSpPr>
            <p:cNvPr id="200732" name="AutoShape 28"/>
            <p:cNvSpPr>
              <a:spLocks noChangeArrowheads="1"/>
            </p:cNvSpPr>
            <p:nvPr/>
          </p:nvSpPr>
          <p:spPr bwMode="auto">
            <a:xfrm>
              <a:off x="3969" y="618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33" name="Oval 29"/>
            <p:cNvSpPr>
              <a:spLocks noChangeArrowheads="1"/>
            </p:cNvSpPr>
            <p:nvPr/>
          </p:nvSpPr>
          <p:spPr bwMode="auto">
            <a:xfrm>
              <a:off x="4150" y="799"/>
              <a:ext cx="304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>
                  <a:solidFill>
                    <a:srgbClr val="FF3300"/>
                  </a:solidFill>
                </a:rPr>
                <a:t>е</a:t>
              </a:r>
            </a:p>
          </p:txBody>
        </p:sp>
        <p:sp>
          <p:nvSpPr>
            <p:cNvPr id="200734" name="Line 30"/>
            <p:cNvSpPr>
              <a:spLocks noChangeShapeType="1"/>
            </p:cNvSpPr>
            <p:nvPr/>
          </p:nvSpPr>
          <p:spPr bwMode="auto">
            <a:xfrm>
              <a:off x="4241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35" name="Line 31"/>
            <p:cNvSpPr>
              <a:spLocks noChangeShapeType="1"/>
            </p:cNvSpPr>
            <p:nvPr/>
          </p:nvSpPr>
          <p:spPr bwMode="auto">
            <a:xfrm>
              <a:off x="4332" y="890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0736" name="AutoShape 32"/>
            <p:cNvSpPr>
              <a:spLocks noChangeArrowheads="1"/>
            </p:cNvSpPr>
            <p:nvPr/>
          </p:nvSpPr>
          <p:spPr bwMode="auto">
            <a:xfrm rot="-819304">
              <a:off x="4332" y="1162"/>
              <a:ext cx="227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0737" name="AutoShape 33"/>
            <p:cNvSpPr>
              <a:spLocks noChangeArrowheads="1"/>
            </p:cNvSpPr>
            <p:nvPr/>
          </p:nvSpPr>
          <p:spPr bwMode="auto">
            <a:xfrm rot="927395" flipH="1">
              <a:off x="4059" y="1162"/>
              <a:ext cx="181" cy="227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0" y="1828800"/>
            <a:ext cx="5499100" cy="2209800"/>
          </a:xfrm>
        </p:spPr>
        <p:txBody>
          <a:bodyPr/>
          <a:lstStyle/>
          <a:p>
            <a:r>
              <a:rPr lang="ru-RU" sz="4600"/>
              <a:t>К</a:t>
            </a:r>
            <a:r>
              <a:rPr lang="ru-RU" sz="4600">
                <a:solidFill>
                  <a:srgbClr val="FF3300"/>
                </a:solidFill>
              </a:rPr>
              <a:t>     </a:t>
            </a: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     </a:t>
            </a:r>
            <a:r>
              <a:rPr lang="ru-RU" sz="4600"/>
              <a:t>ВА</a:t>
            </a:r>
            <a:br>
              <a:rPr lang="ru-RU" sz="4600"/>
            </a:br>
            <a:r>
              <a:rPr lang="ru-RU" sz="4600"/>
              <a:t>К</a:t>
            </a:r>
            <a:r>
              <a:rPr lang="ru-RU" sz="4600">
                <a:solidFill>
                  <a:srgbClr val="FF3300"/>
                </a:solidFill>
              </a:rPr>
              <a:t>     </a:t>
            </a:r>
            <a:r>
              <a:rPr lang="ru-RU" sz="4600"/>
              <a:t>ЛХ</a:t>
            </a:r>
            <a:r>
              <a:rPr lang="ru-RU" sz="4600">
                <a:solidFill>
                  <a:srgbClr val="FF3300"/>
                </a:solidFill>
              </a:rPr>
              <a:t>     </a:t>
            </a:r>
            <a:r>
              <a:rPr lang="ru-RU" sz="4600"/>
              <a:t>З</a:t>
            </a:r>
            <a:br>
              <a:rPr lang="ru-RU" sz="4600"/>
            </a:br>
            <a:r>
              <a:rPr lang="ru-RU" sz="4600"/>
              <a:t>М</a:t>
            </a:r>
            <a:r>
              <a:rPr lang="ru-RU" sz="4600">
                <a:solidFill>
                  <a:srgbClr val="FF3300"/>
                </a:solidFill>
              </a:rPr>
              <a:t>    </a:t>
            </a:r>
            <a:r>
              <a:rPr lang="ru-RU" sz="4600"/>
              <a:t>Л</a:t>
            </a:r>
            <a:r>
              <a:rPr lang="ru-RU" sz="4600">
                <a:solidFill>
                  <a:srgbClr val="FF3300"/>
                </a:solidFill>
              </a:rPr>
              <a:t>     </a:t>
            </a:r>
            <a:r>
              <a:rPr lang="ru-RU" sz="4600"/>
              <a:t>КО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4267200"/>
            <a:ext cx="5499100" cy="1752600"/>
          </a:xfrm>
        </p:spPr>
        <p:txBody>
          <a:bodyPr/>
          <a:lstStyle/>
          <a:p>
            <a:r>
              <a:rPr lang="ru-RU"/>
              <a:t>В к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лх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зе для транспортировки м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л</a:t>
            </a:r>
            <a:r>
              <a:rPr lang="ru-RU">
                <a:solidFill>
                  <a:srgbClr val="FF3300"/>
                </a:solidFill>
              </a:rPr>
              <a:t>о</a:t>
            </a:r>
            <a:r>
              <a:rPr lang="ru-RU"/>
              <a:t>ка требуется трактор.</a:t>
            </a:r>
          </a:p>
        </p:txBody>
      </p:sp>
      <p:pic>
        <p:nvPicPr>
          <p:cNvPr id="199687" name="Picture 7" descr="173340_image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5888"/>
            <a:ext cx="2449513" cy="183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9685" name="Picture 5" descr="iукццкц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44675"/>
            <a:ext cx="2376488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9686" name="Picture 6" descr="iвчяпыпв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429000"/>
            <a:ext cx="2447925" cy="15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9703" name="Group 23"/>
          <p:cNvGrpSpPr>
            <a:grpSpLocks/>
          </p:cNvGrpSpPr>
          <p:nvPr/>
        </p:nvGrpSpPr>
        <p:grpSpPr bwMode="auto">
          <a:xfrm>
            <a:off x="3995738" y="1989138"/>
            <a:ext cx="647700" cy="576262"/>
            <a:chOff x="2653" y="3294"/>
            <a:chExt cx="499" cy="499"/>
          </a:xfrm>
        </p:grpSpPr>
        <p:sp>
          <p:nvSpPr>
            <p:cNvPr id="199694" name="Rectangle 14"/>
            <p:cNvSpPr>
              <a:spLocks noChangeArrowheads="1"/>
            </p:cNvSpPr>
            <p:nvPr/>
          </p:nvSpPr>
          <p:spPr bwMode="auto">
            <a:xfrm>
              <a:off x="3052" y="3394"/>
              <a:ext cx="34" cy="1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01" name="AutoShape 21"/>
            <p:cNvSpPr>
              <a:spLocks noChangeArrowheads="1"/>
            </p:cNvSpPr>
            <p:nvPr/>
          </p:nvSpPr>
          <p:spPr bwMode="auto">
            <a:xfrm flipH="1">
              <a:off x="2653" y="3294"/>
              <a:ext cx="233" cy="233"/>
            </a:xfrm>
            <a:prstGeom prst="flowChartPunchedCard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693" name="Rectangle 13"/>
            <p:cNvSpPr>
              <a:spLocks noChangeArrowheads="1"/>
            </p:cNvSpPr>
            <p:nvPr/>
          </p:nvSpPr>
          <p:spPr bwMode="auto">
            <a:xfrm>
              <a:off x="2653" y="3494"/>
              <a:ext cx="499" cy="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688" name="Oval 8"/>
            <p:cNvSpPr>
              <a:spLocks noChangeArrowheads="1"/>
            </p:cNvSpPr>
            <p:nvPr/>
          </p:nvSpPr>
          <p:spPr bwMode="auto">
            <a:xfrm>
              <a:off x="2986" y="3660"/>
              <a:ext cx="132" cy="1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3300"/>
                </a:solidFill>
              </a:endParaRPr>
            </a:p>
          </p:txBody>
        </p:sp>
        <p:sp>
          <p:nvSpPr>
            <p:cNvPr id="199689" name="Oval 9"/>
            <p:cNvSpPr>
              <a:spLocks noChangeArrowheads="1"/>
            </p:cNvSpPr>
            <p:nvPr/>
          </p:nvSpPr>
          <p:spPr bwMode="auto">
            <a:xfrm>
              <a:off x="2687" y="3527"/>
              <a:ext cx="232" cy="26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3600">
                  <a:solidFill>
                    <a:srgbClr val="FF3300"/>
                  </a:solidFill>
                </a:rPr>
                <a:t>О</a:t>
              </a:r>
            </a:p>
          </p:txBody>
        </p:sp>
      </p:grpSp>
      <p:grpSp>
        <p:nvGrpSpPr>
          <p:cNvPr id="199704" name="Group 24"/>
          <p:cNvGrpSpPr>
            <a:grpSpLocks/>
          </p:cNvGrpSpPr>
          <p:nvPr/>
        </p:nvGrpSpPr>
        <p:grpSpPr bwMode="auto">
          <a:xfrm>
            <a:off x="3995738" y="2708275"/>
            <a:ext cx="647700" cy="576263"/>
            <a:chOff x="2653" y="3294"/>
            <a:chExt cx="499" cy="499"/>
          </a:xfrm>
        </p:grpSpPr>
        <p:sp>
          <p:nvSpPr>
            <p:cNvPr id="199705" name="Rectangle 25"/>
            <p:cNvSpPr>
              <a:spLocks noChangeArrowheads="1"/>
            </p:cNvSpPr>
            <p:nvPr/>
          </p:nvSpPr>
          <p:spPr bwMode="auto">
            <a:xfrm>
              <a:off x="3052" y="3394"/>
              <a:ext cx="34" cy="1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06" name="AutoShape 26"/>
            <p:cNvSpPr>
              <a:spLocks noChangeArrowheads="1"/>
            </p:cNvSpPr>
            <p:nvPr/>
          </p:nvSpPr>
          <p:spPr bwMode="auto">
            <a:xfrm flipH="1">
              <a:off x="2653" y="3294"/>
              <a:ext cx="233" cy="233"/>
            </a:xfrm>
            <a:prstGeom prst="flowChartPunchedCard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07" name="Rectangle 27"/>
            <p:cNvSpPr>
              <a:spLocks noChangeArrowheads="1"/>
            </p:cNvSpPr>
            <p:nvPr/>
          </p:nvSpPr>
          <p:spPr bwMode="auto">
            <a:xfrm>
              <a:off x="2653" y="3494"/>
              <a:ext cx="499" cy="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08" name="Oval 28"/>
            <p:cNvSpPr>
              <a:spLocks noChangeArrowheads="1"/>
            </p:cNvSpPr>
            <p:nvPr/>
          </p:nvSpPr>
          <p:spPr bwMode="auto">
            <a:xfrm>
              <a:off x="2986" y="3660"/>
              <a:ext cx="132" cy="1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3300"/>
                </a:solidFill>
              </a:endParaRPr>
            </a:p>
          </p:txBody>
        </p:sp>
        <p:sp>
          <p:nvSpPr>
            <p:cNvPr id="199709" name="Oval 29"/>
            <p:cNvSpPr>
              <a:spLocks noChangeArrowheads="1"/>
            </p:cNvSpPr>
            <p:nvPr/>
          </p:nvSpPr>
          <p:spPr bwMode="auto">
            <a:xfrm>
              <a:off x="2687" y="3527"/>
              <a:ext cx="232" cy="26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3600">
                  <a:solidFill>
                    <a:srgbClr val="FF3300"/>
                  </a:solidFill>
                </a:rPr>
                <a:t>О</a:t>
              </a:r>
            </a:p>
          </p:txBody>
        </p:sp>
      </p:grpSp>
      <p:grpSp>
        <p:nvGrpSpPr>
          <p:cNvPr id="199710" name="Group 30"/>
          <p:cNvGrpSpPr>
            <a:grpSpLocks/>
          </p:cNvGrpSpPr>
          <p:nvPr/>
        </p:nvGrpSpPr>
        <p:grpSpPr bwMode="auto">
          <a:xfrm>
            <a:off x="4067175" y="3357563"/>
            <a:ext cx="647700" cy="576262"/>
            <a:chOff x="2653" y="3294"/>
            <a:chExt cx="499" cy="499"/>
          </a:xfrm>
        </p:grpSpPr>
        <p:sp>
          <p:nvSpPr>
            <p:cNvPr id="199711" name="Rectangle 31"/>
            <p:cNvSpPr>
              <a:spLocks noChangeArrowheads="1"/>
            </p:cNvSpPr>
            <p:nvPr/>
          </p:nvSpPr>
          <p:spPr bwMode="auto">
            <a:xfrm>
              <a:off x="3052" y="3394"/>
              <a:ext cx="34" cy="1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12" name="AutoShape 32"/>
            <p:cNvSpPr>
              <a:spLocks noChangeArrowheads="1"/>
            </p:cNvSpPr>
            <p:nvPr/>
          </p:nvSpPr>
          <p:spPr bwMode="auto">
            <a:xfrm flipH="1">
              <a:off x="2653" y="3294"/>
              <a:ext cx="233" cy="233"/>
            </a:xfrm>
            <a:prstGeom prst="flowChartPunchedCard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13" name="Rectangle 33"/>
            <p:cNvSpPr>
              <a:spLocks noChangeArrowheads="1"/>
            </p:cNvSpPr>
            <p:nvPr/>
          </p:nvSpPr>
          <p:spPr bwMode="auto">
            <a:xfrm>
              <a:off x="2653" y="3494"/>
              <a:ext cx="499" cy="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14" name="Oval 34"/>
            <p:cNvSpPr>
              <a:spLocks noChangeArrowheads="1"/>
            </p:cNvSpPr>
            <p:nvPr/>
          </p:nvSpPr>
          <p:spPr bwMode="auto">
            <a:xfrm>
              <a:off x="2986" y="3660"/>
              <a:ext cx="132" cy="1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3300"/>
                </a:solidFill>
              </a:endParaRPr>
            </a:p>
          </p:txBody>
        </p:sp>
        <p:sp>
          <p:nvSpPr>
            <p:cNvPr id="199715" name="Oval 35"/>
            <p:cNvSpPr>
              <a:spLocks noChangeArrowheads="1"/>
            </p:cNvSpPr>
            <p:nvPr/>
          </p:nvSpPr>
          <p:spPr bwMode="auto">
            <a:xfrm>
              <a:off x="2687" y="3527"/>
              <a:ext cx="232" cy="26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3600">
                  <a:solidFill>
                    <a:srgbClr val="FF3300"/>
                  </a:solidFill>
                </a:rPr>
                <a:t>О</a:t>
              </a:r>
            </a:p>
          </p:txBody>
        </p:sp>
      </p:grpSp>
      <p:grpSp>
        <p:nvGrpSpPr>
          <p:cNvPr id="199716" name="Group 36"/>
          <p:cNvGrpSpPr>
            <a:grpSpLocks/>
          </p:cNvGrpSpPr>
          <p:nvPr/>
        </p:nvGrpSpPr>
        <p:grpSpPr bwMode="auto">
          <a:xfrm>
            <a:off x="5219700" y="3429000"/>
            <a:ext cx="647700" cy="576263"/>
            <a:chOff x="2653" y="3294"/>
            <a:chExt cx="499" cy="499"/>
          </a:xfrm>
        </p:grpSpPr>
        <p:sp>
          <p:nvSpPr>
            <p:cNvPr id="199717" name="Rectangle 37"/>
            <p:cNvSpPr>
              <a:spLocks noChangeArrowheads="1"/>
            </p:cNvSpPr>
            <p:nvPr/>
          </p:nvSpPr>
          <p:spPr bwMode="auto">
            <a:xfrm>
              <a:off x="3052" y="3394"/>
              <a:ext cx="34" cy="1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18" name="AutoShape 38"/>
            <p:cNvSpPr>
              <a:spLocks noChangeArrowheads="1"/>
            </p:cNvSpPr>
            <p:nvPr/>
          </p:nvSpPr>
          <p:spPr bwMode="auto">
            <a:xfrm flipH="1">
              <a:off x="2653" y="3294"/>
              <a:ext cx="233" cy="233"/>
            </a:xfrm>
            <a:prstGeom prst="flowChartPunchedCard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19" name="Rectangle 39"/>
            <p:cNvSpPr>
              <a:spLocks noChangeArrowheads="1"/>
            </p:cNvSpPr>
            <p:nvPr/>
          </p:nvSpPr>
          <p:spPr bwMode="auto">
            <a:xfrm>
              <a:off x="2653" y="3494"/>
              <a:ext cx="499" cy="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20" name="Oval 40"/>
            <p:cNvSpPr>
              <a:spLocks noChangeArrowheads="1"/>
            </p:cNvSpPr>
            <p:nvPr/>
          </p:nvSpPr>
          <p:spPr bwMode="auto">
            <a:xfrm>
              <a:off x="2986" y="3660"/>
              <a:ext cx="132" cy="1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3300"/>
                </a:solidFill>
              </a:endParaRPr>
            </a:p>
          </p:txBody>
        </p:sp>
        <p:sp>
          <p:nvSpPr>
            <p:cNvPr id="199721" name="Oval 41"/>
            <p:cNvSpPr>
              <a:spLocks noChangeArrowheads="1"/>
            </p:cNvSpPr>
            <p:nvPr/>
          </p:nvSpPr>
          <p:spPr bwMode="auto">
            <a:xfrm>
              <a:off x="2687" y="3527"/>
              <a:ext cx="232" cy="26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3600">
                  <a:solidFill>
                    <a:srgbClr val="FF3300"/>
                  </a:solidFill>
                </a:rPr>
                <a:t>О</a:t>
              </a:r>
            </a:p>
          </p:txBody>
        </p:sp>
      </p:grpSp>
      <p:grpSp>
        <p:nvGrpSpPr>
          <p:cNvPr id="199722" name="Group 42"/>
          <p:cNvGrpSpPr>
            <a:grpSpLocks/>
          </p:cNvGrpSpPr>
          <p:nvPr/>
        </p:nvGrpSpPr>
        <p:grpSpPr bwMode="auto">
          <a:xfrm>
            <a:off x="5580063" y="2636838"/>
            <a:ext cx="647700" cy="576262"/>
            <a:chOff x="2653" y="3294"/>
            <a:chExt cx="499" cy="499"/>
          </a:xfrm>
        </p:grpSpPr>
        <p:sp>
          <p:nvSpPr>
            <p:cNvPr id="199723" name="Rectangle 43"/>
            <p:cNvSpPr>
              <a:spLocks noChangeArrowheads="1"/>
            </p:cNvSpPr>
            <p:nvPr/>
          </p:nvSpPr>
          <p:spPr bwMode="auto">
            <a:xfrm>
              <a:off x="3052" y="3394"/>
              <a:ext cx="34" cy="1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24" name="AutoShape 44"/>
            <p:cNvSpPr>
              <a:spLocks noChangeArrowheads="1"/>
            </p:cNvSpPr>
            <p:nvPr/>
          </p:nvSpPr>
          <p:spPr bwMode="auto">
            <a:xfrm flipH="1">
              <a:off x="2653" y="3294"/>
              <a:ext cx="233" cy="233"/>
            </a:xfrm>
            <a:prstGeom prst="flowChartPunchedCard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25" name="Rectangle 45"/>
            <p:cNvSpPr>
              <a:spLocks noChangeArrowheads="1"/>
            </p:cNvSpPr>
            <p:nvPr/>
          </p:nvSpPr>
          <p:spPr bwMode="auto">
            <a:xfrm>
              <a:off x="2653" y="3494"/>
              <a:ext cx="499" cy="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26" name="Oval 46"/>
            <p:cNvSpPr>
              <a:spLocks noChangeArrowheads="1"/>
            </p:cNvSpPr>
            <p:nvPr/>
          </p:nvSpPr>
          <p:spPr bwMode="auto">
            <a:xfrm>
              <a:off x="2986" y="3660"/>
              <a:ext cx="132" cy="1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3300"/>
                </a:solidFill>
              </a:endParaRPr>
            </a:p>
          </p:txBody>
        </p:sp>
        <p:sp>
          <p:nvSpPr>
            <p:cNvPr id="199727" name="Oval 47"/>
            <p:cNvSpPr>
              <a:spLocks noChangeArrowheads="1"/>
            </p:cNvSpPr>
            <p:nvPr/>
          </p:nvSpPr>
          <p:spPr bwMode="auto">
            <a:xfrm>
              <a:off x="2687" y="3527"/>
              <a:ext cx="232" cy="26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3600">
                  <a:solidFill>
                    <a:srgbClr val="FF3300"/>
                  </a:solidFill>
                </a:rPr>
                <a:t>О</a:t>
              </a:r>
            </a:p>
          </p:txBody>
        </p:sp>
      </p:grpSp>
      <p:grpSp>
        <p:nvGrpSpPr>
          <p:cNvPr id="199728" name="Group 48"/>
          <p:cNvGrpSpPr>
            <a:grpSpLocks/>
          </p:cNvGrpSpPr>
          <p:nvPr/>
        </p:nvGrpSpPr>
        <p:grpSpPr bwMode="auto">
          <a:xfrm>
            <a:off x="5219700" y="1916113"/>
            <a:ext cx="647700" cy="576262"/>
            <a:chOff x="2653" y="3294"/>
            <a:chExt cx="499" cy="499"/>
          </a:xfrm>
        </p:grpSpPr>
        <p:sp>
          <p:nvSpPr>
            <p:cNvPr id="199729" name="Rectangle 49"/>
            <p:cNvSpPr>
              <a:spLocks noChangeArrowheads="1"/>
            </p:cNvSpPr>
            <p:nvPr/>
          </p:nvSpPr>
          <p:spPr bwMode="auto">
            <a:xfrm>
              <a:off x="3052" y="3394"/>
              <a:ext cx="34" cy="1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30" name="AutoShape 50"/>
            <p:cNvSpPr>
              <a:spLocks noChangeArrowheads="1"/>
            </p:cNvSpPr>
            <p:nvPr/>
          </p:nvSpPr>
          <p:spPr bwMode="auto">
            <a:xfrm flipH="1">
              <a:off x="2653" y="3294"/>
              <a:ext cx="233" cy="233"/>
            </a:xfrm>
            <a:prstGeom prst="flowChartPunchedCard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31" name="Rectangle 51"/>
            <p:cNvSpPr>
              <a:spLocks noChangeArrowheads="1"/>
            </p:cNvSpPr>
            <p:nvPr/>
          </p:nvSpPr>
          <p:spPr bwMode="auto">
            <a:xfrm>
              <a:off x="2653" y="3494"/>
              <a:ext cx="499" cy="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9732" name="Oval 52"/>
            <p:cNvSpPr>
              <a:spLocks noChangeArrowheads="1"/>
            </p:cNvSpPr>
            <p:nvPr/>
          </p:nvSpPr>
          <p:spPr bwMode="auto">
            <a:xfrm>
              <a:off x="2986" y="3660"/>
              <a:ext cx="132" cy="13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3300"/>
                </a:solidFill>
              </a:endParaRPr>
            </a:p>
          </p:txBody>
        </p:sp>
        <p:sp>
          <p:nvSpPr>
            <p:cNvPr id="199733" name="Oval 53"/>
            <p:cNvSpPr>
              <a:spLocks noChangeArrowheads="1"/>
            </p:cNvSpPr>
            <p:nvPr/>
          </p:nvSpPr>
          <p:spPr bwMode="auto">
            <a:xfrm>
              <a:off x="2687" y="3527"/>
              <a:ext cx="232" cy="26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3600">
                  <a:solidFill>
                    <a:srgbClr val="FF3300"/>
                  </a:solidFill>
                </a:rPr>
                <a:t>О</a:t>
              </a:r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0" y="1828800"/>
            <a:ext cx="5499100" cy="2209800"/>
          </a:xfrm>
        </p:spPr>
        <p:txBody>
          <a:bodyPr/>
          <a:lstStyle/>
          <a:p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       </a:t>
            </a:r>
            <a:r>
              <a:rPr lang="ru-RU" sz="4600"/>
              <a:t>БОЧИЙ</a:t>
            </a:r>
            <a:br>
              <a:rPr lang="ru-RU" sz="4600"/>
            </a:br>
            <a:r>
              <a:rPr lang="ru-RU" sz="4600"/>
              <a:t>Р</a:t>
            </a:r>
            <a:r>
              <a:rPr lang="ru-RU" sz="4600">
                <a:solidFill>
                  <a:srgbClr val="FF3300"/>
                </a:solidFill>
              </a:rPr>
              <a:t>       </a:t>
            </a:r>
            <a:r>
              <a:rPr lang="ru-RU" sz="4600"/>
              <a:t>БОТА</a:t>
            </a:r>
            <a:br>
              <a:rPr lang="ru-RU" sz="4600"/>
            </a:br>
            <a:r>
              <a:rPr lang="ru-RU" sz="4600"/>
              <a:t>З</a:t>
            </a:r>
            <a:r>
              <a:rPr lang="ru-RU" sz="4600">
                <a:solidFill>
                  <a:srgbClr val="FF3300"/>
                </a:solidFill>
              </a:rPr>
              <a:t>       </a:t>
            </a:r>
            <a:r>
              <a:rPr lang="ru-RU" sz="4600"/>
              <a:t>ВОД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4267200"/>
            <a:ext cx="5499100" cy="1752600"/>
          </a:xfrm>
        </p:spPr>
        <p:txBody>
          <a:bodyPr/>
          <a:lstStyle/>
          <a:p>
            <a:r>
              <a:rPr lang="ru-RU"/>
              <a:t>Р</a:t>
            </a: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/>
              <a:t>бочий идет р</a:t>
            </a: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/>
              <a:t>ботать на з</a:t>
            </a:r>
            <a:r>
              <a:rPr lang="ru-RU">
                <a:solidFill>
                  <a:srgbClr val="FF3300"/>
                </a:solidFill>
              </a:rPr>
              <a:t>а</a:t>
            </a:r>
            <a:r>
              <a:rPr lang="ru-RU"/>
              <a:t>вод.</a:t>
            </a:r>
          </a:p>
        </p:txBody>
      </p:sp>
      <p:pic>
        <p:nvPicPr>
          <p:cNvPr id="201732" name="Picture 4" descr="DARMWCAHNGJTGCAA25NNXCAAC2U3ZCA9BUKO0CA1F97MSCAMUMRYUCA1Y1UE9CA9MIAXFCAPMC88BCACVZKNACA2VFN1MCA9XINGOCAH98789CAO265HBCAYJ2M2UCA3R12C3CA5VPX88CANUXJ11CAQ3KEH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8913"/>
            <a:ext cx="2160588" cy="182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1735" name="Picture 7" descr="iваувы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916113"/>
            <a:ext cx="2447925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1733" name="Picture 5" descr="218UJCAXX3EH9CAHPJSYACATOQJ2WCA074KJRCAA872FNCAPO4P23CAIRHFKRCAPWQL9XCAQE1ZJHCAQF9A67CA72EB68CAHL1XJVCAUNRH15CAF0Y79BCASE9F7MCAZ2XSBWCA4IDCINCADLF6FTCA1Z46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22860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1766" name="Group 38"/>
          <p:cNvGrpSpPr>
            <a:grpSpLocks/>
          </p:cNvGrpSpPr>
          <p:nvPr/>
        </p:nvGrpSpPr>
        <p:grpSpPr bwMode="auto">
          <a:xfrm>
            <a:off x="3924300" y="1125538"/>
            <a:ext cx="1233488" cy="2808287"/>
            <a:chOff x="4370" y="815"/>
            <a:chExt cx="966" cy="1292"/>
          </a:xfrm>
        </p:grpSpPr>
        <p:sp>
          <p:nvSpPr>
            <p:cNvPr id="201751" name="Freeform 23"/>
            <p:cNvSpPr>
              <a:spLocks/>
            </p:cNvSpPr>
            <p:nvPr/>
          </p:nvSpPr>
          <p:spPr bwMode="auto">
            <a:xfrm>
              <a:off x="4777" y="815"/>
              <a:ext cx="559" cy="407"/>
            </a:xfrm>
            <a:custGeom>
              <a:avLst/>
              <a:gdLst>
                <a:gd name="T0" fmla="*/ 53 w 559"/>
                <a:gd name="T1" fmla="*/ 392 h 407"/>
                <a:gd name="T2" fmla="*/ 8 w 559"/>
                <a:gd name="T3" fmla="*/ 166 h 407"/>
                <a:gd name="T4" fmla="*/ 99 w 559"/>
                <a:gd name="T5" fmla="*/ 120 h 407"/>
                <a:gd name="T6" fmla="*/ 144 w 559"/>
                <a:gd name="T7" fmla="*/ 75 h 407"/>
                <a:gd name="T8" fmla="*/ 190 w 559"/>
                <a:gd name="T9" fmla="*/ 30 h 407"/>
                <a:gd name="T10" fmla="*/ 371 w 559"/>
                <a:gd name="T11" fmla="*/ 75 h 407"/>
                <a:gd name="T12" fmla="*/ 507 w 559"/>
                <a:gd name="T13" fmla="*/ 30 h 407"/>
                <a:gd name="T14" fmla="*/ 552 w 559"/>
                <a:gd name="T15" fmla="*/ 256 h 407"/>
                <a:gd name="T16" fmla="*/ 462 w 559"/>
                <a:gd name="T17" fmla="*/ 302 h 407"/>
                <a:gd name="T18" fmla="*/ 371 w 559"/>
                <a:gd name="T19" fmla="*/ 211 h 407"/>
                <a:gd name="T20" fmla="*/ 326 w 559"/>
                <a:gd name="T21" fmla="*/ 256 h 407"/>
                <a:gd name="T22" fmla="*/ 235 w 559"/>
                <a:gd name="T23" fmla="*/ 211 h 407"/>
                <a:gd name="T24" fmla="*/ 190 w 559"/>
                <a:gd name="T25" fmla="*/ 302 h 407"/>
                <a:gd name="T26" fmla="*/ 99 w 559"/>
                <a:gd name="T27" fmla="*/ 256 h 407"/>
                <a:gd name="T28" fmla="*/ 53 w 559"/>
                <a:gd name="T29" fmla="*/ 392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9" h="407">
                  <a:moveTo>
                    <a:pt x="53" y="392"/>
                  </a:moveTo>
                  <a:cubicBezTo>
                    <a:pt x="38" y="377"/>
                    <a:pt x="0" y="211"/>
                    <a:pt x="8" y="166"/>
                  </a:cubicBezTo>
                  <a:cubicBezTo>
                    <a:pt x="16" y="121"/>
                    <a:pt x="76" y="135"/>
                    <a:pt x="99" y="120"/>
                  </a:cubicBezTo>
                  <a:cubicBezTo>
                    <a:pt x="122" y="105"/>
                    <a:pt x="129" y="90"/>
                    <a:pt x="144" y="75"/>
                  </a:cubicBezTo>
                  <a:cubicBezTo>
                    <a:pt x="159" y="60"/>
                    <a:pt x="152" y="30"/>
                    <a:pt x="190" y="30"/>
                  </a:cubicBezTo>
                  <a:cubicBezTo>
                    <a:pt x="228" y="30"/>
                    <a:pt x="318" y="75"/>
                    <a:pt x="371" y="75"/>
                  </a:cubicBezTo>
                  <a:cubicBezTo>
                    <a:pt x="424" y="75"/>
                    <a:pt x="477" y="0"/>
                    <a:pt x="507" y="30"/>
                  </a:cubicBezTo>
                  <a:cubicBezTo>
                    <a:pt x="537" y="60"/>
                    <a:pt x="559" y="211"/>
                    <a:pt x="552" y="256"/>
                  </a:cubicBezTo>
                  <a:cubicBezTo>
                    <a:pt x="545" y="301"/>
                    <a:pt x="492" y="309"/>
                    <a:pt x="462" y="302"/>
                  </a:cubicBezTo>
                  <a:cubicBezTo>
                    <a:pt x="432" y="295"/>
                    <a:pt x="394" y="219"/>
                    <a:pt x="371" y="211"/>
                  </a:cubicBezTo>
                  <a:cubicBezTo>
                    <a:pt x="348" y="203"/>
                    <a:pt x="349" y="256"/>
                    <a:pt x="326" y="256"/>
                  </a:cubicBezTo>
                  <a:cubicBezTo>
                    <a:pt x="303" y="256"/>
                    <a:pt x="258" y="203"/>
                    <a:pt x="235" y="211"/>
                  </a:cubicBezTo>
                  <a:cubicBezTo>
                    <a:pt x="212" y="219"/>
                    <a:pt x="213" y="295"/>
                    <a:pt x="190" y="302"/>
                  </a:cubicBezTo>
                  <a:cubicBezTo>
                    <a:pt x="167" y="309"/>
                    <a:pt x="122" y="241"/>
                    <a:pt x="99" y="256"/>
                  </a:cubicBezTo>
                  <a:cubicBezTo>
                    <a:pt x="76" y="271"/>
                    <a:pt x="68" y="407"/>
                    <a:pt x="53" y="392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1754" name="Freeform 26"/>
            <p:cNvSpPr>
              <a:spLocks/>
            </p:cNvSpPr>
            <p:nvPr/>
          </p:nvSpPr>
          <p:spPr bwMode="auto">
            <a:xfrm>
              <a:off x="4370" y="1131"/>
              <a:ext cx="846" cy="976"/>
            </a:xfrm>
            <a:custGeom>
              <a:avLst/>
              <a:gdLst>
                <a:gd name="T0" fmla="*/ 823 w 846"/>
                <a:gd name="T1" fmla="*/ 938 h 976"/>
                <a:gd name="T2" fmla="*/ 687 w 846"/>
                <a:gd name="T3" fmla="*/ 802 h 976"/>
                <a:gd name="T4" fmla="*/ 597 w 846"/>
                <a:gd name="T5" fmla="*/ 530 h 976"/>
                <a:gd name="T6" fmla="*/ 551 w 846"/>
                <a:gd name="T7" fmla="*/ 76 h 976"/>
                <a:gd name="T8" fmla="*/ 506 w 846"/>
                <a:gd name="T9" fmla="*/ 76 h 976"/>
                <a:gd name="T10" fmla="*/ 460 w 846"/>
                <a:gd name="T11" fmla="*/ 122 h 976"/>
                <a:gd name="T12" fmla="*/ 370 w 846"/>
                <a:gd name="T13" fmla="*/ 122 h 976"/>
                <a:gd name="T14" fmla="*/ 279 w 846"/>
                <a:gd name="T15" fmla="*/ 76 h 976"/>
                <a:gd name="T16" fmla="*/ 234 w 846"/>
                <a:gd name="T17" fmla="*/ 394 h 976"/>
                <a:gd name="T18" fmla="*/ 143 w 846"/>
                <a:gd name="T19" fmla="*/ 711 h 976"/>
                <a:gd name="T20" fmla="*/ 7 w 846"/>
                <a:gd name="T21" fmla="*/ 938 h 976"/>
                <a:gd name="T22" fmla="*/ 188 w 846"/>
                <a:gd name="T23" fmla="*/ 938 h 976"/>
                <a:gd name="T24" fmla="*/ 279 w 846"/>
                <a:gd name="T25" fmla="*/ 938 h 976"/>
                <a:gd name="T26" fmla="*/ 324 w 846"/>
                <a:gd name="T27" fmla="*/ 802 h 976"/>
                <a:gd name="T28" fmla="*/ 506 w 846"/>
                <a:gd name="T29" fmla="*/ 802 h 976"/>
                <a:gd name="T30" fmla="*/ 551 w 846"/>
                <a:gd name="T31" fmla="*/ 938 h 976"/>
                <a:gd name="T32" fmla="*/ 823 w 846"/>
                <a:gd name="T33" fmla="*/ 938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6" h="976">
                  <a:moveTo>
                    <a:pt x="823" y="938"/>
                  </a:moveTo>
                  <a:cubicBezTo>
                    <a:pt x="846" y="915"/>
                    <a:pt x="725" y="870"/>
                    <a:pt x="687" y="802"/>
                  </a:cubicBezTo>
                  <a:cubicBezTo>
                    <a:pt x="649" y="734"/>
                    <a:pt x="620" y="651"/>
                    <a:pt x="597" y="530"/>
                  </a:cubicBezTo>
                  <a:cubicBezTo>
                    <a:pt x="574" y="409"/>
                    <a:pt x="566" y="152"/>
                    <a:pt x="551" y="76"/>
                  </a:cubicBezTo>
                  <a:cubicBezTo>
                    <a:pt x="536" y="0"/>
                    <a:pt x="521" y="68"/>
                    <a:pt x="506" y="76"/>
                  </a:cubicBezTo>
                  <a:cubicBezTo>
                    <a:pt x="491" y="84"/>
                    <a:pt x="483" y="114"/>
                    <a:pt x="460" y="122"/>
                  </a:cubicBezTo>
                  <a:cubicBezTo>
                    <a:pt x="437" y="130"/>
                    <a:pt x="400" y="130"/>
                    <a:pt x="370" y="122"/>
                  </a:cubicBezTo>
                  <a:cubicBezTo>
                    <a:pt x="340" y="114"/>
                    <a:pt x="302" y="31"/>
                    <a:pt x="279" y="76"/>
                  </a:cubicBezTo>
                  <a:cubicBezTo>
                    <a:pt x="256" y="121"/>
                    <a:pt x="257" y="288"/>
                    <a:pt x="234" y="394"/>
                  </a:cubicBezTo>
                  <a:cubicBezTo>
                    <a:pt x="211" y="500"/>
                    <a:pt x="181" y="620"/>
                    <a:pt x="143" y="711"/>
                  </a:cubicBezTo>
                  <a:cubicBezTo>
                    <a:pt x="105" y="802"/>
                    <a:pt x="0" y="900"/>
                    <a:pt x="7" y="938"/>
                  </a:cubicBezTo>
                  <a:cubicBezTo>
                    <a:pt x="14" y="976"/>
                    <a:pt x="143" y="938"/>
                    <a:pt x="188" y="938"/>
                  </a:cubicBezTo>
                  <a:cubicBezTo>
                    <a:pt x="233" y="938"/>
                    <a:pt x="256" y="961"/>
                    <a:pt x="279" y="938"/>
                  </a:cubicBezTo>
                  <a:cubicBezTo>
                    <a:pt x="302" y="915"/>
                    <a:pt x="286" y="825"/>
                    <a:pt x="324" y="802"/>
                  </a:cubicBezTo>
                  <a:cubicBezTo>
                    <a:pt x="362" y="779"/>
                    <a:pt x="468" y="779"/>
                    <a:pt x="506" y="802"/>
                  </a:cubicBezTo>
                  <a:cubicBezTo>
                    <a:pt x="544" y="825"/>
                    <a:pt x="498" y="915"/>
                    <a:pt x="551" y="938"/>
                  </a:cubicBezTo>
                  <a:cubicBezTo>
                    <a:pt x="604" y="961"/>
                    <a:pt x="800" y="961"/>
                    <a:pt x="823" y="938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1755" name="AutoShape 27"/>
            <p:cNvSpPr>
              <a:spLocks noChangeArrowheads="1"/>
            </p:cNvSpPr>
            <p:nvPr/>
          </p:nvSpPr>
          <p:spPr bwMode="auto">
            <a:xfrm>
              <a:off x="4694" y="1480"/>
              <a:ext cx="136" cy="272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57" name="Rectangle 29"/>
            <p:cNvSpPr>
              <a:spLocks noChangeArrowheads="1"/>
            </p:cNvSpPr>
            <p:nvPr/>
          </p:nvSpPr>
          <p:spPr bwMode="auto">
            <a:xfrm>
              <a:off x="4558" y="1752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58" name="Rectangle 30"/>
            <p:cNvSpPr>
              <a:spLocks noChangeArrowheads="1"/>
            </p:cNvSpPr>
            <p:nvPr/>
          </p:nvSpPr>
          <p:spPr bwMode="auto">
            <a:xfrm>
              <a:off x="4649" y="1298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59" name="Rectangle 31"/>
            <p:cNvSpPr>
              <a:spLocks noChangeArrowheads="1"/>
            </p:cNvSpPr>
            <p:nvPr/>
          </p:nvSpPr>
          <p:spPr bwMode="auto">
            <a:xfrm>
              <a:off x="4740" y="1344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60" name="Rectangle 32"/>
            <p:cNvSpPr>
              <a:spLocks noChangeArrowheads="1"/>
            </p:cNvSpPr>
            <p:nvPr/>
          </p:nvSpPr>
          <p:spPr bwMode="auto">
            <a:xfrm>
              <a:off x="4785" y="1389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61" name="Rectangle 33"/>
            <p:cNvSpPr>
              <a:spLocks noChangeArrowheads="1"/>
            </p:cNvSpPr>
            <p:nvPr/>
          </p:nvSpPr>
          <p:spPr bwMode="auto">
            <a:xfrm>
              <a:off x="4694" y="1389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62" name="Rectangle 34"/>
            <p:cNvSpPr>
              <a:spLocks noChangeArrowheads="1"/>
            </p:cNvSpPr>
            <p:nvPr/>
          </p:nvSpPr>
          <p:spPr bwMode="auto">
            <a:xfrm>
              <a:off x="4649" y="1434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63" name="Rectangle 35"/>
            <p:cNvSpPr>
              <a:spLocks noChangeArrowheads="1"/>
            </p:cNvSpPr>
            <p:nvPr/>
          </p:nvSpPr>
          <p:spPr bwMode="auto">
            <a:xfrm>
              <a:off x="4921" y="1842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64" name="Rectangle 36"/>
            <p:cNvSpPr>
              <a:spLocks noChangeArrowheads="1"/>
            </p:cNvSpPr>
            <p:nvPr/>
          </p:nvSpPr>
          <p:spPr bwMode="auto">
            <a:xfrm>
              <a:off x="4876" y="1797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1765" name="Rectangle 37"/>
            <p:cNvSpPr>
              <a:spLocks noChangeArrowheads="1"/>
            </p:cNvSpPr>
            <p:nvPr/>
          </p:nvSpPr>
          <p:spPr bwMode="auto">
            <a:xfrm>
              <a:off x="4830" y="1842"/>
              <a:ext cx="91" cy="4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442</TotalTime>
  <Words>146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Arial Black</vt:lpstr>
      <vt:lpstr>Пиксел</vt:lpstr>
      <vt:lpstr>Презентация PowerPoint</vt:lpstr>
      <vt:lpstr>Презентация PowerPoint</vt:lpstr>
      <vt:lpstr>Презентация PowerPoint</vt:lpstr>
      <vt:lpstr>Презентация PowerPoint</vt:lpstr>
      <vt:lpstr>Х    Р    Ш  Г    Р    Д М    Р    З</vt:lpstr>
      <vt:lpstr> П    НАЛ  Т    ТРАДЬ    УЧ     НИК      Р     БЯТА</vt:lpstr>
      <vt:lpstr>В    С    ЛО Д    ЖУРНЫЙ Д    ВОЧКА</vt:lpstr>
      <vt:lpstr>К     Р     ВА К     ЛХ     З М    Л     КО</vt:lpstr>
      <vt:lpstr>Р       БОЧИЙ Р       БОТА З       ВОД</vt:lpstr>
      <vt:lpstr>МАГАЗИН МАЛИНА МАШИНА</vt:lpstr>
      <vt:lpstr>Ворона  Воробей  Сорока</vt:lpstr>
      <vt:lpstr>Медведь  Деревня  Медведица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22</cp:revision>
  <dcterms:created xsi:type="dcterms:W3CDTF">2008-10-09T17:33:00Z</dcterms:created>
  <dcterms:modified xsi:type="dcterms:W3CDTF">2012-05-17T17:13:37Z</dcterms:modified>
</cp:coreProperties>
</file>