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36E"/>
    <a:srgbClr val="E6CCA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F6EF8-3233-4503-9C9D-15CB7D6DB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03362-D6AA-418D-B3D6-BEF322AAF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C688A5-FFBA-45E5-B7A9-C1B464D9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60D49-2D33-42E2-AFDC-A9EC0B2F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14A29-1540-4D93-B32A-ABCA9024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9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5F243-753F-4A39-A212-58CE2BBF6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8C5AC9-B5C1-41C3-A60B-49958A40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57D0B-6C33-42C5-B27F-AEA1123D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883B15-3E2E-4C2A-9DFF-75AA5E1A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D442F-6A74-41D6-A075-BAEEFB55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7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5EA1A3-E2B2-4DBD-B598-A0640859A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8BBA59-0FE6-4F72-A3D5-CAC094BBF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F159D-520D-4D62-BC31-704540E6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184879-C756-4DC1-9BCC-24572A9B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F8B3C9-F2B0-45D0-81E3-8D865158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5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ABD07-DF92-496C-9108-67B5B307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9D7A9-8F23-4A51-A7B3-A3DBF3DA6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EDB20-B8FA-4062-931A-2CB08D99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9602F-0D00-4360-9B26-F0449C87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15ED2-540E-48E8-A830-6E9266E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5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CDAA2-AFD2-46C9-9E3F-1CBC5B87B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9C7071-55A2-4ACD-A4C7-DFD75B116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4C0CF-6E8C-4F9C-ABF8-E93520A2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A135B-9606-4BE2-B180-B34F4943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60D82-0858-4661-9063-1C9D008B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0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03D18-788F-458B-BE6A-064AF02FF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8C871A-DDE5-44AA-9693-5740F939C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261392-729F-407B-95C8-F5C8245EF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7C848-94D1-4D79-B213-C9704802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1A609B-9A1F-46E8-9E34-EA11BB0B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F08507-F9AD-43AA-8204-81DE3757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B8686-612C-45FB-BF1E-E65847F2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7F9F7-68B7-4411-8890-793FBA46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CE94D7-0197-4E5F-9398-D8CBC2BA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28DD3D-85AE-4FA8-8390-8E274725DD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0CFAF9-8747-4A19-908B-DF4DEF7DE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E6192C-A293-4B74-85A6-93DEF7DD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F2DE92-407D-460A-8300-65110E59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27DDD9-0157-4C9E-8E3A-0B43396F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7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43C14-61D2-498E-86C3-428318D6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8728B-B1D2-40CE-8A1A-08966C35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28F1D7-1972-4221-9BA4-43CF263F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0AC766-7D31-48C3-914F-28A0896D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3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04E2EF-130B-4DB4-A625-5C82D4CF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9419D7-F5A6-418F-988B-343251C7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BC5BF-14DB-4D11-BE11-E72B5C39A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33F4E-10C1-43F6-A92E-34A92FB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8CFBE-1DCE-4FC5-8851-6D38870D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9151D8-CF70-4227-91C6-B40247C3C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4C1D59-3E7A-4C89-84C2-96359354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C3C93-04E7-4D37-82C7-559B6608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E70937-F054-4229-90ED-BC774061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4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4EF81-8164-46FA-8F97-C642A891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4BB1CB-EBA9-4BA8-8902-775138AE4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40CFB6-5596-4117-96D5-AF416CAE3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EE477E-0C9D-4955-B491-D644F94B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6CC3B1-57AC-44BA-807F-551D30A6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5D8D69-A31E-4F73-9797-A880DA5F8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56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93023-F72E-4B4E-A624-47781FE1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905F1A-BF09-4F31-BC75-94779711A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27B0D8-05B4-4592-BB2A-B0AE90C77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1146-5427-42B5-ABF3-48BFFC7F8D2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B30F5-BE3E-430E-81A9-269344236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21109-1DA1-4889-8A70-11DFC17AA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A528-C9FD-445E-8121-80D3168FB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4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34F891-EF85-43F1-8BC2-95A800862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4" y="1633734"/>
            <a:ext cx="10045148" cy="52242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240"/>
            <a:ext cx="9144000" cy="861391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О ДЕРЕВЬЯХ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997631"/>
            <a:ext cx="9144000" cy="8613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для детей старшего дошкольного возраста</a:t>
            </a:r>
          </a:p>
          <a:p>
            <a:pPr>
              <a:spcBef>
                <a:spcPts val="0"/>
              </a:spcBef>
            </a:pPr>
            <a:r>
              <a:rPr lang="ru-RU" dirty="0"/>
              <a:t>образовательная область: познавательное развитие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/>
        </p:nvSpPr>
        <p:spPr>
          <a:xfrm>
            <a:off x="1694719" y="5491076"/>
            <a:ext cx="8802562" cy="1366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Головина О.А.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Воспитатель подготовительной к школе группы ГБДОУ детский сад №77 комбинированного вида Приморского района  Санкт-Петербурга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>2018г.</a:t>
            </a:r>
          </a:p>
        </p:txBody>
      </p:sp>
    </p:spTree>
    <p:extLst>
      <p:ext uri="{BB962C8B-B14F-4D97-AF65-F5344CB8AC3E}">
        <p14:creationId xmlns:p14="http://schemas.microsoft.com/office/powerpoint/2010/main" val="323975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503592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КАШТАН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081" y="2337314"/>
            <a:ext cx="4819653" cy="31249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Каштан – сильное дерево с тёмно-коричневой корой. Весной появляются крупные почки, листья развиваются крупные, сложные, пяти-</a:t>
            </a:r>
            <a:r>
              <a:rPr lang="ru-RU" dirty="0" err="1"/>
              <a:t>семипальчатые</a:t>
            </a:r>
            <a:r>
              <a:rPr lang="ru-RU" dirty="0"/>
              <a:t>. Ароматные цветы собраны в белые соцветия, похожие на свечи. Плод каштана – орех, покрыт колючими шипами.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099937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01FBCA-5AD0-44BC-B365-D712C65D0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5" t="4544" b="4544"/>
          <a:stretch/>
        </p:blipFill>
        <p:spPr>
          <a:xfrm>
            <a:off x="176769" y="683724"/>
            <a:ext cx="4133771" cy="54905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FAE333-32D5-4AEF-B7E5-7A937724F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9090" r="50149" b="3917"/>
          <a:stretch/>
        </p:blipFill>
        <p:spPr>
          <a:xfrm>
            <a:off x="4885027" y="2183548"/>
            <a:ext cx="1987808" cy="28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503592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6991" y="2581420"/>
            <a:ext cx="4819653" cy="31249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Ива – раскидистое дерево, любит воду, поэтому его часто можно встретить у воды. Ветви ивы тонкие и изящные, как и изгибы ствола, цветки собраны в короткие серёжки, а листья узкие, плоды – коробочки с семенами.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099937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E0631F-3BF5-4A26-99AC-69FD91F74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99" y="2504599"/>
            <a:ext cx="1998392" cy="19789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AD6C81-7B42-4192-B118-5ACDDAFD50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6070" r="36238" b="8262"/>
          <a:stretch/>
        </p:blipFill>
        <p:spPr>
          <a:xfrm>
            <a:off x="79339" y="764458"/>
            <a:ext cx="5221531" cy="53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6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937" y="408360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РЯБИНА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5578" y="2271115"/>
            <a:ext cx="4819653" cy="31249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Рябина – стройное дерево с округлой кроной, имеет гладкую и серую </a:t>
            </a:r>
            <a:r>
              <a:rPr lang="ru-RU" dirty="0" err="1"/>
              <a:t>кору</a:t>
            </a:r>
            <a:r>
              <a:rPr lang="ru-RU" dirty="0"/>
              <a:t>. Весной распускаются белые душистые цветы, а осенью созревают гроздья красных ягод. Листья у рябины сложные, состоят из нескольких узких, по краю зубчатых.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099937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4F5837-6409-467A-8AB9-37F5427DE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763" r="10321" b="6775"/>
          <a:stretch/>
        </p:blipFill>
        <p:spPr>
          <a:xfrm>
            <a:off x="299006" y="671416"/>
            <a:ext cx="5910644" cy="551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2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617095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127" y="2296721"/>
            <a:ext cx="5276984" cy="31249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Ель – хвойное дерево с кроной в виде конуса. Прямой ствол ели имеет серую </a:t>
            </a:r>
            <a:r>
              <a:rPr lang="ru-RU" dirty="0" err="1"/>
              <a:t>кору</a:t>
            </a:r>
            <a:r>
              <a:rPr lang="ru-RU" dirty="0"/>
              <a:t>, расслаивающуюся на тонкие пластинки. Ветви ели покрыты короткими жёсткими иголками – </a:t>
            </a:r>
            <a:r>
              <a:rPr lang="ru-RU" dirty="0" err="1"/>
              <a:t>хвоёй</a:t>
            </a:r>
            <a:r>
              <a:rPr lang="ru-RU" dirty="0"/>
              <a:t>. Шишки ели имеют слегка заострённую удлинённую форму. Под чешуйками шишек – семена. Осенью созревшие семена разносятся ветром.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099937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DF5B2-3164-44B5-A0A2-AA3FB77B6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2" r="6064" b="3523"/>
          <a:stretch/>
        </p:blipFill>
        <p:spPr>
          <a:xfrm>
            <a:off x="409764" y="229428"/>
            <a:ext cx="3247810" cy="63991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B99194-F5E3-4FA1-B426-58509A27FC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r="40266"/>
          <a:stretch/>
        </p:blipFill>
        <p:spPr>
          <a:xfrm>
            <a:off x="4149944" y="2446514"/>
            <a:ext cx="2024173" cy="28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1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585" y="558808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2127" y="2296721"/>
            <a:ext cx="5276984" cy="31249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Сосна – вечнозелёное хвойное дерево с прямым стволом, длинной </a:t>
            </a:r>
            <a:r>
              <a:rPr lang="ru-RU" dirty="0" err="1"/>
              <a:t>хвоёй</a:t>
            </a:r>
            <a:r>
              <a:rPr lang="ru-RU" dirty="0"/>
              <a:t>, собранной в пучки. У молодого дерева </a:t>
            </a:r>
            <a:r>
              <a:rPr lang="ru-RU" dirty="0" err="1"/>
              <a:t>кора</a:t>
            </a:r>
            <a:r>
              <a:rPr lang="ru-RU" dirty="0"/>
              <a:t> гладкая, у старого она растрескивается и приобретает тёмно-серый цвет. Шишки сосны имеют удлинённо-яйцевидную форму, семена сосны бывают как крылатыми, так и бескрылыми.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099937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E3023E-8621-43DD-8F80-4C5D4A51C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7" r="4548" b="4787"/>
          <a:stretch/>
        </p:blipFill>
        <p:spPr>
          <a:xfrm>
            <a:off x="312889" y="362128"/>
            <a:ext cx="3889422" cy="61337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A820CD-0EE7-464E-BBCB-A6C16E28E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4787" r="51680"/>
          <a:stretch/>
        </p:blipFill>
        <p:spPr>
          <a:xfrm>
            <a:off x="4080114" y="2244451"/>
            <a:ext cx="2255626" cy="35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33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585" y="558808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ЛИСТВЕННИЦА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580" y="2293537"/>
            <a:ext cx="5276984" cy="31249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Лиственница – хвойное дерево с мягкими нежными иголками, расположенными пучками. Хвоя лиственницы каждый год опадает на зиму. Весной ветви ели покрываются вновь молодыми хвоинками. </a:t>
            </a:r>
            <a:r>
              <a:rPr lang="ru-RU" dirty="0" err="1"/>
              <a:t>Кора</a:t>
            </a:r>
            <a:r>
              <a:rPr lang="ru-RU" dirty="0"/>
              <a:t> дерева сероватая, растрескавшаяся, шишки лиственницы небольшие, по форме напоминают розочки.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FF9D66-4F7C-4AED-A549-B68F1CD68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3" t="1869" r="1595" b="5744"/>
          <a:stretch/>
        </p:blipFill>
        <p:spPr>
          <a:xfrm>
            <a:off x="275436" y="558808"/>
            <a:ext cx="3700758" cy="58164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660C19-B2B1-4483-A58D-3ADFB13C2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20184" r="36660" b="6715"/>
          <a:stretch/>
        </p:blipFill>
        <p:spPr>
          <a:xfrm rot="16025218">
            <a:off x="3739338" y="3200922"/>
            <a:ext cx="3137096" cy="18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9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664FD7-6471-4965-88D4-A5403AA43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49238" r="52999" b="5670"/>
          <a:stretch/>
        </p:blipFill>
        <p:spPr>
          <a:xfrm>
            <a:off x="4267217" y="2948385"/>
            <a:ext cx="2160189" cy="22079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273525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 ЗАГАДКИ: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290" y="2222817"/>
            <a:ext cx="3654550" cy="1330036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0"/>
              </a:spcBef>
            </a:pPr>
            <a:r>
              <a:rPr lang="ru-RU" dirty="0"/>
              <a:t>Кудри в речку загрустила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И о чем-то загрустила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А о чем она грустит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Никому не говорит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9EE1CD7-272A-4399-960C-BE89BD8FDA3E}"/>
              </a:ext>
            </a:extLst>
          </p:cNvPr>
          <p:cNvSpPr txBox="1">
            <a:spLocks/>
          </p:cNvSpPr>
          <p:nvPr/>
        </p:nvSpPr>
        <p:spPr>
          <a:xfrm>
            <a:off x="353290" y="1184754"/>
            <a:ext cx="5451764" cy="77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/>
              <a:t>Русская красавица стоит на поляне,        В  зелёной кофточке, в белом сарафане.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0FDF125F-7ECA-4143-A3A9-FF04C680EEBA}"/>
              </a:ext>
            </a:extLst>
          </p:cNvPr>
          <p:cNvSpPr txBox="1">
            <a:spLocks/>
          </p:cNvSpPr>
          <p:nvPr/>
        </p:nvSpPr>
        <p:spPr>
          <a:xfrm>
            <a:off x="353290" y="3719113"/>
            <a:ext cx="4091939" cy="1542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/>
              <a:t>Её в лесу найдешь,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Пойдем гулять и встретим.</a:t>
            </a:r>
          </a:p>
          <a:p>
            <a:pPr algn="l">
              <a:spcBef>
                <a:spcPts val="0"/>
              </a:spcBef>
            </a:pPr>
            <a:r>
              <a:rPr lang="ru-RU" dirty="0"/>
              <a:t>Стоит колючая, как ёж,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Зимою в платье летнем.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F5A521D9-F11C-4881-A1DA-F324A594D75B}"/>
              </a:ext>
            </a:extLst>
          </p:cNvPr>
          <p:cNvSpPr txBox="1">
            <a:spLocks/>
          </p:cNvSpPr>
          <p:nvPr/>
        </p:nvSpPr>
        <p:spPr>
          <a:xfrm>
            <a:off x="353290" y="5377423"/>
            <a:ext cx="3654550" cy="89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/>
              <a:t>Вроде сосен, вроде ёлок,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А зимою без иголок.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3ACA9CAE-2A38-4176-B888-72C6A2F92D90}"/>
              </a:ext>
            </a:extLst>
          </p:cNvPr>
          <p:cNvSpPr txBox="1">
            <a:spLocks/>
          </p:cNvSpPr>
          <p:nvPr/>
        </p:nvSpPr>
        <p:spPr>
          <a:xfrm>
            <a:off x="6386948" y="1184754"/>
            <a:ext cx="5451764" cy="77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/>
              <a:t>Весной зеленела, летом загорела,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Осенью надела красные кораллы.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109CB7D7-1A39-4C93-B9DA-E138079C2F89}"/>
              </a:ext>
            </a:extLst>
          </p:cNvPr>
          <p:cNvSpPr txBox="1">
            <a:spLocks/>
          </p:cNvSpPr>
          <p:nvPr/>
        </p:nvSpPr>
        <p:spPr>
          <a:xfrm>
            <a:off x="6386948" y="2222817"/>
            <a:ext cx="5451764" cy="120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/>
              <a:t>Летом – снег! Просто – смех!</a:t>
            </a:r>
          </a:p>
          <a:p>
            <a:pPr algn="l">
              <a:spcBef>
                <a:spcPts val="0"/>
              </a:spcBef>
            </a:pPr>
            <a:r>
              <a:rPr lang="ru-RU" dirty="0"/>
              <a:t>Снег по городу летает,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Почему же он не тает?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5D482E01-F014-4B72-8272-548559B62FDE}"/>
              </a:ext>
            </a:extLst>
          </p:cNvPr>
          <p:cNvSpPr txBox="1">
            <a:spLocks/>
          </p:cNvSpPr>
          <p:nvPr/>
        </p:nvSpPr>
        <p:spPr>
          <a:xfrm>
            <a:off x="6386948" y="3719113"/>
            <a:ext cx="5451764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/>
              <a:t>Никто не пугает,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А вся дрожит.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1DF3551A-1573-4A5F-B439-BAD5E21DB1F1}"/>
              </a:ext>
            </a:extLst>
          </p:cNvPr>
          <p:cNvSpPr txBox="1">
            <a:spLocks/>
          </p:cNvSpPr>
          <p:nvPr/>
        </p:nvSpPr>
        <p:spPr>
          <a:xfrm>
            <a:off x="6386948" y="4959243"/>
            <a:ext cx="5451764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/>
              <a:t>Весной веселит, летом холодит,</a:t>
            </a:r>
          </a:p>
          <a:p>
            <a:pPr algn="l">
              <a:spcBef>
                <a:spcPts val="0"/>
              </a:spcBef>
            </a:pPr>
            <a:r>
              <a:rPr lang="ru-RU" dirty="0"/>
              <a:t>Осенью питает, зимой согревает.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7F7719-87B5-4FDD-8EB4-4B6DA3D05D2E}"/>
              </a:ext>
            </a:extLst>
          </p:cNvPr>
          <p:cNvSpPr/>
          <p:nvPr/>
        </p:nvSpPr>
        <p:spPr>
          <a:xfrm rot="10800000">
            <a:off x="2968336" y="3091188"/>
            <a:ext cx="103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(ива)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253361F-51D2-431B-8035-CF82B9BE5F8E}"/>
              </a:ext>
            </a:extLst>
          </p:cNvPr>
          <p:cNvSpPr/>
          <p:nvPr/>
        </p:nvSpPr>
        <p:spPr>
          <a:xfrm rot="10800000">
            <a:off x="4445229" y="1892533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(берёза)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FC22599-9C72-441E-A29D-AB277AA32F47}"/>
              </a:ext>
            </a:extLst>
          </p:cNvPr>
          <p:cNvSpPr/>
          <p:nvPr/>
        </p:nvSpPr>
        <p:spPr>
          <a:xfrm rot="10800000">
            <a:off x="3647209" y="4728410"/>
            <a:ext cx="1039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(ель)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4D57EF7-5B8C-49E7-B8E3-58AB5702C741}"/>
              </a:ext>
            </a:extLst>
          </p:cNvPr>
          <p:cNvSpPr/>
          <p:nvPr/>
        </p:nvSpPr>
        <p:spPr>
          <a:xfrm rot="10800000">
            <a:off x="3255901" y="5750476"/>
            <a:ext cx="2160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/>
              <a:t>(лиственница)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B85A6C3-6D77-42A7-B1AC-D1CCB7AEC236}"/>
              </a:ext>
            </a:extLst>
          </p:cNvPr>
          <p:cNvSpPr/>
          <p:nvPr/>
        </p:nvSpPr>
        <p:spPr>
          <a:xfrm rot="10800000">
            <a:off x="10232034" y="1865150"/>
            <a:ext cx="1565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(рябина)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8834602-35BE-43CD-A0FF-B562577E3CFC}"/>
              </a:ext>
            </a:extLst>
          </p:cNvPr>
          <p:cNvSpPr/>
          <p:nvPr/>
        </p:nvSpPr>
        <p:spPr>
          <a:xfrm rot="10800000">
            <a:off x="9829142" y="2872467"/>
            <a:ext cx="182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(пух тополя)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02D3D9C-F247-45A0-A630-EB74B73FB1B6}"/>
              </a:ext>
            </a:extLst>
          </p:cNvPr>
          <p:cNvSpPr/>
          <p:nvPr/>
        </p:nvSpPr>
        <p:spPr>
          <a:xfrm rot="10800000">
            <a:off x="8593078" y="4096917"/>
            <a:ext cx="1638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(осина)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BAB4FB4-57C9-4A9E-8415-65DAB336676D}"/>
              </a:ext>
            </a:extLst>
          </p:cNvPr>
          <p:cNvSpPr/>
          <p:nvPr/>
        </p:nvSpPr>
        <p:spPr>
          <a:xfrm rot="10800000">
            <a:off x="9569787" y="5660238"/>
            <a:ext cx="1324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>
                <a:solidFill>
                  <a:schemeClr val="bg1">
                    <a:lumMod val="65000"/>
                  </a:schemeClr>
                </a:solidFill>
              </a:rPr>
              <a:t>(дерево)</a:t>
            </a:r>
          </a:p>
        </p:txBody>
      </p:sp>
    </p:spTree>
    <p:extLst>
      <p:ext uri="{BB962C8B-B14F-4D97-AF65-F5344CB8AC3E}">
        <p14:creationId xmlns:p14="http://schemas.microsoft.com/office/powerpoint/2010/main" val="240844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3C697A-69B2-4833-B9B1-EED8C3E80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78" y="-64125"/>
            <a:ext cx="12219845" cy="69862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6294" y="3319322"/>
            <a:ext cx="9085706" cy="831762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ДЕРЕВЬЯ – НАШИ ДРУЗЬЯ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6294" y="4151085"/>
            <a:ext cx="9085706" cy="2771039"/>
          </a:xfrm>
          <a:solidFill>
            <a:schemeClr val="bg1">
              <a:alpha val="60000"/>
            </a:schemeClr>
          </a:solidFill>
        </p:spPr>
        <p:txBody>
          <a:bodyPr lIns="360000" tIns="108000">
            <a:normAutofit/>
          </a:bodyPr>
          <a:lstStyle/>
          <a:p>
            <a:pPr algn="l">
              <a:spcBef>
                <a:spcPts val="1200"/>
              </a:spcBef>
            </a:pPr>
            <a:r>
              <a:rPr lang="ru-RU" dirty="0"/>
              <a:t>Деревья увлажняют воздух, очищают от углекислого газа и выделяют кислород, который так необходим человеку для жизни на земле. Деревья являются строительным материалом: из них изготавливают мебель и возводят дома. Деревья – это сырьё для изготовления бумаги, а дети любят играть в деревянные игрушки.</a:t>
            </a:r>
          </a:p>
          <a:p>
            <a:pPr algn="l">
              <a:spcBef>
                <a:spcPts val="1200"/>
              </a:spcBef>
            </a:pPr>
            <a:r>
              <a:rPr lang="ru-RU" dirty="0"/>
              <a:t>Давайте же беречь и охранять природу, заботиться о деревьях, а весной вместе со взрослыми сажать молодые деревца!</a:t>
            </a:r>
          </a:p>
        </p:txBody>
      </p:sp>
    </p:spTree>
    <p:extLst>
      <p:ext uri="{BB962C8B-B14F-4D97-AF65-F5344CB8AC3E}">
        <p14:creationId xmlns:p14="http://schemas.microsoft.com/office/powerpoint/2010/main" val="234114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2E13237-CA08-44CA-914C-87537B18E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3159" r="57322" b="49901"/>
          <a:stretch/>
        </p:blipFill>
        <p:spPr>
          <a:xfrm>
            <a:off x="10177265" y="57339"/>
            <a:ext cx="1299121" cy="18891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9BAEBB-4B1D-4DAA-A1EC-BBAB5B3B4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5" r="12531" b="3486"/>
          <a:stretch/>
        </p:blipFill>
        <p:spPr>
          <a:xfrm>
            <a:off x="1524000" y="1397431"/>
            <a:ext cx="3962400" cy="54605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287"/>
            <a:ext cx="9144000" cy="8613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Строение дерева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49069"/>
            <a:ext cx="9144000" cy="8613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b="1" dirty="0"/>
              <a:t>Дерево</a:t>
            </a:r>
            <a:r>
              <a:rPr lang="ru-RU" dirty="0"/>
              <a:t> – это растение, состоящее из корня, ствола и кроны.</a:t>
            </a:r>
          </a:p>
          <a:p>
            <a:pPr>
              <a:spcBef>
                <a:spcPts val="0"/>
              </a:spcBef>
            </a:pPr>
            <a:r>
              <a:rPr lang="ru-RU" dirty="0"/>
              <a:t> 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C1B5FD2A-A307-46D2-91FA-C7EC3424E3CA}"/>
              </a:ext>
            </a:extLst>
          </p:cNvPr>
          <p:cNvSpPr txBox="1">
            <a:spLocks/>
          </p:cNvSpPr>
          <p:nvPr/>
        </p:nvSpPr>
        <p:spPr>
          <a:xfrm>
            <a:off x="5241228" y="5270999"/>
            <a:ext cx="6553201" cy="861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b="1" dirty="0"/>
              <a:t>Корни</a:t>
            </a:r>
            <a:r>
              <a:rPr lang="ru-RU" dirty="0"/>
              <a:t> </a:t>
            </a:r>
            <a:r>
              <a:rPr lang="ru-RU" sz="2000" dirty="0"/>
              <a:t>проводят воду и полезные вещества вверх, удерживают дерево в вертикальном положении.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1267F9EB-D8F3-4721-A28B-429259CBA13C}"/>
              </a:ext>
            </a:extLst>
          </p:cNvPr>
          <p:cNvSpPr txBox="1">
            <a:spLocks/>
          </p:cNvSpPr>
          <p:nvPr/>
        </p:nvSpPr>
        <p:spPr>
          <a:xfrm>
            <a:off x="5234603" y="3653798"/>
            <a:ext cx="6553201" cy="1477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b="1" dirty="0"/>
              <a:t>Ствол</a:t>
            </a:r>
            <a:r>
              <a:rPr lang="ru-RU" dirty="0"/>
              <a:t> </a:t>
            </a:r>
            <a:r>
              <a:rPr lang="ru-RU" sz="2000" dirty="0"/>
              <a:t>покрыт корой, которая защищает дерево от  повреждений, резких перемен температуры, насекомых, проводит воду и полезные вещества дальше, а также удерживает крону.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FF65E4D7-0C1E-45EF-8DB8-584CB5F221BC}"/>
              </a:ext>
            </a:extLst>
          </p:cNvPr>
          <p:cNvSpPr txBox="1">
            <a:spLocks/>
          </p:cNvSpPr>
          <p:nvPr/>
        </p:nvSpPr>
        <p:spPr>
          <a:xfrm>
            <a:off x="5241228" y="2324341"/>
            <a:ext cx="6553201" cy="1202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b="1" dirty="0"/>
              <a:t>Крона</a:t>
            </a:r>
            <a:r>
              <a:rPr lang="ru-RU" dirty="0"/>
              <a:t> </a:t>
            </a:r>
            <a:r>
              <a:rPr lang="ru-RU" sz="2000" dirty="0"/>
              <a:t>состоит из ветвей и листьев  или хвои. Ветви удерживают листья, доставляя им питание. Листьями дерево «дышит».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1ABFD3-C6F5-4506-94BB-5AB68D35DCD7}"/>
              </a:ext>
            </a:extLst>
          </p:cNvPr>
          <p:cNvSpPr txBox="1"/>
          <p:nvPr/>
        </p:nvSpPr>
        <p:spPr>
          <a:xfrm>
            <a:off x="404196" y="4866892"/>
            <a:ext cx="119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F536E"/>
                </a:solidFill>
              </a:rPr>
              <a:t>корни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FBB982-BB00-4342-B545-9B5F0F1A8212}"/>
              </a:ext>
            </a:extLst>
          </p:cNvPr>
          <p:cNvSpPr txBox="1"/>
          <p:nvPr/>
        </p:nvSpPr>
        <p:spPr>
          <a:xfrm>
            <a:off x="404196" y="1916769"/>
            <a:ext cx="119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F536E"/>
                </a:solidFill>
              </a:rPr>
              <a:t>крона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5BE963-E19F-46EA-9B92-A83CCF84D905}"/>
              </a:ext>
            </a:extLst>
          </p:cNvPr>
          <p:cNvSpPr txBox="1"/>
          <p:nvPr/>
        </p:nvSpPr>
        <p:spPr>
          <a:xfrm>
            <a:off x="404196" y="3764677"/>
            <a:ext cx="119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9F536E"/>
                </a:solidFill>
              </a:rPr>
              <a:t>ствол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CD8F96D-44B4-49D2-AAB7-E42B1890FBC0}"/>
              </a:ext>
            </a:extLst>
          </p:cNvPr>
          <p:cNvCxnSpPr/>
          <p:nvPr/>
        </p:nvCxnSpPr>
        <p:spPr>
          <a:xfrm>
            <a:off x="1378231" y="2189972"/>
            <a:ext cx="4505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C585443-868F-4EAA-8BE8-E2BF589B2BC6}"/>
              </a:ext>
            </a:extLst>
          </p:cNvPr>
          <p:cNvCxnSpPr/>
          <p:nvPr/>
        </p:nvCxnSpPr>
        <p:spPr>
          <a:xfrm>
            <a:off x="1311968" y="4065154"/>
            <a:ext cx="4505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21AD7EE-6AE0-4488-899A-28D661BF3D6F}"/>
              </a:ext>
            </a:extLst>
          </p:cNvPr>
          <p:cNvCxnSpPr/>
          <p:nvPr/>
        </p:nvCxnSpPr>
        <p:spPr>
          <a:xfrm>
            <a:off x="1378231" y="5125328"/>
            <a:ext cx="45057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7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2AA16-B7B8-48B7-9866-8B1D3476A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4" r="8974"/>
          <a:stretch/>
        </p:blipFill>
        <p:spPr>
          <a:xfrm>
            <a:off x="255964" y="1666009"/>
            <a:ext cx="2182790" cy="43292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834FBA-39D2-41A0-8D20-33A6B710E1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5" r="5557"/>
          <a:stretch/>
        </p:blipFill>
        <p:spPr>
          <a:xfrm>
            <a:off x="9370347" y="1727291"/>
            <a:ext cx="2331675" cy="431736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049"/>
            <a:ext cx="9144000" cy="861391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ОТЛИЧАЮТСЯ ЭТИ ДЕРЕВЬЯ?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510" y="1915524"/>
            <a:ext cx="6864979" cy="2191589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Лиственные</a:t>
            </a:r>
            <a:r>
              <a:rPr lang="ru-RU" dirty="0"/>
              <a:t> деревья имеют плоские, разные по форме и размеру листья, которые меняют цвет осенью, а к зиме опадают. Весной вновь выпускают почки, из которых вновь вырастают листочки. Эти деревья цветут, могут плодоносить.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3936249" y="4342948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/>
              <a:t>Хвойные</a:t>
            </a:r>
            <a:r>
              <a:rPr lang="ru-RU" dirty="0"/>
              <a:t> деревья имеют жёсткие игловидные листья – хвою. У них есть шишки, в которых развиваются семена.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ED5A21-1DD8-49DB-8E47-DA9BCB851C9D}"/>
              </a:ext>
            </a:extLst>
          </p:cNvPr>
          <p:cNvSpPr txBox="1"/>
          <p:nvPr/>
        </p:nvSpPr>
        <p:spPr>
          <a:xfrm>
            <a:off x="668527" y="1124607"/>
            <a:ext cx="176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F536E"/>
                </a:solidFill>
              </a:rPr>
              <a:t>лиственное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FEE13-4D0F-4627-844A-D366AAA182C0}"/>
              </a:ext>
            </a:extLst>
          </p:cNvPr>
          <p:cNvSpPr txBox="1"/>
          <p:nvPr/>
        </p:nvSpPr>
        <p:spPr>
          <a:xfrm>
            <a:off x="9488911" y="1124607"/>
            <a:ext cx="197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F536E"/>
                </a:solidFill>
              </a:rPr>
              <a:t>хвойное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FDA330-A697-46B0-A505-C49DC03CF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1" t="22998" r="9808" b="50000"/>
          <a:stretch/>
        </p:blipFill>
        <p:spPr>
          <a:xfrm>
            <a:off x="2266068" y="5386372"/>
            <a:ext cx="1842868" cy="10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65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06E5B2-5E47-403A-B071-A4B9C9BC9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2" r="9469"/>
          <a:stretch/>
        </p:blipFill>
        <p:spPr>
          <a:xfrm>
            <a:off x="498742" y="148794"/>
            <a:ext cx="2860887" cy="65134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416074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БЕРЁЗА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8334" y="2164092"/>
            <a:ext cx="4903306" cy="2191589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У берёзы белый ствол с тёмными пятнами, покрыт берестой, тонкие веточки, а листики небольшие, по краю зубчатые. Весной берёза цветёт, выпуская желтоватые серёжки. В  них созревают семена, которые потом разносятся ветром.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104093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7682CD-8B4C-443D-AD18-BBE538821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" t="-1126" r="48137" b="1126"/>
          <a:stretch/>
        </p:blipFill>
        <p:spPr>
          <a:xfrm>
            <a:off x="3738875" y="1692486"/>
            <a:ext cx="2914455" cy="42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5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0B7C93-063A-46EA-AAFE-55DF9ED93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2817" r="52947" b="3151"/>
          <a:stretch/>
        </p:blipFill>
        <p:spPr>
          <a:xfrm>
            <a:off x="4775785" y="2437949"/>
            <a:ext cx="2215397" cy="33322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503592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3338" y="2333205"/>
            <a:ext cx="4903306" cy="2191589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Дуб – могучее сильное дерево с толстым стволом, крепкими  раскидистыми ветвями и продолговатыми листьями с резным волнистым краем. Плоды дуба – жёлуди овальной формы.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104093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E4EA76-6499-4B71-B77E-517EC7C37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6" r="1621" b="4625"/>
          <a:stretch/>
        </p:blipFill>
        <p:spPr>
          <a:xfrm>
            <a:off x="393175" y="869025"/>
            <a:ext cx="4133156" cy="54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0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503592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ТОПОЛЬ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191" y="1954670"/>
            <a:ext cx="5124453" cy="31249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Тополь – высокое стройное дерево с крепким сероватого оттенка стволом, листья  по форме напоминают берёзовые, но крупнее. Тополь цветёт весной, выпуская серёжки. Летом из плодов  (коробочек) вылетают семена с тонкими белыми волосками, это явление называют ещё «тополиный пух». 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104093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DADD5C-C1B3-4060-B238-2D1B27774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8" t="4389" r="4947" b="6120"/>
          <a:stretch/>
        </p:blipFill>
        <p:spPr>
          <a:xfrm>
            <a:off x="365342" y="218124"/>
            <a:ext cx="3668648" cy="61362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325F7B-34EE-48A1-AB68-9FE00CB8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4093" r="48044" b="4575"/>
          <a:stretch/>
        </p:blipFill>
        <p:spPr>
          <a:xfrm>
            <a:off x="4330649" y="1914687"/>
            <a:ext cx="2361699" cy="33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503592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6991" y="1982268"/>
            <a:ext cx="4819653" cy="312499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У липы прямой ствол, овальная крона, листья в виде сердечек с пильчатыми краями. Липа очень красива летом, когда цветёт, распространяя нежный аромат. Плоды липы – мелкие чёрные орешки, опадают целой гроздью, у каждой грозди есть крылышко. Благодаря этому, семена улетают дальше от дерева.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104093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1DE2D40-F8F4-4D68-91D4-09BCA2FAF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r="2122" b="4218"/>
          <a:stretch/>
        </p:blipFill>
        <p:spPr>
          <a:xfrm>
            <a:off x="185356" y="215371"/>
            <a:ext cx="4210793" cy="61390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678BB9-D206-4967-BBF2-8A3E6C53E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1" t="5696" r="51554" b="4405"/>
          <a:stretch/>
        </p:blipFill>
        <p:spPr>
          <a:xfrm>
            <a:off x="4661309" y="1982268"/>
            <a:ext cx="2254389" cy="324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5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68" y="503592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159" y="2188570"/>
            <a:ext cx="4819653" cy="3124993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У осины стройный зеленовато – серый ствол, у взрослых деревьев </a:t>
            </a:r>
            <a:r>
              <a:rPr lang="ru-RU" dirty="0" err="1"/>
              <a:t>кора</a:t>
            </a:r>
            <a:r>
              <a:rPr lang="ru-RU" dirty="0"/>
              <a:t> темнее и растрескивается, листья округлые с волнистым краем. Осина похожа на тополь, когда цветёт, выпускает серёжки.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104093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B50480-4B32-4155-9B1F-080633BE1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2" t="8296" r="2775" b="6389"/>
          <a:stretch/>
        </p:blipFill>
        <p:spPr>
          <a:xfrm>
            <a:off x="389773" y="425663"/>
            <a:ext cx="3425049" cy="60066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89DF3D-B5FA-4F38-AC7F-6B249EC7C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16756" r="46924" b="6376"/>
          <a:stretch/>
        </p:blipFill>
        <p:spPr>
          <a:xfrm>
            <a:off x="4273301" y="2188570"/>
            <a:ext cx="2310379" cy="329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6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870D3-F1DE-48BC-A488-985FB5D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703" y="447336"/>
            <a:ext cx="8811063" cy="778018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КЛЁН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011AA4-3237-4E4D-AED1-5DDA0E84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2733" y="2183548"/>
            <a:ext cx="4819653" cy="3124993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У клёна прямой ствол, гладкая </a:t>
            </a:r>
            <a:r>
              <a:rPr lang="ru-RU" dirty="0" err="1"/>
              <a:t>кора</a:t>
            </a:r>
            <a:r>
              <a:rPr lang="ru-RU" dirty="0"/>
              <a:t> сероватого оттенка. Листья у клёна большие, узорные, имеют пять острых концов и выраженные прожилки. Цветёт клён мелкими желтовато–зелёными цветочками. Семена клёна называются крылатками, так как похожи на крылья стрекозы. От ветра они разлетаются далеко по округе.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70683F4D-B724-403A-8922-690F73702874}"/>
              </a:ext>
            </a:extLst>
          </p:cNvPr>
          <p:cNvSpPr txBox="1">
            <a:spLocks/>
          </p:cNvSpPr>
          <p:nvPr/>
        </p:nvSpPr>
        <p:spPr>
          <a:xfrm>
            <a:off x="6440731" y="4099937"/>
            <a:ext cx="5565913" cy="1701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EEB0FB-D04D-44F7-A914-9CE888807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1" t="11978" r="11128" b="7577"/>
          <a:stretch/>
        </p:blipFill>
        <p:spPr>
          <a:xfrm>
            <a:off x="319614" y="354515"/>
            <a:ext cx="3450527" cy="614897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E3A09B-AE92-4676-BD92-AC811839AA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t="11051" r="50261" b="2616"/>
          <a:stretch/>
        </p:blipFill>
        <p:spPr>
          <a:xfrm>
            <a:off x="4334122" y="2142695"/>
            <a:ext cx="2154629" cy="36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14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931</Words>
  <Application>Microsoft Office PowerPoint</Application>
  <PresentationFormat>Широкоэкранный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ДЕТЯМ О ДЕРЕВЬЯХ</vt:lpstr>
      <vt:lpstr>Строение дерева</vt:lpstr>
      <vt:lpstr>ЧЕМ ОТЛИЧАЮТСЯ ЭТИ ДЕРЕВЬЯ?</vt:lpstr>
      <vt:lpstr>БЕРЁЗА</vt:lpstr>
      <vt:lpstr>ДУБ</vt:lpstr>
      <vt:lpstr>ТОПОЛЬ</vt:lpstr>
      <vt:lpstr>ЛИПА</vt:lpstr>
      <vt:lpstr>ОСИНА</vt:lpstr>
      <vt:lpstr>КЛЁН</vt:lpstr>
      <vt:lpstr>КАШТАН</vt:lpstr>
      <vt:lpstr>ИВА</vt:lpstr>
      <vt:lpstr>РЯБИНА</vt:lpstr>
      <vt:lpstr>ЕЛЬ</vt:lpstr>
      <vt:lpstr>СОСНА</vt:lpstr>
      <vt:lpstr>ЛИСТВЕННИЦА</vt:lpstr>
      <vt:lpstr>ОТГАДАЙ ЗАГАДКИ:</vt:lpstr>
      <vt:lpstr>ДЕРЕВЬЯ – НАШИ ДРУЗЬЯ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деревьях</dc:title>
  <dc:creator>Оксана Вавакина</dc:creator>
  <cp:lastModifiedBy>Оксана Вавакина</cp:lastModifiedBy>
  <cp:revision>87</cp:revision>
  <dcterms:created xsi:type="dcterms:W3CDTF">2018-04-17T16:36:45Z</dcterms:created>
  <dcterms:modified xsi:type="dcterms:W3CDTF">2018-04-20T22:17:04Z</dcterms:modified>
</cp:coreProperties>
</file>