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75" r:id="rId4"/>
    <p:sldId id="276" r:id="rId5"/>
    <p:sldId id="277" r:id="rId6"/>
    <p:sldId id="278" r:id="rId7"/>
    <p:sldId id="281" r:id="rId8"/>
    <p:sldId id="27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t>29.01.2019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1810" y="1981201"/>
            <a:ext cx="6858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4800600"/>
            <a:ext cx="6858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800600"/>
            <a:ext cx="6858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359" y="1676400"/>
            <a:ext cx="3429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2261" y="1676400"/>
            <a:ext cx="3429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456331"/>
            <a:ext cx="72009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681163"/>
            <a:ext cx="3429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360" y="2505075"/>
            <a:ext cx="3429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2261" y="1681163"/>
            <a:ext cx="3429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2261" y="2505075"/>
            <a:ext cx="3429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300" y="1676400"/>
            <a:ext cx="462915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5759" y="1676400"/>
            <a:ext cx="233172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609600"/>
            <a:ext cx="8001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49" y="609600"/>
            <a:ext cx="6242051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08360" y="152400"/>
            <a:ext cx="607694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sz="1800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800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09" y="1828800"/>
            <a:ext cx="245745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086947" y="1357284"/>
            <a:ext cx="4367129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9609" y="3962399"/>
            <a:ext cx="245745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889299" y="336530"/>
            <a:ext cx="7362874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909200" y="4253488"/>
            <a:ext cx="849695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941784" y="391886"/>
            <a:ext cx="7256754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986712" y="447870"/>
            <a:ext cx="7137919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7225903" y="4279106"/>
            <a:ext cx="1042988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897788" y="4245769"/>
            <a:ext cx="1021826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7096061" y="4368335"/>
            <a:ext cx="1817549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238090" y="4334226"/>
            <a:ext cx="1817549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9060" y="5410200"/>
            <a:ext cx="51435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877126" y="488128"/>
            <a:ext cx="7381049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019427" y="681199"/>
            <a:ext cx="7096569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097313" y="770297"/>
            <a:ext cx="6950538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188438" y="848633"/>
            <a:ext cx="6786099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72261" y="397363"/>
            <a:ext cx="6028565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614743" y="454908"/>
            <a:ext cx="59436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657985" y="529106"/>
            <a:ext cx="5857115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733426" y="635000"/>
            <a:ext cx="5690222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5413203" y="3332028"/>
            <a:ext cx="3340273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5457979" y="3376386"/>
            <a:ext cx="3223385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5524499" y="3458396"/>
            <a:ext cx="3076577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5589549" y="3555897"/>
            <a:ext cx="2946614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-430514" y="2147746"/>
            <a:ext cx="4929972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-323214" y="2202273"/>
            <a:ext cx="4728380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-204147" y="2268290"/>
            <a:ext cx="4513028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4631483" y="2086818"/>
            <a:ext cx="4876799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4720255" y="2131556"/>
            <a:ext cx="4725692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4816827" y="2178052"/>
            <a:ext cx="4510462" cy="231845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1887745" y="1863742"/>
            <a:ext cx="5366130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1975260" y="1908537"/>
            <a:ext cx="5191102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2080906" y="1970467"/>
            <a:ext cx="4949756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971551" y="1267339"/>
            <a:ext cx="2174892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3384066" y="872538"/>
            <a:ext cx="2360753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5992355" y="1177219"/>
            <a:ext cx="2168052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617219" y="1630677"/>
            <a:ext cx="4254815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727997" y="1739066"/>
            <a:ext cx="401007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766503" y="1800808"/>
            <a:ext cx="3927553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3089402" y="1442316"/>
            <a:ext cx="4643025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3214247" y="1498652"/>
            <a:ext cx="4381631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3270679" y="1551973"/>
            <a:ext cx="4275536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5240303" y="2419501"/>
            <a:ext cx="4095348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5344243" y="2503975"/>
            <a:ext cx="3890116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5386246" y="2542677"/>
            <a:ext cx="3810067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4514850" y="3959650"/>
            <a:ext cx="2341959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4553713" y="4009786"/>
            <a:ext cx="2259866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4588639" y="4059989"/>
            <a:ext cx="2190014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827553" y="1875186"/>
            <a:ext cx="363483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4210465" y="592466"/>
            <a:ext cx="2240363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6333112" y="1622344"/>
            <a:ext cx="1985675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2096" y="4226768"/>
            <a:ext cx="19431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4743197" y="3487058"/>
            <a:ext cx="3216056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4716625" y="223934"/>
            <a:ext cx="3224198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4755994" y="304472"/>
            <a:ext cx="314169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4821293" y="357898"/>
            <a:ext cx="2998604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242431" y="3430172"/>
            <a:ext cx="3152289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283643" y="3498639"/>
            <a:ext cx="3041195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346404" y="3576013"/>
            <a:ext cx="2902685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203649" y="247650"/>
            <a:ext cx="319106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263710" y="325853"/>
            <a:ext cx="3091563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301586" y="393163"/>
            <a:ext cx="3003352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4814920" y="3558259"/>
            <a:ext cx="3091563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4865256" y="3625375"/>
            <a:ext cx="3003352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364294" y="478023"/>
            <a:ext cx="2850359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4886030" y="435634"/>
            <a:ext cx="2870297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407648" y="3668002"/>
            <a:ext cx="2780068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4955539" y="3696667"/>
            <a:ext cx="2850359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656034" y="30480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705019" y="35351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754006" y="399144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4685109" y="30480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4734094" y="35351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4783080" y="399144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656034" y="352425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705019" y="357296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754006" y="3622250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4685109" y="352425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4734094" y="357296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4783080" y="3622250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800099" y="444864"/>
            <a:ext cx="3503294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800099" y="3681730"/>
            <a:ext cx="3503294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4819004" y="3681730"/>
            <a:ext cx="3503295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4819004" y="444864"/>
            <a:ext cx="3503295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0859" y="771306"/>
            <a:ext cx="32004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184829" y="-241054"/>
            <a:ext cx="9530795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800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676400"/>
            <a:ext cx="719971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19021" y="6563201"/>
            <a:ext cx="75216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361" y="6563201"/>
            <a:ext cx="3086098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2558" y="6560791"/>
            <a:ext cx="456129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09" y="834121"/>
            <a:ext cx="2677706" cy="2412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6A4520"/>
                </a:solidFill>
              </a:rPr>
              <a:t>Проект "Мама и я - лучшие друзья!"</a:t>
            </a:r>
            <a:endParaRPr lang="ru-RU" sz="3200" dirty="0">
              <a:solidFill>
                <a:srgbClr val="6A4520"/>
              </a:solidFill>
              <a:latin typeface="Cambria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7EA131">
                    <a:lumMod val="50000"/>
                  </a:srgbClr>
                </a:solidFill>
                <a:latin typeface="Cambria"/>
              </a:rPr>
              <a:t>Музыкальный руководитель Губанова Юлия Николаевна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11516" r="-221" b="38738"/>
          <a:stretch/>
        </p:blipFill>
        <p:spPr>
          <a:xfrm>
            <a:off x="901521" y="1383451"/>
            <a:ext cx="4717358" cy="3906838"/>
          </a:xfr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Цель: формирование гармоничных </a:t>
            </a:r>
            <a:r>
              <a:rPr lang="ru-RU" dirty="0" smtClean="0"/>
              <a:t>детско-родительских </a:t>
            </a:r>
            <a:r>
              <a:rPr lang="ru-RU" dirty="0"/>
              <a:t>отношений.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- воспитание у ребёнка любви и привязанности к своей семье;</a:t>
            </a:r>
          </a:p>
          <a:p>
            <a:r>
              <a:rPr lang="ru-RU" dirty="0"/>
              <a:t>- формирование знаний детей о маме, семье;</a:t>
            </a:r>
          </a:p>
          <a:p>
            <a:r>
              <a:rPr lang="ru-RU" dirty="0"/>
              <a:t>- формирование желания детей дарить радость близким людям;</a:t>
            </a:r>
          </a:p>
          <a:p>
            <a:r>
              <a:rPr lang="ru-RU" dirty="0"/>
              <a:t>- формировать желание родителей задуматься над уникальностью своего ребёнка и выражением своих чувств.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96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Тип проекта: творческий, </a:t>
            </a:r>
            <a:r>
              <a:rPr lang="ru-RU" dirty="0" smtClean="0"/>
              <a:t>среднесрочный.</a:t>
            </a:r>
            <a:endParaRPr lang="ru-RU" dirty="0"/>
          </a:p>
          <a:p>
            <a:r>
              <a:rPr lang="ru-RU" dirty="0"/>
              <a:t>Участники проекта: дети среднего дошкольного возраста, педагоги группы, родители, музыкальный руководитель.</a:t>
            </a:r>
          </a:p>
          <a:p>
            <a:r>
              <a:rPr lang="ru-RU" dirty="0"/>
              <a:t>Проблема: дети мало знают о своём ближайшем окружении (увлечения и мечты родителей, их профессиональная деятельность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0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Этапы.</a:t>
            </a:r>
            <a:br>
              <a:rPr lang="ru-RU" dirty="0"/>
            </a:br>
            <a:r>
              <a:rPr lang="ru-RU" dirty="0"/>
              <a:t>Подготовительный этап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</a:t>
            </a:r>
            <a:r>
              <a:rPr lang="ru-RU" dirty="0"/>
              <a:t>опроса детей (воспитатели, дети) (Опрос проводится индивидуально с каждым ребёнком в свободное время);</a:t>
            </a:r>
          </a:p>
          <a:p>
            <a:r>
              <a:rPr lang="ru-RU" dirty="0" smtClean="0"/>
              <a:t>Принятие </a:t>
            </a:r>
            <a:r>
              <a:rPr lang="ru-RU" dirty="0"/>
              <a:t>решения о подготовке праздника и подарков для мам (воспитатели с детьми);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плана проекта (воспитатели, музыкальный руководитель);</a:t>
            </a:r>
          </a:p>
          <a:p>
            <a:r>
              <a:rPr lang="ru-RU" dirty="0" smtClean="0"/>
              <a:t>Беседа </a:t>
            </a:r>
            <a:r>
              <a:rPr lang="ru-RU" dirty="0"/>
              <a:t>с родителями о принятом решении, о необходимости выполнить творческую работу "Мой ребёнок самый лучший".</a:t>
            </a:r>
          </a:p>
        </p:txBody>
      </p:sp>
    </p:spTree>
    <p:extLst>
      <p:ext uri="{BB962C8B-B14F-4D97-AF65-F5344CB8AC3E}">
        <p14:creationId xmlns:p14="http://schemas.microsoft.com/office/powerpoint/2010/main" val="14198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Этапы.</a:t>
            </a:r>
            <a:br>
              <a:rPr lang="ru-RU" dirty="0"/>
            </a:br>
            <a:r>
              <a:rPr lang="ru-RU" dirty="0"/>
              <a:t>Основной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Рисование </a:t>
            </a:r>
            <a:r>
              <a:rPr lang="ru-RU" dirty="0"/>
              <a:t>портрета мамы (дети с воспитателями);</a:t>
            </a:r>
          </a:p>
          <a:p>
            <a:r>
              <a:rPr lang="ru-RU" dirty="0" smtClean="0"/>
              <a:t>Разучивание </a:t>
            </a:r>
            <a:r>
              <a:rPr lang="ru-RU" dirty="0"/>
              <a:t>песни, стихотворений, частушек, танца - подготовка к празднику (воспитатели, музыкальный руководитель, дети);</a:t>
            </a:r>
          </a:p>
          <a:p>
            <a:r>
              <a:rPr lang="ru-RU" dirty="0" smtClean="0"/>
              <a:t>Сюжетно </a:t>
            </a:r>
            <a:r>
              <a:rPr lang="ru-RU" dirty="0"/>
              <a:t>- ролевая игра "Семья" (дети);</a:t>
            </a:r>
          </a:p>
          <a:p>
            <a:r>
              <a:rPr lang="ru-RU" dirty="0" smtClean="0"/>
              <a:t>Беседы </a:t>
            </a:r>
            <a:r>
              <a:rPr lang="ru-RU" dirty="0"/>
              <a:t>с детьми о семье (воспитатели, дети);</a:t>
            </a:r>
          </a:p>
          <a:p>
            <a:r>
              <a:rPr lang="ru-RU" dirty="0" smtClean="0"/>
              <a:t>Изготовление </a:t>
            </a:r>
            <a:r>
              <a:rPr lang="ru-RU" dirty="0"/>
              <a:t>творческой работы "Мой ребёнок самый лучший" (родители);</a:t>
            </a:r>
          </a:p>
          <a:p>
            <a:r>
              <a:rPr lang="ru-RU" dirty="0" smtClean="0"/>
              <a:t>Помощь </a:t>
            </a:r>
            <a:r>
              <a:rPr lang="ru-RU" dirty="0"/>
              <a:t>в подготовке праздника (родители);</a:t>
            </a:r>
          </a:p>
          <a:p>
            <a:r>
              <a:rPr lang="ru-RU" dirty="0" smtClean="0"/>
              <a:t>Разучивание </a:t>
            </a:r>
            <a:r>
              <a:rPr lang="ru-RU" dirty="0"/>
              <a:t>стихов (</a:t>
            </a:r>
            <a:r>
              <a:rPr lang="ru-RU" dirty="0" smtClean="0"/>
              <a:t>родители, воспитатели).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4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A4520"/>
                </a:solidFill>
                <a:latin typeface="Cambria"/>
              </a:rPr>
              <a:t>Творческие работы детей</a:t>
            </a:r>
            <a:endParaRPr lang="ru-RU" dirty="0">
              <a:solidFill>
                <a:srgbClr val="6A4520"/>
              </a:solidFill>
              <a:latin typeface="Cambria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 b="15826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r="13419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19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Этапы.</a:t>
            </a:r>
            <a:br>
              <a:rPr lang="ru-RU" dirty="0"/>
            </a:br>
            <a:r>
              <a:rPr lang="ru-RU" dirty="0"/>
              <a:t>Заключительный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Проведение праздника "День матери" (дети, воспитатели, родители, музыкальный руководитель, гости);</a:t>
            </a:r>
          </a:p>
          <a:p>
            <a:r>
              <a:rPr lang="ru-RU" dirty="0"/>
              <a:t>- </a:t>
            </a:r>
            <a:r>
              <a:rPr lang="ru-RU" dirty="0" err="1"/>
              <a:t>Видеопрезентация</a:t>
            </a:r>
            <a:r>
              <a:rPr lang="ru-RU" dirty="0"/>
              <a:t> "Мамочка милая, мамочка моя" (воспитатели);</a:t>
            </a:r>
          </a:p>
          <a:p>
            <a:r>
              <a:rPr lang="ru-RU" dirty="0"/>
              <a:t>- Выставка творческих работ "Мой ребёнок самый лучший" в группе (воспитатели, родители);</a:t>
            </a:r>
          </a:p>
          <a:p>
            <a:r>
              <a:rPr lang="ru-RU" dirty="0"/>
              <a:t>- Чаепитие в группе, обсуждение творческих работ (дети, воспитатели, родители).</a:t>
            </a:r>
          </a:p>
        </p:txBody>
      </p:sp>
    </p:spTree>
    <p:extLst>
      <p:ext uri="{BB962C8B-B14F-4D97-AF65-F5344CB8AC3E}">
        <p14:creationId xmlns:p14="http://schemas.microsoft.com/office/powerpoint/2010/main" val="37353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8" b="2149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Праздник «День мамы» ноябрь 2018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 b="21511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 b="21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0</TotalTime>
  <Words>328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Cambria</vt:lpstr>
      <vt:lpstr>LeavesAlbum_16x9</vt:lpstr>
      <vt:lpstr>Проект "Мама и я - лучшие друзья!"</vt:lpstr>
      <vt:lpstr>Цель и задачи</vt:lpstr>
      <vt:lpstr>Описание проекта</vt:lpstr>
      <vt:lpstr>Этапы. Подготовительный этап.</vt:lpstr>
      <vt:lpstr>Этапы. Основной этап.</vt:lpstr>
      <vt:lpstr>Презентация PowerPoint</vt:lpstr>
      <vt:lpstr>Этапы. Заключительный этап.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2019-01-28T17:59:42Z</dcterms:created>
  <dcterms:modified xsi:type="dcterms:W3CDTF">2019-01-29T14:41:24Z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