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5" r:id="rId3"/>
    <p:sldId id="281" r:id="rId4"/>
    <p:sldId id="256" r:id="rId5"/>
    <p:sldId id="257" r:id="rId6"/>
    <p:sldId id="258" r:id="rId7"/>
    <p:sldId id="259" r:id="rId8"/>
    <p:sldId id="269" r:id="rId9"/>
    <p:sldId id="260" r:id="rId10"/>
    <p:sldId id="261" r:id="rId11"/>
    <p:sldId id="284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5" r:id="rId23"/>
    <p:sldId id="274" r:id="rId24"/>
    <p:sldId id="276" r:id="rId25"/>
    <p:sldId id="277" r:id="rId26"/>
    <p:sldId id="282" r:id="rId27"/>
    <p:sldId id="283" r:id="rId28"/>
    <p:sldId id="278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6E6019-BCA5-4191-81BF-1337A3153A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2.wm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55;&#1088;&#1080;&#1083;&#1086;&#1078;&#1077;&#1085;&#1080;&#1077;%201.mpg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урок хим ур\28.wmf"/>
          <p:cNvPicPr>
            <a:picLocks noChangeAspect="1" noChangeArrowheads="1"/>
          </p:cNvPicPr>
          <p:nvPr/>
        </p:nvPicPr>
        <p:blipFill>
          <a:blip r:embed="rId2" cstate="print">
            <a:lum bright="-19000" contrast="18000"/>
          </a:blip>
          <a:srcRect/>
          <a:stretch>
            <a:fillRect/>
          </a:stretch>
        </p:blipFill>
        <p:spPr bwMode="auto">
          <a:xfrm>
            <a:off x="0" y="0"/>
            <a:ext cx="5374950" cy="46831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8691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990000"/>
                </a:solidFill>
              </a:rPr>
              <a:t/>
            </a:r>
            <a:br>
              <a:rPr lang="ru-RU" sz="5400" b="1" dirty="0" smtClean="0">
                <a:solidFill>
                  <a:srgbClr val="990000"/>
                </a:solidFill>
              </a:rPr>
            </a:br>
            <a:r>
              <a:rPr lang="ru-RU" sz="5400" b="1" dirty="0" smtClean="0">
                <a:solidFill>
                  <a:srgbClr val="990000"/>
                </a:solidFill>
              </a:rPr>
              <a:t>Химические уравнения</a:t>
            </a:r>
            <a:br>
              <a:rPr lang="ru-RU" sz="5400" b="1" dirty="0" smtClean="0">
                <a:solidFill>
                  <a:srgbClr val="990000"/>
                </a:solidFill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5400" b="1" dirty="0">
              <a:solidFill>
                <a:srgbClr val="99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96008" y="50215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012160" y="6334780"/>
            <a:ext cx="2915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Файзулина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Хамитовна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учитель химии.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285992"/>
            <a:ext cx="6500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/>
              <a:t>Zn</a:t>
            </a:r>
            <a:r>
              <a:rPr lang="ru-RU" sz="9600" b="1" dirty="0" smtClean="0"/>
              <a:t> + </a:t>
            </a:r>
            <a:r>
              <a:rPr lang="en-US" sz="9600" b="1" dirty="0" smtClean="0"/>
              <a:t>S</a:t>
            </a:r>
            <a:r>
              <a:rPr lang="ru-RU" sz="9600" b="1" dirty="0" smtClean="0"/>
              <a:t>  </a:t>
            </a:r>
            <a:r>
              <a:rPr lang="ru-RU" sz="9600" b="1" dirty="0" smtClean="0">
                <a:solidFill>
                  <a:srgbClr val="FF0000"/>
                </a:solidFill>
              </a:rPr>
              <a:t>=</a:t>
            </a:r>
            <a:r>
              <a:rPr lang="ru-RU" sz="9600" b="1" dirty="0" smtClean="0"/>
              <a:t> </a:t>
            </a:r>
            <a:r>
              <a:rPr lang="en-US" sz="9600" b="1" dirty="0" err="1" smtClean="0"/>
              <a:t>ZnS</a:t>
            </a:r>
            <a:r>
              <a:rPr lang="ru-RU" sz="9600" b="1" dirty="0" smtClean="0"/>
              <a:t> 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9313" t="2576" r="51718" b="43349"/>
          <a:stretch>
            <a:fillRect/>
          </a:stretch>
        </p:blipFill>
        <p:spPr>
          <a:xfrm>
            <a:off x="479788" y="1700213"/>
            <a:ext cx="3731850" cy="4586307"/>
          </a:xfrm>
          <a:noFill/>
          <a:ln/>
        </p:spPr>
      </p:pic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История открытия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600200"/>
            <a:ext cx="4330700" cy="4530725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dirty="0"/>
              <a:t>   </a:t>
            </a:r>
            <a:r>
              <a:rPr lang="ru-RU" dirty="0">
                <a:latin typeface="Times New Roman" pitchFamily="18" charset="0"/>
              </a:rPr>
              <a:t>Закон сохранения массы впервые  </a:t>
            </a:r>
            <a:r>
              <a:rPr lang="ru-RU" dirty="0" smtClean="0">
                <a:latin typeface="Times New Roman" pitchFamily="18" charset="0"/>
              </a:rPr>
              <a:t>сформулировал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в 1748 </a:t>
            </a:r>
            <a:r>
              <a:rPr lang="ru-RU" dirty="0" smtClean="0">
                <a:latin typeface="Times New Roman" pitchFamily="18" charset="0"/>
              </a:rPr>
              <a:t>году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экспериментально </a:t>
            </a:r>
            <a:r>
              <a:rPr lang="ru-RU" dirty="0">
                <a:latin typeface="Times New Roman" pitchFamily="18" charset="0"/>
              </a:rPr>
              <a:t>подтвердил </a:t>
            </a:r>
            <a:endParaRPr lang="ru-RU" dirty="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</a:rPr>
              <a:t>1756 г. русский ученый </a:t>
            </a:r>
            <a:endParaRPr lang="ru-RU" dirty="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М. В</a:t>
            </a:r>
            <a:r>
              <a:rPr lang="ru-RU" b="1" dirty="0">
                <a:latin typeface="Times New Roman" pitchFamily="18" charset="0"/>
              </a:rPr>
              <a:t>. Ломоносов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Закон сохранения массы веществ, открыт М.В.Ломоносовым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1748 году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3071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 action="ppaction://hlinkfile"/>
              </a:rPr>
              <a:t>Масса веществ, вступивших в химическую  реакцию, равна массе веществ, получившихся в результате ее». 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2043114"/>
          </a:xfrm>
        </p:spPr>
        <p:txBody>
          <a:bodyPr/>
          <a:lstStyle/>
          <a:p>
            <a:pPr>
              <a:buNone/>
            </a:pPr>
            <a:r>
              <a:rPr lang="en-US" sz="4400" b="1" dirty="0" err="1" smtClean="0">
                <a:solidFill>
                  <a:srgbClr val="FF0000"/>
                </a:solidFill>
              </a:rPr>
              <a:t>Ar</a:t>
            </a:r>
            <a:r>
              <a:rPr lang="en-US" sz="4400" b="1" dirty="0" smtClean="0">
                <a:solidFill>
                  <a:srgbClr val="FF0000"/>
                </a:solidFill>
              </a:rPr>
              <a:t> (Zn)   +     </a:t>
            </a:r>
            <a:r>
              <a:rPr lang="en-US" sz="4400" b="1" dirty="0" err="1" smtClean="0">
                <a:solidFill>
                  <a:srgbClr val="FF0000"/>
                </a:solidFill>
              </a:rPr>
              <a:t>Ar</a:t>
            </a:r>
            <a:r>
              <a:rPr lang="en-US" sz="4400" b="1" dirty="0" smtClean="0">
                <a:solidFill>
                  <a:srgbClr val="FF0000"/>
                </a:solidFill>
              </a:rPr>
              <a:t> (S)     =       </a:t>
            </a:r>
            <a:r>
              <a:rPr lang="en-US" sz="4400" b="1" dirty="0" err="1" smtClean="0">
                <a:solidFill>
                  <a:srgbClr val="FF0000"/>
                </a:solidFill>
              </a:rPr>
              <a:t>Mr</a:t>
            </a:r>
            <a:r>
              <a:rPr lang="en-US" sz="4400" b="1" dirty="0" smtClean="0">
                <a:solidFill>
                  <a:srgbClr val="FF0000"/>
                </a:solidFill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</a:rPr>
              <a:t>ZnS</a:t>
            </a:r>
            <a:r>
              <a:rPr lang="en-US" sz="4400" b="1" dirty="0" smtClean="0">
                <a:solidFill>
                  <a:srgbClr val="FF0000"/>
                </a:solidFill>
              </a:rPr>
              <a:t>)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400" b="1" dirty="0" smtClean="0"/>
              <a:t>    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65       +       32        =            97</a:t>
            </a:r>
          </a:p>
          <a:p>
            <a:endParaRPr lang="ru-RU" dirty="0"/>
          </a:p>
        </p:txBody>
      </p:sp>
      <p:pic>
        <p:nvPicPr>
          <p:cNvPr id="4" name="Picture 6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573463"/>
            <a:ext cx="3057525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Алгоритм составления уравнений химических реакций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04"/>
                <a:gridCol w="3786214"/>
                <a:gridCol w="33289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Последователь</a:t>
                      </a:r>
                    </a:p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Пример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Записать формулы исходных веществ и продуктов реакции (между ними поставить черточку)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   +    О</a:t>
                      </a:r>
                      <a:r>
                        <a:rPr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    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▬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---------------------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ru-RU" sz="2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------------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левая               правая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части уравнения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6" descr="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987805"/>
            <a:ext cx="2667868" cy="2870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5111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Алгоритм составления уравнений химических реакций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857232"/>
          <a:ext cx="8715437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592"/>
                <a:gridCol w="4271318"/>
                <a:gridCol w="364652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Последователь</a:t>
                      </a:r>
                    </a:p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Пример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 число атомов каждого элемента в левой и правой частях уравнения.</a:t>
                      </a:r>
                    </a:p>
                    <a:p>
                      <a:pPr algn="just"/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Если число атомов различное, то необходимо: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Найти для каждого элемента наименьшее общее кратное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Разделить наименьшее общее кратное на число соответствующих атомов, т.е. найти и расставить коэффициенты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 Уравнять числа атомов остальных элементов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атом Р                    2 атома Р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атома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атомов О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А)Для числа атомов кислорода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и фосфора (</a:t>
                      </a:r>
                      <a:r>
                        <a:rPr lang="ru-RU" sz="18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н.о.к.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Р  +   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      </a:t>
                      </a:r>
                      <a:r>
                        <a:rPr lang="ru-RU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▬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Р</a:t>
                      </a:r>
                      <a:r>
                        <a:rPr lang="ru-RU" sz="1800" kern="1200" baseline="-250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800" kern="1200" baseline="-250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 10:2=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10:5=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10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Р  + 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 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▬ </a:t>
                      </a:r>
                      <a:r>
                        <a:rPr lang="ru-RU" sz="18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В)левая часть          правая  часть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1 атом Р              2•2=4  атома Р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левой части нужно поставить коэффициент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    +  5 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  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▬    2 Р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Алгоритм составления уравнений химических реакций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75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04"/>
                <a:gridCol w="3786214"/>
                <a:gridCol w="3328982"/>
              </a:tblGrid>
              <a:tr h="115358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Последователь</a:t>
                      </a:r>
                    </a:p>
                    <a:p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Пример</a:t>
                      </a:r>
                      <a:endParaRPr lang="ru-RU" sz="2800" dirty="0"/>
                    </a:p>
                  </a:txBody>
                  <a:tcPr/>
                </a:tc>
              </a:tr>
              <a:tr h="196109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Поставить знак равенства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Р + 5 О</a:t>
                      </a:r>
                      <a:r>
                        <a:rPr lang="ru-RU" sz="2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 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═  2 Р</a:t>
                      </a:r>
                      <a:r>
                        <a:rPr lang="ru-RU" sz="2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2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96109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Проверить правильность уравнения числа атомов левой и правой частях уравнения химической реакции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атома Р                        4 атома Р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атомов О              10 атомов О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Задание</a:t>
            </a:r>
            <a:r>
              <a:rPr lang="ru-RU" sz="3600" dirty="0" smtClean="0"/>
              <a:t>: Составьте уравнение реакции, используя исходные вещества согласно вашему варианту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2071688"/>
          <a:ext cx="82296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230"/>
                <a:gridCol w="51863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Вариант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Исходные вещества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Калий, кислород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Алюминий, сера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Рубидий, хлор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Литий, азот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Магний, кислород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Натрий, фосфор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Проверка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/>
        </p:nvGraphicFramePr>
        <p:xfrm>
          <a:off x="428596" y="1643050"/>
          <a:ext cx="82296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230"/>
                <a:gridCol w="51863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Вариант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Уравнения реакций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4К + О</a:t>
                      </a:r>
                      <a:r>
                        <a:rPr lang="ru-RU" sz="3200" b="1" baseline="-25000" dirty="0" smtClean="0"/>
                        <a:t>2</a:t>
                      </a:r>
                      <a:r>
                        <a:rPr lang="ru-RU" sz="3200" b="1" dirty="0" smtClean="0"/>
                        <a:t> =2К</a:t>
                      </a:r>
                      <a:r>
                        <a:rPr lang="ru-RU" sz="3200" b="1" baseline="-25000" dirty="0" smtClean="0"/>
                        <a:t>2</a:t>
                      </a:r>
                      <a:r>
                        <a:rPr lang="ru-RU" sz="3200" b="1" dirty="0" smtClean="0"/>
                        <a:t>О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2Al</a:t>
                      </a:r>
                      <a:r>
                        <a:rPr lang="en-US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+ 3S = Al</a:t>
                      </a:r>
                      <a:r>
                        <a:rPr lang="en-US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en-US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2Rb+Cl</a:t>
                      </a:r>
                      <a:r>
                        <a:rPr lang="ru-RU" sz="3200" b="1" baseline="-25000" dirty="0" smtClean="0"/>
                        <a:t>2</a:t>
                      </a:r>
                      <a:r>
                        <a:rPr lang="ru-RU" sz="3200" b="1" dirty="0" smtClean="0"/>
                        <a:t> </a:t>
                      </a:r>
                      <a:r>
                        <a:rPr lang="en-US" sz="3200" b="1" dirty="0" smtClean="0"/>
                        <a:t>=2RbCl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4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6Li+N</a:t>
                      </a:r>
                      <a:r>
                        <a:rPr lang="ru-RU" sz="3200" b="1" baseline="-25000" dirty="0" smtClean="0"/>
                        <a:t>2</a:t>
                      </a:r>
                      <a:r>
                        <a:rPr lang="ru-RU" sz="3200" b="1" dirty="0" smtClean="0"/>
                        <a:t> 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=2Li</a:t>
                      </a:r>
                      <a:r>
                        <a:rPr lang="en-US" sz="3200" b="1" baseline="-25000" dirty="0" smtClean="0"/>
                        <a:t>3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 + 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3200" b="1" baseline="-25000" dirty="0" smtClean="0"/>
                        <a:t>2</a:t>
                      </a:r>
                      <a:r>
                        <a:rPr lang="ru-RU" sz="3200" b="1" dirty="0" smtClean="0"/>
                        <a:t> </a:t>
                      </a:r>
                      <a:r>
                        <a:rPr lang="en-US" sz="3200" b="1" dirty="0" smtClean="0"/>
                        <a:t>=</a:t>
                      </a:r>
                      <a:r>
                        <a:rPr lang="ru-RU" sz="3200" b="1" dirty="0" smtClean="0"/>
                        <a:t>2</a:t>
                      </a:r>
                      <a:r>
                        <a:rPr lang="en-US" sz="3200" b="1" dirty="0" smtClean="0"/>
                        <a:t>Mg</a:t>
                      </a:r>
                      <a:r>
                        <a:rPr lang="ru-RU" sz="3200" b="1" dirty="0" smtClean="0"/>
                        <a:t>О</a:t>
                      </a:r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3Na+P=Na</a:t>
                      </a:r>
                      <a:r>
                        <a:rPr lang="en-US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Расставьте коэффициенты в уравнении     </a:t>
            </a: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+ 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OH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+ 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Вопросы: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Что показывает химическая формула? 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Как определить число атомов химического элемента по формуле?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в схеме реакции есть формула</a:t>
            </a:r>
          </a:p>
          <a:p>
            <a:pPr>
              <a:buNone/>
            </a:pPr>
            <a:r>
              <a:rPr lang="ru-RU" dirty="0" smtClean="0"/>
              <a:t> соли, то вначале уравнивают число</a:t>
            </a:r>
          </a:p>
          <a:p>
            <a:pPr>
              <a:buNone/>
            </a:pPr>
            <a:r>
              <a:rPr lang="ru-RU" dirty="0" smtClean="0"/>
              <a:t> ионов, образующих соль</a:t>
            </a:r>
          </a:p>
          <a:p>
            <a:endParaRPr lang="ru-RU" dirty="0" smtClean="0"/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3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+ 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OH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4400" b="1" baseline="-25000" dirty="0" smtClean="0">
                <a:solidFill>
                  <a:srgbClr val="FF0000"/>
                </a:solidFill>
              </a:rPr>
              <a:t>3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+ 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endParaRPr lang="ru-RU" sz="4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 smtClean="0"/>
          </a:p>
        </p:txBody>
      </p:sp>
      <p:pic>
        <p:nvPicPr>
          <p:cNvPr id="4" name="Picture 7" descr="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260351"/>
            <a:ext cx="1979612" cy="338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501122" cy="4525963"/>
          </a:xfrm>
        </p:spPr>
        <p:txBody>
          <a:bodyPr/>
          <a:lstStyle/>
          <a:p>
            <a:pPr algn="ctr"/>
            <a:r>
              <a:rPr lang="ru-RU" dirty="0" smtClean="0"/>
              <a:t>Если участвующие в реакции вещества содержат водород и кислород, то атомы водорода уравнивают в предпоследнюю очередь, а атомы кислорода – в последнюю. </a:t>
            </a:r>
          </a:p>
          <a:p>
            <a:pPr algn="ctr"/>
            <a:endParaRPr lang="ru-RU" dirty="0" smtClean="0"/>
          </a:p>
          <a:p>
            <a:pPr>
              <a:buNone/>
            </a:pPr>
            <a:r>
              <a:rPr lang="ru-RU" sz="4400" b="1" dirty="0" smtClean="0"/>
              <a:t>3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+</a:t>
            </a:r>
            <a:r>
              <a:rPr lang="ru-RU" sz="4400" b="1" dirty="0" smtClean="0"/>
              <a:t>2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OH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+</a:t>
            </a:r>
            <a:r>
              <a:rPr lang="ru-RU" sz="4400" b="1" dirty="0" smtClean="0"/>
              <a:t>6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ru-RU" sz="4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endParaRPr lang="ru-RU" sz="4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525963"/>
          </a:xfrm>
        </p:spPr>
        <p:txBody>
          <a:bodyPr/>
          <a:lstStyle/>
          <a:p>
            <a:pPr algn="ctr"/>
            <a:r>
              <a:rPr lang="ru-RU" dirty="0" smtClean="0"/>
              <a:t>Если в схеме реакции имеется несколько формул солей, то необходимо начинать  уравнивание с  ионов, входящих в состав соли, содержащей большее их число. </a:t>
            </a:r>
          </a:p>
          <a:p>
            <a:pPr algn="ctr"/>
            <a:endParaRPr lang="ru-RU" dirty="0" smtClean="0"/>
          </a:p>
          <a:p>
            <a:pPr>
              <a:buNone/>
            </a:pPr>
            <a:r>
              <a:rPr lang="ru-RU" sz="4200" b="1" dirty="0" smtClean="0"/>
              <a:t>2</a:t>
            </a:r>
            <a:r>
              <a:rPr lang="en-US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</a:t>
            </a:r>
            <a:r>
              <a:rPr lang="en-US" sz="4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</a:t>
            </a:r>
            <a:r>
              <a:rPr lang="ru-RU" sz="4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3Ca</a:t>
            </a:r>
            <a:r>
              <a:rPr lang="ru-RU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</a:t>
            </a:r>
            <a:r>
              <a:rPr lang="ru-RU" sz="4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ru-RU" sz="4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</a:t>
            </a:r>
            <a:r>
              <a:rPr lang="en-US" sz="4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</a:t>
            </a:r>
            <a:r>
              <a:rPr lang="ru-RU" sz="4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4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ru-RU" sz="4200" b="1" dirty="0" smtClean="0"/>
              <a:t>6</a:t>
            </a:r>
            <a:r>
              <a:rPr lang="en-US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NaNO</a:t>
            </a:r>
            <a:r>
              <a:rPr lang="en-US" sz="42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endParaRPr lang="ru-RU" sz="4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Задание:</a:t>
            </a:r>
            <a:r>
              <a:rPr lang="ru-RU" sz="3600" dirty="0" smtClean="0"/>
              <a:t> Расставьте коэффициенты в предложенном уравнении, согласно вашему варианту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4"/>
                <a:gridCol w="6400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Вариант</a:t>
                      </a:r>
                      <a:r>
                        <a:rPr lang="ru-RU" sz="3600" baseline="0" dirty="0" smtClean="0"/>
                        <a:t>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Уравнение    реакции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HNO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Ca(OH)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Ca(NO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H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3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3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NaOH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Na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H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3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Fe(OH)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H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Fe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(SO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H</a:t>
                      </a:r>
                      <a:r>
                        <a:rPr lang="en-US" sz="3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3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4900" b="1" dirty="0" smtClean="0">
                <a:solidFill>
                  <a:srgbClr val="FF0000"/>
                </a:solidFill>
              </a:rPr>
              <a:t>Проверка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071678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84"/>
                <a:gridCol w="6400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Вариант</a:t>
                      </a:r>
                      <a:r>
                        <a:rPr lang="ru-RU" sz="3600" baseline="0" dirty="0" smtClean="0"/>
                        <a:t>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Уравнение    реакции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HNO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Ca(OH)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Ca(NO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lang="ru-RU" sz="3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lang="ru-RU" sz="3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NaOH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Na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r>
                        <a:rPr lang="ru-RU" sz="3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Fe(OH)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3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=Fe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(SO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3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32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Прочтение химических уравнений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r>
              <a:rPr lang="ru-RU" sz="6600" b="1" dirty="0" smtClean="0"/>
              <a:t>2Н</a:t>
            </a:r>
            <a:r>
              <a:rPr lang="ru-RU" sz="6600" b="1" baseline="-25000" dirty="0" smtClean="0"/>
              <a:t>2   </a:t>
            </a:r>
            <a:r>
              <a:rPr lang="ru-RU" sz="6600" b="1" dirty="0" smtClean="0"/>
              <a:t>+ </a:t>
            </a:r>
            <a:r>
              <a:rPr lang="en-US" sz="6600" b="1" dirty="0" smtClean="0"/>
              <a:t>O</a:t>
            </a:r>
            <a:r>
              <a:rPr lang="ru-RU" sz="6600" b="1" baseline="-25000" dirty="0" smtClean="0"/>
              <a:t>2</a:t>
            </a:r>
            <a:r>
              <a:rPr lang="ru-RU" sz="6600" b="1" dirty="0" smtClean="0"/>
              <a:t> = 2</a:t>
            </a:r>
            <a:r>
              <a:rPr lang="en-US" sz="6600" b="1" dirty="0" smtClean="0"/>
              <a:t>H</a:t>
            </a:r>
            <a:r>
              <a:rPr lang="ru-RU" sz="6600" b="1" baseline="-25000" dirty="0" smtClean="0"/>
              <a:t>2</a:t>
            </a:r>
            <a:r>
              <a:rPr lang="en-US" sz="6600" b="1" dirty="0" smtClean="0"/>
              <a:t>O 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Расстановка индексов и коэффициентов в уравнениях химических реакций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6172" cy="45259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en-US" dirty="0" smtClean="0"/>
              <a:t>                   </a:t>
            </a:r>
            <a:r>
              <a:rPr lang="ru-RU" dirty="0" smtClean="0"/>
              <a:t>    </a:t>
            </a:r>
            <a:r>
              <a:rPr lang="en-US" dirty="0" smtClean="0"/>
              <a:t>   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H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dirty="0" smtClean="0"/>
              <a:t> + N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NH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ru-RU" b="1" baseline="-25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baseline="-25000" dirty="0" smtClean="0"/>
          </a:p>
          <a:p>
            <a:pPr>
              <a:buNone/>
            </a:pPr>
            <a:endParaRPr lang="ru-RU" baseline="-25000" dirty="0" smtClean="0"/>
          </a:p>
          <a:p>
            <a:pPr>
              <a:buNone/>
            </a:pPr>
            <a:r>
              <a:rPr lang="ru-RU" baseline="-25000" dirty="0" smtClean="0"/>
              <a:t>                            </a:t>
            </a: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85775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Расставляются на основании:</a:t>
            </a:r>
          </a:p>
          <a:p>
            <a:pPr>
              <a:buNone/>
            </a:pPr>
            <a:endParaRPr lang="ru-RU" sz="900" dirty="0" smtClean="0"/>
          </a:p>
          <a:p>
            <a:pPr>
              <a:buNone/>
            </a:pPr>
            <a:r>
              <a:rPr lang="ru-RU" dirty="0" smtClean="0"/>
              <a:t> Закона ……………………………….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dirty="0" smtClean="0"/>
              <a:t>  Закона ……………………………….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964513" y="2893215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1035819" y="4179099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28728" y="2357430"/>
            <a:ext cx="207170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85852" y="4929198"/>
            <a:ext cx="228601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714348" y="2786058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V="1">
            <a:off x="1785918" y="4143380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2714612" y="4214818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войная стрелка влево/вправо 26"/>
          <p:cNvSpPr/>
          <p:nvPr/>
        </p:nvSpPr>
        <p:spPr>
          <a:xfrm>
            <a:off x="3643306" y="2428868"/>
            <a:ext cx="785818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3714744" y="5072074"/>
            <a:ext cx="714380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Расстановка индексов и коэффициентов в уравнениях химических реакций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6172" cy="4525963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en-US" dirty="0" smtClean="0"/>
              <a:t>                   </a:t>
            </a:r>
            <a:r>
              <a:rPr lang="ru-RU" dirty="0" smtClean="0"/>
              <a:t>    </a:t>
            </a:r>
            <a:r>
              <a:rPr lang="en-US" dirty="0" smtClean="0"/>
              <a:t>   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H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dirty="0" smtClean="0"/>
              <a:t> + N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NH</a:t>
            </a:r>
            <a:r>
              <a:rPr lang="en-US" b="1" baseline="-250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ru-RU" b="1" baseline="-25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baseline="-25000" dirty="0" smtClean="0"/>
          </a:p>
          <a:p>
            <a:pPr>
              <a:buNone/>
            </a:pPr>
            <a:endParaRPr lang="ru-RU" baseline="-25000" dirty="0" smtClean="0"/>
          </a:p>
          <a:p>
            <a:pPr>
              <a:buNone/>
            </a:pPr>
            <a:r>
              <a:rPr lang="ru-RU" baseline="-25000" dirty="0" smtClean="0"/>
              <a:t>                            </a:t>
            </a: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485775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Расставляются на основании:</a:t>
            </a:r>
          </a:p>
          <a:p>
            <a:pPr>
              <a:buNone/>
            </a:pPr>
            <a:endParaRPr lang="ru-RU" sz="900" dirty="0" smtClean="0"/>
          </a:p>
          <a:p>
            <a:pPr>
              <a:buNone/>
            </a:pPr>
            <a:r>
              <a:rPr lang="ru-RU" dirty="0" smtClean="0"/>
              <a:t> Закона сохранения массы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dirty="0" smtClean="0"/>
              <a:t>  Закона </a:t>
            </a:r>
            <a:r>
              <a:rPr lang="ru-RU" dirty="0" err="1" smtClean="0"/>
              <a:t>постоянстватсостава</a:t>
            </a:r>
            <a:endParaRPr lang="ru-RU" dirty="0" smtClean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964513" y="2893215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1035819" y="4179099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28728" y="2357430"/>
            <a:ext cx="207170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Коэффициенты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85852" y="4929198"/>
            <a:ext cx="228601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Индексы</a:t>
            </a:r>
            <a:endParaRPr lang="ru-RU" sz="20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714348" y="2786058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V="1">
            <a:off x="1714480" y="4143380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2714612" y="4214818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войная стрелка влево/вправо 26"/>
          <p:cNvSpPr/>
          <p:nvPr/>
        </p:nvSpPr>
        <p:spPr>
          <a:xfrm>
            <a:off x="3643306" y="2428868"/>
            <a:ext cx="785818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3714744" y="5072074"/>
            <a:ext cx="714380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§ 27</a:t>
            </a:r>
          </a:p>
          <a:p>
            <a:endParaRPr lang="ru-RU" b="1" dirty="0" smtClean="0"/>
          </a:p>
          <a:p>
            <a:r>
              <a:rPr lang="ru-RU" b="1" dirty="0" smtClean="0"/>
              <a:t>№ 1, 2, 3 (письменно)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0713"/>
            <a:ext cx="2649537" cy="4365625"/>
          </a:xfrm>
          <a:prstGeom prst="rect">
            <a:avLst/>
          </a:prstGeom>
          <a:noFill/>
        </p:spPr>
      </p:pic>
      <p:sp>
        <p:nvSpPr>
          <p:cNvPr id="164869" name="WordArt 5"/>
          <p:cNvSpPr>
            <a:spLocks noChangeArrowheads="1" noChangeShapeType="1" noTextEdit="1"/>
          </p:cNvSpPr>
          <p:nvPr/>
        </p:nvSpPr>
        <p:spPr bwMode="auto">
          <a:xfrm>
            <a:off x="3419475" y="620713"/>
            <a:ext cx="2808288" cy="12239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33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СПАСИБО</a:t>
            </a:r>
          </a:p>
        </p:txBody>
      </p:sp>
      <p:sp>
        <p:nvSpPr>
          <p:cNvPr id="164870" name="WordArt 6"/>
          <p:cNvSpPr>
            <a:spLocks noChangeArrowheads="1" noChangeShapeType="1" noTextEdit="1"/>
          </p:cNvSpPr>
          <p:nvPr/>
        </p:nvSpPr>
        <p:spPr bwMode="auto">
          <a:xfrm>
            <a:off x="6084888" y="1916113"/>
            <a:ext cx="466725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Impact"/>
              </a:rPr>
              <a:t>ЗА</a:t>
            </a:r>
          </a:p>
        </p:txBody>
      </p:sp>
      <p:sp>
        <p:nvSpPr>
          <p:cNvPr id="164871" name="WordArt 7"/>
          <p:cNvSpPr>
            <a:spLocks noChangeArrowheads="1" noChangeShapeType="1" noTextEdit="1"/>
          </p:cNvSpPr>
          <p:nvPr/>
        </p:nvSpPr>
        <p:spPr bwMode="auto">
          <a:xfrm>
            <a:off x="4716463" y="3284538"/>
            <a:ext cx="2916237" cy="1368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069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Impact"/>
              </a:rPr>
              <a:t>ВНИМАНИЕ</a:t>
            </a:r>
          </a:p>
        </p:txBody>
      </p:sp>
      <p:pic>
        <p:nvPicPr>
          <p:cNvPr id="164872" name="Picture 8" descr="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365625"/>
            <a:ext cx="2557462" cy="207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737360"/>
          <a:ext cx="9144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5"/>
                <a:gridCol w="75239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Вариант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Задания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7H</a:t>
                      </a:r>
                      <a:r>
                        <a:rPr lang="en-US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2Al(OH)</a:t>
                      </a:r>
                      <a:r>
                        <a:rPr lang="en-US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      2NH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H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5СН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ru-RU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4Fe(OH)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    4NO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+ 2H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 + O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3HNO</a:t>
                      </a:r>
                      <a:r>
                        <a:rPr lang="en-US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3Ca</a:t>
                      </a:r>
                      <a:r>
                        <a:rPr lang="en-US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(PO</a:t>
                      </a:r>
                      <a:r>
                        <a:rPr lang="en-US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3200" b="1" kern="1200" baseline="-250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ru-RU" sz="32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ru-RU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+ 3NH</a:t>
                      </a:r>
                      <a:r>
                        <a:rPr lang="ru-RU" sz="3200" b="1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endParaRPr lang="ru-RU" sz="3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274638"/>
            <a:ext cx="821537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</a:rPr>
              <a:t>Задание: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 число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атомов каждого элемента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3386161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Чтобы познать что-либо, следует ответить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на четыре вопроса: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«Есть ли это? Что это?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Каково это? Почему это?»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4500570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/>
              <a:t>Арабский философ  </a:t>
            </a:r>
            <a:r>
              <a:rPr lang="en-US" b="1" dirty="0" smtClean="0"/>
              <a:t>IX</a:t>
            </a:r>
            <a:r>
              <a:rPr lang="ru-RU" b="1" dirty="0" smtClean="0"/>
              <a:t> века </a:t>
            </a:r>
          </a:p>
          <a:p>
            <a:pPr algn="r"/>
            <a:r>
              <a:rPr lang="ru-RU" b="1" dirty="0" err="1" smtClean="0"/>
              <a:t>Исхак</a:t>
            </a:r>
            <a:r>
              <a:rPr lang="ru-RU" b="1" dirty="0" smtClean="0"/>
              <a:t> аль </a:t>
            </a:r>
            <a:r>
              <a:rPr lang="ru-RU" b="1" dirty="0" err="1" smtClean="0"/>
              <a:t>Кинди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Picture 6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643446"/>
            <a:ext cx="2016125" cy="1887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Химические уравнения – это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условная запись химических реакций с помощью химических формул и математических знаков.</a:t>
            </a:r>
            <a:endParaRPr lang="ru-RU" sz="4400" dirty="0"/>
          </a:p>
        </p:txBody>
      </p:sp>
      <p:pic>
        <p:nvPicPr>
          <p:cNvPr id="5" name="Picture 4" descr="Weihnachten08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149725"/>
            <a:ext cx="1930400" cy="2592388"/>
          </a:xfrm>
          <a:prstGeom prst="rect">
            <a:avLst/>
          </a:prstGeom>
          <a:noFill/>
        </p:spPr>
      </p:pic>
      <p:pic>
        <p:nvPicPr>
          <p:cNvPr id="6" name="Picture 2" descr="H:\2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58" y="4000504"/>
            <a:ext cx="1798991" cy="2492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1.</a:t>
            </a:r>
            <a:br>
              <a:rPr lang="ru-RU" dirty="0" smtClean="0"/>
            </a:br>
            <a:r>
              <a:rPr lang="ru-RU" dirty="0" smtClean="0"/>
              <a:t>Образование воды </a:t>
            </a:r>
            <a:endParaRPr lang="ru-RU" dirty="0"/>
          </a:p>
        </p:txBody>
      </p:sp>
      <p:pic>
        <p:nvPicPr>
          <p:cNvPr id="22529" name="Picture 1" descr="H:\урок хим ур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986" t="8839" r="23841" b="78534"/>
          <a:stretch>
            <a:fillRect/>
          </a:stretch>
        </p:blipFill>
        <p:spPr bwMode="auto">
          <a:xfrm>
            <a:off x="428596" y="2643182"/>
            <a:ext cx="8440267" cy="20717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643834" y="5572140"/>
            <a:ext cx="1073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 </a:t>
            </a:r>
            <a:r>
              <a:rPr lang="ru-RU" b="1" dirty="0" smtClean="0">
                <a:hlinkClick r:id="rId3" action="ppaction://hlinksldjump"/>
              </a:rPr>
              <a:t>нажать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      для </a:t>
            </a:r>
          </a:p>
          <a:p>
            <a:r>
              <a:rPr lang="ru-RU" b="1" dirty="0" smtClean="0"/>
              <a:t>возврата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2. </a:t>
            </a:r>
            <a:br>
              <a:rPr lang="ru-RU" dirty="0" smtClean="0"/>
            </a:br>
            <a:r>
              <a:rPr lang="ru-RU" dirty="0" smtClean="0">
                <a:hlinkClick r:id="rId2" action="ppaction://hlinkfile"/>
              </a:rPr>
              <a:t>Образование сульфида цинка</a:t>
            </a:r>
            <a:endParaRPr lang="ru-RU" dirty="0"/>
          </a:p>
        </p:txBody>
      </p:sp>
      <p:pic>
        <p:nvPicPr>
          <p:cNvPr id="21505" name="Picture 1" descr="H:\урок хим ур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575" t="78289" r="24116" b="5757"/>
          <a:stretch>
            <a:fillRect/>
          </a:stretch>
        </p:blipFill>
        <p:spPr bwMode="auto">
          <a:xfrm>
            <a:off x="428595" y="2214554"/>
            <a:ext cx="8551549" cy="26432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643834" y="5572140"/>
            <a:ext cx="1073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 </a:t>
            </a:r>
            <a:r>
              <a:rPr lang="ru-RU" b="1" dirty="0" smtClean="0">
                <a:hlinkClick r:id="rId4" action="ppaction://hlinksldjump"/>
              </a:rPr>
              <a:t>нажать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      для </a:t>
            </a:r>
          </a:p>
          <a:p>
            <a:r>
              <a:rPr lang="ru-RU" b="1" dirty="0" smtClean="0"/>
              <a:t>возврата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3"/>
            <a:ext cx="8229600" cy="364333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Назовите качественные и количественные изменения, произошедшие с исходными веществами в реакциях, отображенных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схеме 1                  и                   схеме 2.</a:t>
            </a:r>
          </a:p>
          <a:p>
            <a:pPr>
              <a:buNone/>
            </a:pPr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</a:t>
            </a:r>
          </a:p>
          <a:p>
            <a:pPr>
              <a:buNone/>
            </a:pPr>
            <a:r>
              <a:rPr lang="ru-RU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</a:t>
            </a:r>
            <a:r>
              <a:rPr lang="ru-RU" sz="1300" b="1" dirty="0" smtClean="0"/>
              <a:t>нажать                                                                                                                                               </a:t>
            </a:r>
            <a:r>
              <a:rPr lang="ru-RU" sz="1300" b="1" dirty="0" err="1" smtClean="0"/>
              <a:t>нажать</a:t>
            </a:r>
            <a:r>
              <a:rPr lang="ru-RU" sz="1300" b="1" dirty="0" smtClean="0"/>
              <a:t>             </a:t>
            </a:r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1285852" y="5000636"/>
            <a:ext cx="121444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7143768" y="5000636"/>
            <a:ext cx="121444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14876" y="2224078"/>
            <a:ext cx="3581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/>
              <a:t> </a:t>
            </a:r>
            <a:endParaRPr lang="ru-RU" sz="9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442" y="2224078"/>
            <a:ext cx="6500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/>
              <a:t>  </a:t>
            </a:r>
            <a:endParaRPr lang="ru-RU" sz="9600" b="1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1285852" y="2428868"/>
            <a:ext cx="403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600" b="1" dirty="0" smtClean="0"/>
              <a:t>Zn</a:t>
            </a:r>
            <a:r>
              <a:rPr lang="ru-RU" sz="9600" b="1" dirty="0" smtClean="0"/>
              <a:t> + </a:t>
            </a:r>
            <a:r>
              <a:rPr lang="en-US" sz="9600" b="1" dirty="0" smtClean="0"/>
              <a:t>S</a:t>
            </a:r>
            <a:endParaRPr lang="ru-RU" sz="9600" b="1" dirty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5500694" y="2428868"/>
            <a:ext cx="30003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600" b="1" dirty="0" err="1" smtClean="0"/>
              <a:t>ZnS</a:t>
            </a:r>
            <a:r>
              <a:rPr lang="ru-RU" sz="9600" b="1" dirty="0" smtClean="0"/>
              <a:t> </a:t>
            </a:r>
            <a:endParaRPr lang="ru-RU" sz="9600" b="1" dirty="0"/>
          </a:p>
        </p:txBody>
      </p:sp>
      <p:sp>
        <p:nvSpPr>
          <p:cNvPr id="7" name="Содержимое 16"/>
          <p:cNvSpPr txBox="1">
            <a:spLocks/>
          </p:cNvSpPr>
          <p:nvPr/>
        </p:nvSpPr>
        <p:spPr>
          <a:xfrm>
            <a:off x="1285852" y="3786190"/>
            <a:ext cx="3000396" cy="104028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Исходные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вещества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6"/>
          <p:cNvSpPr txBox="1">
            <a:spLocks/>
          </p:cNvSpPr>
          <p:nvPr/>
        </p:nvSpPr>
        <p:spPr>
          <a:xfrm>
            <a:off x="5143504" y="3857628"/>
            <a:ext cx="3000396" cy="104028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Продукты</a:t>
            </a:r>
            <a:endParaRPr lang="ru-RU" sz="2800" b="1" baseline="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реакции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777</Words>
  <Application>Microsoft Office PowerPoint</Application>
  <PresentationFormat>Экран (4:3)</PresentationFormat>
  <Paragraphs>227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Химические уравнения  </vt:lpstr>
      <vt:lpstr>Вопросы:</vt:lpstr>
      <vt:lpstr>Задание:  Определите число  атомов каждого элемента </vt:lpstr>
      <vt:lpstr> Чтобы познать что-либо, следует ответить  на четыре вопроса:  «Есть ли это? Что это?  Каково это? Почему это?» </vt:lpstr>
      <vt:lpstr>Химические уравнения – это </vt:lpstr>
      <vt:lpstr>Схема 1. Образование воды </vt:lpstr>
      <vt:lpstr>Схема 2.  Образование сульфида цинка</vt:lpstr>
      <vt:lpstr>Задание: </vt:lpstr>
      <vt:lpstr>Слайд 9</vt:lpstr>
      <vt:lpstr>Слайд 10</vt:lpstr>
      <vt:lpstr>История открытия</vt:lpstr>
      <vt:lpstr>Закон сохранения массы веществ, открыт М.В.Ломоносовым  в 1748 году</vt:lpstr>
      <vt:lpstr>Слайд 13</vt:lpstr>
      <vt:lpstr>Алгоритм составления уравнений химических реакций</vt:lpstr>
      <vt:lpstr>Алгоритм составления уравнений химических реакций</vt:lpstr>
      <vt:lpstr>Алгоритм составления уравнений химических реакций</vt:lpstr>
      <vt:lpstr>   Задание: Составьте уравнение реакции, используя исходные вещества согласно вашему варианту </vt:lpstr>
      <vt:lpstr>Проверка </vt:lpstr>
      <vt:lpstr>Задание: </vt:lpstr>
      <vt:lpstr>Правило 1.</vt:lpstr>
      <vt:lpstr>Правило 2.</vt:lpstr>
      <vt:lpstr>Правило 3.</vt:lpstr>
      <vt:lpstr>  Задание: Расставьте коэффициенты в предложенном уравнении, согласно вашему варианту</vt:lpstr>
      <vt:lpstr>  Проверка </vt:lpstr>
      <vt:lpstr>Прочтение химических уравнений</vt:lpstr>
      <vt:lpstr>Расстановка индексов и коэффициентов в уравнениях химических реакций</vt:lpstr>
      <vt:lpstr>Расстановка индексов и коэффициентов в уравнениях химических реакций</vt:lpstr>
      <vt:lpstr>Домашнее задание: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Чтобы познать что-либо, следует ответить на четыре вопроса:  «Есть ли это? Что это? Каково это? Почему это?» </dc:title>
  <dc:creator>user</dc:creator>
  <cp:lastModifiedBy>4</cp:lastModifiedBy>
  <cp:revision>61</cp:revision>
  <dcterms:created xsi:type="dcterms:W3CDTF">2011-11-06T07:45:03Z</dcterms:created>
  <dcterms:modified xsi:type="dcterms:W3CDTF">2019-01-29T09:09:17Z</dcterms:modified>
</cp:coreProperties>
</file>