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19559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Формирование </a:t>
            </a:r>
            <a:r>
              <a:rPr lang="ru-RU" sz="3600" b="1" dirty="0"/>
              <a:t>тревожности и ее </a:t>
            </a:r>
            <a:r>
              <a:rPr lang="ru-RU" sz="3600" b="1" dirty="0" smtClean="0"/>
              <a:t>профилактика </a:t>
            </a:r>
            <a:r>
              <a:rPr lang="ru-RU" sz="3600" b="1" dirty="0"/>
              <a:t>у детей дошкольного </a:t>
            </a:r>
            <a:r>
              <a:rPr lang="ru-RU" sz="3600" b="1" dirty="0" smtClean="0"/>
              <a:t>возраста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1026" name="Picture 2" descr="https://im0-tub-ru.yandex.net/i?id=ef0b909bad2e51e1deb898711b7496f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98" y="3717032"/>
            <a:ext cx="3110814" cy="20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Источники тревожности у дошкольников в семейных отношениях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5"/>
            <a:ext cx="7128792" cy="35182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«хроническая </a:t>
            </a:r>
            <a:r>
              <a:rPr lang="ru-RU" dirty="0" err="1" smtClean="0"/>
              <a:t>неуспешность</a:t>
            </a:r>
            <a:r>
              <a:rPr lang="ru-RU" dirty="0" smtClean="0"/>
              <a:t>» возникающая под воздействием постоянных, завышенных претензий родителей к успехам своих детей</a:t>
            </a:r>
          </a:p>
          <a:p>
            <a:r>
              <a:rPr lang="ru-RU" dirty="0" smtClean="0"/>
              <a:t>противоречивые требования к детям, исходящие из одного или разных источников</a:t>
            </a:r>
          </a:p>
          <a:p>
            <a:r>
              <a:rPr lang="ru-RU" dirty="0" smtClean="0"/>
              <a:t>требования не по силам, несоответствующие возможностям ребенка</a:t>
            </a:r>
          </a:p>
          <a:p>
            <a:r>
              <a:rPr lang="ru-RU" dirty="0" smtClean="0"/>
              <a:t>требования родителей, ранящие ребенка, ставящие его в униженное, зависимое положение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981075"/>
            <a:ext cx="7272808" cy="4741863"/>
          </a:xfrm>
        </p:spPr>
        <p:txBody>
          <a:bodyPr/>
          <a:lstStyle/>
          <a:p>
            <a:r>
              <a:rPr lang="ru-RU" dirty="0" smtClean="0"/>
              <a:t>излишняя родительская строгость, обоснованная положением «пусть привыкает к критике, нечего его хвалить» </a:t>
            </a:r>
          </a:p>
          <a:p>
            <a:r>
              <a:rPr lang="ru-RU" dirty="0" smtClean="0"/>
              <a:t>неблагоприятные отношения с матерью</a:t>
            </a:r>
          </a:p>
          <a:p>
            <a:r>
              <a:rPr lang="ru-RU" dirty="0" smtClean="0"/>
              <a:t>симбиотические отношения с матерью</a:t>
            </a:r>
          </a:p>
          <a:p>
            <a:r>
              <a:rPr lang="ru-RU" dirty="0" smtClean="0"/>
              <a:t>излишняя домашняя заорганизованность ребенка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ds04.infourok.ru/uploads/ex/0379/0001c4b0-8b3b3cae/hello_html_5c992d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429000"/>
            <a:ext cx="2143292" cy="261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14445" y="2019994"/>
            <a:ext cx="3064827" cy="212984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Ситуации, которые могут породить или усилить тревожность </a:t>
            </a:r>
            <a:br>
              <a:rPr lang="ru-RU" sz="2800" dirty="0" smtClean="0"/>
            </a:br>
            <a:r>
              <a:rPr lang="ru-RU" sz="2800" dirty="0" smtClean="0"/>
              <a:t>детей в ДОУ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60000">
            <a:off x="4593413" y="1150688"/>
            <a:ext cx="3529111" cy="2133886"/>
          </a:xfrm>
        </p:spPr>
        <p:txBody>
          <a:bodyPr>
            <a:normAutofit/>
          </a:bodyPr>
          <a:lstStyle/>
          <a:p>
            <a:r>
              <a:rPr lang="ru-RU" dirty="0" smtClean="0"/>
              <a:t>превалирование авторитарного стиля общения или непоследовательности требований и оценок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50840" y="3934877"/>
            <a:ext cx="3048891" cy="178924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Особенности взаимодействия воспитателя с детьми</a:t>
            </a:r>
            <a:endParaRPr lang="ru-RU" sz="2000" dirty="0"/>
          </a:p>
        </p:txBody>
      </p:sp>
      <p:pic>
        <p:nvPicPr>
          <p:cNvPr id="13314" name="Picture 2" descr="https://img-s3.onedio.com/id-5af2acacd104d2e6539e9fc0/rev-0/raw/s-50e62d4c37155e95996947c83c1c37f4982664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4736">
            <a:off x="5508104" y="2996952"/>
            <a:ext cx="1989189" cy="2771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Использование жестких ограничений педагогом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rot="60000">
            <a:off x="4787416" y="1150410"/>
            <a:ext cx="3083655" cy="5085765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ограничения спонтанной активности детей в подвижных играх, в деятельности, на прогулках и т.д.</a:t>
            </a:r>
          </a:p>
          <a:p>
            <a:r>
              <a:rPr lang="ru-RU" sz="1800" dirty="0" smtClean="0"/>
              <a:t>пресечение детской инициативы </a:t>
            </a:r>
          </a:p>
          <a:p>
            <a:r>
              <a:rPr lang="ru-RU" sz="1800" dirty="0" smtClean="0"/>
              <a:t>прерывание эмоциональных проявлений детей </a:t>
            </a:r>
          </a:p>
          <a:p>
            <a:r>
              <a:rPr lang="ru-RU" sz="1800" dirty="0" smtClean="0"/>
              <a:t>высокий темп занятия</a:t>
            </a:r>
          </a:p>
          <a:p>
            <a:r>
              <a:rPr lang="ru-RU" sz="1800" dirty="0" smtClean="0"/>
              <a:t>дисциплинарные меры, используемые педагогом, типа порицаний, окриков, отрицательных оценок, наказаний</a:t>
            </a:r>
          </a:p>
          <a:p>
            <a:r>
              <a:rPr lang="ru-RU" sz="1800" dirty="0" smtClean="0"/>
              <a:t>изменчивость требований воспитателя в зависимости от его настроения</a:t>
            </a:r>
          </a:p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 rot="21438312">
            <a:off x="1148125" y="3623748"/>
            <a:ext cx="3048891" cy="2100400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5" name="Рисунок 4" descr="http://pedagogical-page.ru/wp-content/uploads/2018/03/2.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1896">
            <a:off x="1398563" y="3355953"/>
            <a:ext cx="26642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Ситуации в коллективе дошкольников, которые порождают или усиливают тревожность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99592" y="2119257"/>
            <a:ext cx="7344816" cy="3603812"/>
          </a:xfrm>
        </p:spPr>
        <p:txBody>
          <a:bodyPr/>
          <a:lstStyle/>
          <a:p>
            <a:r>
              <a:rPr lang="ru-RU" dirty="0" smtClean="0"/>
              <a:t>ситуация неприятия со </a:t>
            </a:r>
            <a:r>
              <a:rPr lang="ru-RU" smtClean="0"/>
              <a:t>стороны </a:t>
            </a:r>
            <a:r>
              <a:rPr lang="ru-RU" smtClean="0"/>
              <a:t>значимых сверстников</a:t>
            </a:r>
            <a:endParaRPr lang="ru-RU" dirty="0" smtClean="0"/>
          </a:p>
          <a:p>
            <a:r>
              <a:rPr lang="ru-RU" dirty="0" smtClean="0"/>
              <a:t>ситуация соперничества, конкуренции</a:t>
            </a:r>
          </a:p>
          <a:p>
            <a:r>
              <a:rPr lang="ru-RU" dirty="0" smtClean="0"/>
              <a:t>ситуация повышенной ответственности, когда у ребенка возникает страх не оправдать надежд, ожиданий взрослого и сверстников и быть ими отвергнутым</a:t>
            </a:r>
          </a:p>
          <a:p>
            <a:r>
              <a:rPr lang="ru-RU" dirty="0" smtClean="0"/>
              <a:t>ситуация общественного воспроизведения действия, в котором ребенок некомпетентен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Защитные реакции организма на состояние тревожности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Чувство страха, ритуальные магические действия</a:t>
            </a:r>
          </a:p>
          <a:p>
            <a:r>
              <a:rPr lang="ru-RU" dirty="0" smtClean="0"/>
              <a:t>Уход в мир фантазий</a:t>
            </a:r>
          </a:p>
          <a:p>
            <a:r>
              <a:rPr lang="ru-RU" dirty="0" smtClean="0"/>
              <a:t>Агрессивное поведение</a:t>
            </a:r>
          </a:p>
          <a:p>
            <a:r>
              <a:rPr lang="ru-RU" dirty="0" smtClean="0"/>
              <a:t>Апатия, вялость, безынициативность</a:t>
            </a:r>
          </a:p>
          <a:p>
            <a:r>
              <a:rPr lang="ru-RU" dirty="0" smtClean="0"/>
              <a:t>Уход в болезнь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1527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Отрицательные физиологические последствия ощущения состояния тревоги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119257"/>
            <a:ext cx="7056784" cy="36038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изменение пульса</a:t>
            </a:r>
          </a:p>
          <a:p>
            <a:r>
              <a:rPr lang="ru-RU" dirty="0" smtClean="0"/>
              <a:t> спазмы кровеносных сосудов</a:t>
            </a:r>
          </a:p>
          <a:p>
            <a:r>
              <a:rPr lang="ru-RU" dirty="0" smtClean="0"/>
              <a:t> бессонница</a:t>
            </a:r>
          </a:p>
          <a:p>
            <a:r>
              <a:rPr lang="ru-RU" dirty="0" err="1" smtClean="0"/>
              <a:t>энурез</a:t>
            </a:r>
            <a:endParaRPr lang="ru-RU" dirty="0" smtClean="0"/>
          </a:p>
          <a:p>
            <a:r>
              <a:rPr lang="ru-RU" dirty="0" smtClean="0"/>
              <a:t> неврозы</a:t>
            </a:r>
          </a:p>
          <a:p>
            <a:r>
              <a:rPr lang="ru-RU" dirty="0" smtClean="0"/>
              <a:t>депрессия, апатия, вялость</a:t>
            </a:r>
          </a:p>
          <a:p>
            <a:r>
              <a:rPr lang="ru-RU" dirty="0" smtClean="0"/>
              <a:t> нейродермиты</a:t>
            </a:r>
          </a:p>
          <a:p>
            <a:r>
              <a:rPr lang="ru-RU" dirty="0" smtClean="0"/>
              <a:t> парезы желудка</a:t>
            </a:r>
          </a:p>
          <a:p>
            <a:r>
              <a:rPr lang="ru-RU" dirty="0" smtClean="0"/>
              <a:t>излишняя потливость и т.п.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Шпаргалка для педагогов, или правила  работы с тревожными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276872"/>
            <a:ext cx="7056784" cy="3816424"/>
          </a:xfrm>
        </p:spPr>
        <p:txBody>
          <a:bodyPr>
            <a:normAutofit/>
          </a:bodyPr>
          <a:lstStyle/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Избегать публичных порицаний и замечаний! 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Избегать сравнения с другими детьми (особенно, если кто-то лучше). 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Обязательно отмечать успехи индивидуально и перед группой. 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Хвалить ребенка, гордиться им. Всем рассказывать и показывать его достижения. 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Не замечать ошибки, неудачи. В самой плохо сделанной работе можно найти что-то достойное похвалы. 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Приободрять во всех начинаниях и хвалить даже за незначительные самостоятельные поступки. 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Стараться делать как можно меньше замечаний ребенку.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0"/>
            <a:ext cx="7488832" cy="4392487"/>
          </a:xfrm>
        </p:spPr>
        <p:txBody>
          <a:bodyPr>
            <a:normAutofit/>
          </a:bodyPr>
          <a:lstStyle/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Использовать наказание лишь в крайних случаях.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Не унижать ребенка, наказывая его.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Эмоциональная поддержка (Ничего страшного… Бывает люди ошибаются, боятся... Ну, ничего, в следующий раз получится…)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Стимулирующая помощь – авансирование (У тебя получится, я знаю, я уверена, я в тебя верю…). 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Персональная исключительность (Только у тебя и может получиться… А мне очень нравится то, как ты это сделал, нарисовал и т. д.). 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r>
              <a:rPr lang="ru-RU" sz="2000" dirty="0" smtClean="0"/>
              <a:t>Усиление мотивации (Сделай это для меня, мне будет очень приятно… Нам это так нужно для…). </a:t>
            </a:r>
          </a:p>
          <a:p>
            <a:pPr>
              <a:lnSpc>
                <a:spcPts val="2040"/>
              </a:lnSpc>
              <a:spcBef>
                <a:spcPts val="0"/>
              </a:spcBef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00808"/>
            <a:ext cx="6984776" cy="402226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Высокая оценка детали (Вот эта часть у тебя замечательно получилась…). </a:t>
            </a:r>
          </a:p>
          <a:p>
            <a:r>
              <a:rPr lang="ru-RU" dirty="0" smtClean="0"/>
              <a:t>Не торопить! Давать время сообразить. </a:t>
            </a:r>
          </a:p>
          <a:p>
            <a:r>
              <a:rPr lang="ru-RU" dirty="0" smtClean="0"/>
              <a:t>Когда торопится, останавливать, успокаивать. </a:t>
            </a:r>
          </a:p>
          <a:p>
            <a:r>
              <a:rPr lang="ru-RU" dirty="0" smtClean="0"/>
              <a:t>При необходимости повторить и уточнить инструкцию. </a:t>
            </a:r>
          </a:p>
          <a:p>
            <a:r>
              <a:rPr lang="ru-RU" dirty="0" smtClean="0"/>
              <a:t>Избегайте состязаний и каких-либо видов работ, учитывающих скорость. </a:t>
            </a:r>
          </a:p>
          <a:p>
            <a:r>
              <a:rPr lang="ru-RU" dirty="0" smtClean="0"/>
              <a:t>Чаще используйте телесный контакт. </a:t>
            </a:r>
          </a:p>
          <a:p>
            <a:r>
              <a:rPr lang="ru-RU" dirty="0" smtClean="0"/>
              <a:t>Упражнения на релаксацию. </a:t>
            </a:r>
          </a:p>
          <a:p>
            <a:r>
              <a:rPr lang="ru-RU" dirty="0" smtClean="0"/>
              <a:t>Способствуйте повышению самооценки ребенка, чаще хвалите его, но так, чтобы он знал, за что.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ффективное </a:t>
            </a:r>
            <a:r>
              <a:rPr lang="ru-RU" dirty="0"/>
              <a:t>(эмоционально заостренное) отражение в сознании человека конкретной угрозы для жизни и благополучия человека</a:t>
            </a:r>
          </a:p>
        </p:txBody>
      </p:sp>
      <p:pic>
        <p:nvPicPr>
          <p:cNvPr id="23556" name="Picture 4" descr="http://sad-bolshe.berestovica.edu.by/ru/sm.aspx?guid=27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3600400" cy="259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4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1988840"/>
            <a:ext cx="6965245" cy="1656184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7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моционально </a:t>
            </a:r>
            <a:r>
              <a:rPr lang="ru-RU" dirty="0"/>
              <a:t>заостренное ощущение предстоящей угрозы </a:t>
            </a:r>
            <a:endParaRPr lang="ru-RU" dirty="0" smtClean="0"/>
          </a:p>
          <a:p>
            <a:r>
              <a:rPr lang="ru-RU" dirty="0"/>
              <a:t>Тревога как относительно эпизодическая реакция имеет свой аналог в форме более устойчивого психического состояния – </a:t>
            </a:r>
            <a:r>
              <a:rPr lang="ru-RU" b="1" dirty="0"/>
              <a:t>тревожности.</a:t>
            </a:r>
          </a:p>
          <a:p>
            <a:endParaRPr lang="ru-RU" dirty="0"/>
          </a:p>
        </p:txBody>
      </p:sp>
      <p:pic>
        <p:nvPicPr>
          <p:cNvPr id="5" name="Рисунок 4" descr="https://image.jimcdn.com/app/cms/image/transf/none/path/s9a5d18fe769c1064/image/icc98bdc04a73ea52/version/1387630332/ima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1728192" cy="265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5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Тревожность понимается как индивидуальная психологическая особенность, состоящая </a:t>
            </a:r>
            <a:r>
              <a:rPr lang="ru-RU" sz="2800" dirty="0" smtClean="0"/>
              <a:t>в повышенной </a:t>
            </a:r>
            <a:r>
              <a:rPr lang="ru-RU" sz="2800" dirty="0"/>
              <a:t>склонности испытывать беспокойство в самых различных жизненных ситуациях, в том числе и таких, общественные характеристики которых к этому не предрасполагают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22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виды тревожности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b="1" dirty="0"/>
              <a:t>Ситуативная тревожность </a:t>
            </a:r>
            <a:r>
              <a:rPr lang="ru-RU" dirty="0"/>
              <a:t>- тревожность, порожденная некоторой конкретной ситуацией, которая объективно вызывает беспокойство. </a:t>
            </a:r>
            <a:r>
              <a:rPr lang="ru-RU" dirty="0" smtClean="0"/>
              <a:t>Данное состояние </a:t>
            </a:r>
            <a:r>
              <a:rPr lang="ru-RU" dirty="0"/>
              <a:t>может возникать у любого человека в преддверии возможных неприятностей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s://dou8.siteedu.ru/media/sub/691/uploads/F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304256" cy="1412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7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349320" cy="3830023"/>
          </a:xfrm>
        </p:spPr>
        <p:txBody>
          <a:bodyPr/>
          <a:lstStyle/>
          <a:p>
            <a:r>
              <a:rPr lang="ru-RU" b="1" dirty="0"/>
              <a:t>Личностная тревожность </a:t>
            </a:r>
            <a:r>
              <a:rPr lang="ru-RU" dirty="0"/>
              <a:t>– стабильная личностная черта, проявляющаяся в постоянной склонности индивида к переживанию тревоги в самых различных жизненных ситуациях, в том числе и таких, которые объективно к этому не располагают.</a:t>
            </a:r>
          </a:p>
        </p:txBody>
      </p:sp>
    </p:spTree>
    <p:extLst>
      <p:ext uri="{BB962C8B-B14F-4D97-AF65-F5344CB8AC3E}">
        <p14:creationId xmlns:p14="http://schemas.microsoft.com/office/powerpoint/2010/main" val="41525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826613" y="911353"/>
            <a:ext cx="3457114" cy="143742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3 уровня тревожности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 rot="-60000">
            <a:off x="1148891" y="2852514"/>
            <a:ext cx="3034787" cy="32675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Высокий</a:t>
            </a:r>
          </a:p>
          <a:p>
            <a:r>
              <a:rPr lang="ru-RU" sz="2400" dirty="0" smtClean="0"/>
              <a:t>Средний</a:t>
            </a:r>
          </a:p>
          <a:p>
            <a:r>
              <a:rPr lang="ru-RU" sz="2400" dirty="0" smtClean="0"/>
              <a:t>Низкий</a:t>
            </a:r>
            <a:endParaRPr lang="ru-RU" sz="2400" dirty="0"/>
          </a:p>
        </p:txBody>
      </p:sp>
      <p:sp>
        <p:nvSpPr>
          <p:cNvPr id="6" name="Рисунок 3"/>
          <p:cNvSpPr txBox="1">
            <a:spLocks/>
          </p:cNvSpPr>
          <p:nvPr/>
        </p:nvSpPr>
        <p:spPr>
          <a:xfrm rot="60000">
            <a:off x="4899422" y="1221833"/>
            <a:ext cx="2913863" cy="4539412"/>
          </a:xfrm>
          <a:prstGeom prst="rect">
            <a:avLst/>
          </a:prstGeo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</p:sp>
      <p:pic>
        <p:nvPicPr>
          <p:cNvPr id="18434" name="Picture 2" descr="https://st2.depositphotos.com/1526816/8274/v/950/depositphotos_82746138-stock-illustration-little-girl-with-bruises-cr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299">
            <a:off x="5292080" y="1484784"/>
            <a:ext cx="222885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5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Причины тревожности у дошкольников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Конституциональные особенности детей </a:t>
            </a:r>
            <a:endParaRPr lang="ru-RU" dirty="0" smtClean="0"/>
          </a:p>
          <a:p>
            <a:r>
              <a:rPr lang="ru-RU" dirty="0"/>
              <a:t>Увеличение количества </a:t>
            </a:r>
            <a:r>
              <a:rPr lang="ru-RU" dirty="0" err="1"/>
              <a:t>вербализованных</a:t>
            </a:r>
            <a:r>
              <a:rPr lang="ru-RU" dirty="0"/>
              <a:t> и </a:t>
            </a:r>
            <a:r>
              <a:rPr lang="ru-RU" dirty="0" err="1"/>
              <a:t>невербализованных</a:t>
            </a:r>
            <a:r>
              <a:rPr lang="ru-RU" dirty="0"/>
              <a:t> </a:t>
            </a:r>
            <a:r>
              <a:rPr lang="ru-RU" dirty="0" smtClean="0"/>
              <a:t>оценок деятельности </a:t>
            </a:r>
            <a:r>
              <a:rPr lang="ru-RU" dirty="0"/>
              <a:t>детей, преимущественно отрицательных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Личность </a:t>
            </a:r>
            <a:r>
              <a:rPr lang="ru-RU" dirty="0"/>
              <a:t>учителя (воспитателя), которая является в школе (детском саду) значимой и травмирующей фигурой.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8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Причины тревожности у дошкольников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Причины психологического порядка: особенности формирования эмоциональной сферы ребенка, </a:t>
            </a:r>
            <a:r>
              <a:rPr lang="ru-RU" dirty="0" smtClean="0"/>
              <a:t>недостатки </a:t>
            </a:r>
            <a:r>
              <a:rPr lang="ru-RU" dirty="0"/>
              <a:t>в развитии навыков общения</a:t>
            </a:r>
            <a:r>
              <a:rPr lang="ru-RU" dirty="0" smtClean="0"/>
              <a:t>.</a:t>
            </a:r>
          </a:p>
          <a:p>
            <a:r>
              <a:rPr lang="ru-RU" dirty="0"/>
              <a:t>Особенности взаимоотношений ребенка с семьей. </a:t>
            </a:r>
          </a:p>
          <a:p>
            <a:r>
              <a:rPr lang="ru-RU" dirty="0" smtClean="0"/>
              <a:t>Эмоциональное </a:t>
            </a:r>
            <a:r>
              <a:rPr lang="ru-RU" dirty="0"/>
              <a:t>неблагополучие хотя бы одного взрослого в семье.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8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402</TotalTime>
  <Words>741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Формирование тревожности и ее профилактика у детей дошкольного возраста </vt:lpstr>
      <vt:lpstr>Страх</vt:lpstr>
      <vt:lpstr>Тревога</vt:lpstr>
      <vt:lpstr>Тревожность</vt:lpstr>
      <vt:lpstr>Основные виды тревожности</vt:lpstr>
      <vt:lpstr>Презентация PowerPoint</vt:lpstr>
      <vt:lpstr>3 уровня тревожности</vt:lpstr>
      <vt:lpstr>Причины тревожности у дошкольников</vt:lpstr>
      <vt:lpstr>Причины тревожности у дошкольников</vt:lpstr>
      <vt:lpstr>Источники тревожности у дошкольников в семейных отношениях </vt:lpstr>
      <vt:lpstr>Презентация PowerPoint</vt:lpstr>
      <vt:lpstr>Ситуации, которые могут породить или усилить тревожность  детей в ДОУ </vt:lpstr>
      <vt:lpstr>Использование жестких ограничений педагогом  </vt:lpstr>
      <vt:lpstr>Ситуации в коллективе дошкольников, которые порождают или усиливают тревожность</vt:lpstr>
      <vt:lpstr>Защитные реакции организма на состояние тревожности</vt:lpstr>
      <vt:lpstr>Отрицательные физиологические последствия ощущения состояния тревоги</vt:lpstr>
      <vt:lpstr> Шпаргалка для педагогов, или правила  работы с тревожными детьми 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психологического неблагополучия ребёнка, которые можно определить по его игре</dc:title>
  <dc:creator>Психолог</dc:creator>
  <cp:lastModifiedBy>Психолог</cp:lastModifiedBy>
  <cp:revision>25</cp:revision>
  <dcterms:created xsi:type="dcterms:W3CDTF">2018-07-16T06:07:44Z</dcterms:created>
  <dcterms:modified xsi:type="dcterms:W3CDTF">2018-10-23T08:40:23Z</dcterms:modified>
</cp:coreProperties>
</file>