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58" r:id="rId5"/>
    <p:sldId id="260" r:id="rId6"/>
    <p:sldId id="261" r:id="rId7"/>
    <p:sldId id="262" r:id="rId8"/>
    <p:sldId id="263" r:id="rId9"/>
    <p:sldId id="265" r:id="rId10"/>
    <p:sldId id="264" r:id="rId11"/>
    <p:sldId id="266" r:id="rId1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0" d="100"/>
          <a:sy n="70" d="100"/>
        </p:scale>
        <p:origin x="71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0BB2FC-D254-4DD7-95CB-5C42F1E47885}" type="datetimeFigureOut">
              <a:rPr lang="ru-RU" smtClean="0"/>
              <a:t>12.10.2018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F1A2DB-BA1C-4552-8612-9D66C9C623D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338975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0BB2FC-D254-4DD7-95CB-5C42F1E47885}" type="datetimeFigureOut">
              <a:rPr lang="ru-RU" smtClean="0"/>
              <a:t>12.10.2018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F1A2DB-BA1C-4552-8612-9D66C9C623D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029389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0BB2FC-D254-4DD7-95CB-5C42F1E47885}" type="datetimeFigureOut">
              <a:rPr lang="ru-RU" smtClean="0"/>
              <a:t>12.10.2018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F1A2DB-BA1C-4552-8612-9D66C9C623D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326230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0BB2FC-D254-4DD7-95CB-5C42F1E47885}" type="datetimeFigureOut">
              <a:rPr lang="ru-RU" smtClean="0"/>
              <a:t>12.10.2018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F1A2DB-BA1C-4552-8612-9D66C9C623D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18265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0BB2FC-D254-4DD7-95CB-5C42F1E47885}" type="datetimeFigureOut">
              <a:rPr lang="ru-RU" smtClean="0"/>
              <a:t>12.10.2018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F1A2DB-BA1C-4552-8612-9D66C9C623D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813235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0BB2FC-D254-4DD7-95CB-5C42F1E47885}" type="datetimeFigureOut">
              <a:rPr lang="ru-RU" smtClean="0"/>
              <a:t>12.10.2018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F1A2DB-BA1C-4552-8612-9D66C9C623D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77818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0BB2FC-D254-4DD7-95CB-5C42F1E47885}" type="datetimeFigureOut">
              <a:rPr lang="ru-RU" smtClean="0"/>
              <a:t>12.10.2018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F1A2DB-BA1C-4552-8612-9D66C9C623D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575692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0BB2FC-D254-4DD7-95CB-5C42F1E47885}" type="datetimeFigureOut">
              <a:rPr lang="ru-RU" smtClean="0"/>
              <a:t>12.10.2018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F1A2DB-BA1C-4552-8612-9D66C9C623D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988827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0BB2FC-D254-4DD7-95CB-5C42F1E47885}" type="datetimeFigureOut">
              <a:rPr lang="ru-RU" smtClean="0"/>
              <a:t>12.10.2018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F1A2DB-BA1C-4552-8612-9D66C9C623D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593987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0BB2FC-D254-4DD7-95CB-5C42F1E47885}" type="datetimeFigureOut">
              <a:rPr lang="ru-RU" smtClean="0"/>
              <a:t>12.10.2018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F1A2DB-BA1C-4552-8612-9D66C9C623D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698509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0BB2FC-D254-4DD7-95CB-5C42F1E47885}" type="datetimeFigureOut">
              <a:rPr lang="ru-RU" smtClean="0"/>
              <a:t>12.10.2018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F1A2DB-BA1C-4552-8612-9D66C9C623D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873992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0BB2FC-D254-4DD7-95CB-5C42F1E47885}" type="datetimeFigureOut">
              <a:rPr lang="ru-RU" smtClean="0"/>
              <a:t>12.10.2018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F1A2DB-BA1C-4552-8612-9D66C9C623D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422970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5340824" y="1713763"/>
            <a:ext cx="6096000" cy="181588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/>
            <a:r>
              <a:rPr lang="ru-RU" sz="2800" b="1" dirty="0" smtClean="0">
                <a:solidFill>
                  <a:srgbClr val="002060"/>
                </a:solidFill>
              </a:rPr>
              <a:t>Конспект НОД</a:t>
            </a:r>
          </a:p>
          <a:p>
            <a:pPr algn="ctr"/>
            <a:r>
              <a:rPr lang="ru-RU" sz="2800" b="1" dirty="0" smtClean="0">
                <a:solidFill>
                  <a:srgbClr val="002060"/>
                </a:solidFill>
              </a:rPr>
              <a:t> по ЛЕГО-конструированию для детей старшего дошкольного возраста</a:t>
            </a:r>
          </a:p>
          <a:p>
            <a:pPr algn="ctr"/>
            <a:r>
              <a:rPr lang="ru-RU" sz="2800" b="1" dirty="0" smtClean="0">
                <a:solidFill>
                  <a:srgbClr val="002060"/>
                </a:solidFill>
              </a:rPr>
              <a:t>Тема: «ЖИРАФ»</a:t>
            </a:r>
            <a:endParaRPr lang="ru-RU" sz="2800" dirty="0">
              <a:solidFill>
                <a:srgbClr val="002060"/>
              </a:solidFill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69290" y="0"/>
            <a:ext cx="4421875" cy="569886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</p:pic>
      <p:sp>
        <p:nvSpPr>
          <p:cNvPr id="7" name="Прямоугольник 6"/>
          <p:cNvSpPr/>
          <p:nvPr/>
        </p:nvSpPr>
        <p:spPr>
          <a:xfrm>
            <a:off x="9744501" y="6211669"/>
            <a:ext cx="2447499" cy="646331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dirty="0" smtClean="0"/>
              <a:t>Педагог: Сабитова</a:t>
            </a:r>
          </a:p>
          <a:p>
            <a:r>
              <a:rPr lang="ru-RU" dirty="0" smtClean="0"/>
              <a:t> Венера </a:t>
            </a:r>
            <a:r>
              <a:rPr lang="ru-RU" dirty="0" err="1" smtClean="0"/>
              <a:t>Талгатовна</a:t>
            </a:r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4981433" y="6400800"/>
            <a:ext cx="10845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2018 год.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78260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2316" y="1278718"/>
            <a:ext cx="8329684" cy="555312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7533" y="124345"/>
            <a:ext cx="4997924" cy="333194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1155291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1050876" y="1489228"/>
            <a:ext cx="9471547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 smtClean="0"/>
              <a:t>– Что нового вы узнали на занятии?</a:t>
            </a:r>
          </a:p>
          <a:p>
            <a:pPr algn="ctr"/>
            <a:r>
              <a:rPr lang="ru-RU" sz="2400" dirty="0" smtClean="0"/>
              <a:t>– Кого конструировали?</a:t>
            </a:r>
          </a:p>
          <a:p>
            <a:pPr algn="ctr"/>
            <a:r>
              <a:rPr lang="ru-RU" sz="2400" dirty="0" smtClean="0"/>
              <a:t>Какие вы молодцы, работали с интересом и были внимательными. Все животные получились, веселыми, яркими. Я очень довольна вашими результатами, каждый из вас хорошо потрудился.</a:t>
            </a:r>
          </a:p>
          <a:p>
            <a:pPr algn="ctr"/>
            <a:r>
              <a:rPr lang="ru-RU" sz="2400" dirty="0" smtClean="0"/>
              <a:t>А теперь посмотрим, что у нас получилось.</a:t>
            </a:r>
          </a:p>
          <a:p>
            <a:pPr algn="ctr"/>
            <a:r>
              <a:rPr lang="ru-RU" sz="2400" dirty="0" smtClean="0"/>
              <a:t>Здорово! А теперь давайте разместим зверей в наш весёлый зоопарк.</a:t>
            </a:r>
          </a:p>
          <a:p>
            <a:pPr algn="ctr"/>
            <a:r>
              <a:rPr lang="ru-RU" sz="2400" dirty="0" smtClean="0"/>
              <a:t>Спасибо вам за работу!</a:t>
            </a:r>
            <a:endParaRPr lang="ru-RU" sz="2400" dirty="0"/>
          </a:p>
        </p:txBody>
      </p:sp>
      <p:sp>
        <p:nvSpPr>
          <p:cNvPr id="6" name="TextBox 5"/>
          <p:cNvSpPr txBox="1"/>
          <p:nvPr/>
        </p:nvSpPr>
        <p:spPr>
          <a:xfrm>
            <a:off x="4626590" y="344895"/>
            <a:ext cx="248389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</a:rPr>
              <a:t>Рефлексия:</a:t>
            </a:r>
            <a:endParaRPr lang="ru-RU" sz="32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64618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1555845" y="470807"/>
            <a:ext cx="9676263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800" b="1" dirty="0" smtClean="0"/>
              <a:t>Цель: </a:t>
            </a:r>
            <a:r>
              <a:rPr lang="ru-RU" sz="2800" dirty="0" smtClean="0"/>
              <a:t>Выполнить жирафа из блоков </a:t>
            </a:r>
            <a:r>
              <a:rPr lang="ru-RU" sz="2800" dirty="0" err="1" smtClean="0"/>
              <a:t>лего</a:t>
            </a:r>
            <a:r>
              <a:rPr lang="ru-RU" sz="2800" dirty="0" smtClean="0"/>
              <a:t>-конструктора.</a:t>
            </a:r>
          </a:p>
          <a:p>
            <a:pPr algn="just"/>
            <a:r>
              <a:rPr lang="ru-RU" sz="2800" b="1" dirty="0" smtClean="0"/>
              <a:t>Задачи:</a:t>
            </a:r>
            <a:endParaRPr lang="ru-RU" sz="2800" dirty="0" smtClean="0"/>
          </a:p>
          <a:p>
            <a:pPr algn="just"/>
            <a:r>
              <a:rPr lang="ru-RU" sz="2800" b="1" i="1" dirty="0" smtClean="0"/>
              <a:t>Образовательные: </a:t>
            </a:r>
            <a:r>
              <a:rPr lang="ru-RU" sz="2800" dirty="0" smtClean="0"/>
              <a:t>Формирование исследовательской деятельности.</a:t>
            </a:r>
          </a:p>
          <a:p>
            <a:pPr algn="just"/>
            <a:r>
              <a:rPr lang="ru-RU" sz="2800" dirty="0" smtClean="0"/>
              <a:t>Развивать познавательный интерес к конструктивной деятельности.</a:t>
            </a:r>
          </a:p>
          <a:p>
            <a:pPr algn="just"/>
            <a:r>
              <a:rPr lang="ru-RU" sz="2800" b="1" i="1" dirty="0" smtClean="0"/>
              <a:t>Развивающие: </a:t>
            </a:r>
            <a:r>
              <a:rPr lang="ru-RU" sz="2800" dirty="0" smtClean="0"/>
              <a:t>Развивать быстроту мышления, мелкую моторику, зрительное восприятие, фантазию.</a:t>
            </a:r>
          </a:p>
          <a:p>
            <a:pPr algn="just"/>
            <a:r>
              <a:rPr lang="ru-RU" sz="2800" b="1" i="1" dirty="0" smtClean="0"/>
              <a:t>Воспитательные: </a:t>
            </a:r>
            <a:r>
              <a:rPr lang="ru-RU" sz="2800" dirty="0" smtClean="0"/>
              <a:t>Развивать внимание, наблюдательность, умение соотнести изображенное на карточке с постройками.</a:t>
            </a:r>
          </a:p>
          <a:p>
            <a:pPr algn="just"/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26944243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5923" y="0"/>
            <a:ext cx="12192000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696034" y="450376"/>
            <a:ext cx="11204813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/>
              <a:t>Продолжаем наше путешествие. И сейчас ребята мы с вами отправляемся в Африку.</a:t>
            </a:r>
          </a:p>
          <a:p>
            <a:r>
              <a:rPr lang="ru-RU" sz="2400" dirty="0" smtClean="0"/>
              <a:t>– Сегодня я вам расскажу о самом высоком животном на Земле.</a:t>
            </a:r>
          </a:p>
          <a:p>
            <a:r>
              <a:rPr lang="ru-RU" sz="2400" dirty="0" smtClean="0"/>
              <a:t>– Кто догадался, какое это животное?</a:t>
            </a:r>
          </a:p>
          <a:p>
            <a:r>
              <a:rPr lang="ru-RU" sz="2400" dirty="0" smtClean="0"/>
              <a:t>– Верно, это жираф.</a:t>
            </a:r>
          </a:p>
          <a:p>
            <a:pPr algn="ctr"/>
            <a:r>
              <a:rPr lang="ru-RU" sz="2400" b="1" dirty="0" smtClean="0"/>
              <a:t>А жираф-то наш каков:</a:t>
            </a:r>
          </a:p>
          <a:p>
            <a:pPr algn="ctr"/>
            <a:r>
              <a:rPr lang="ru-RU" sz="2400" b="1" dirty="0" smtClean="0"/>
              <a:t>Шарф связал из облаков.</a:t>
            </a:r>
          </a:p>
          <a:p>
            <a:pPr algn="ctr"/>
            <a:r>
              <a:rPr lang="ru-RU" sz="2400" b="1" dirty="0" smtClean="0"/>
              <a:t>Шею вытянув немножко,</a:t>
            </a:r>
          </a:p>
          <a:p>
            <a:pPr algn="ctr"/>
            <a:r>
              <a:rPr lang="ru-RU" sz="2400" b="1" dirty="0" smtClean="0"/>
              <a:t>Он из солнца сделал брошку.</a:t>
            </a:r>
          </a:p>
          <a:p>
            <a:pPr algn="ctr"/>
            <a:r>
              <a:rPr lang="ru-RU" sz="2400" b="1" dirty="0" smtClean="0"/>
              <a:t>Ну, а ночью наш чудак</a:t>
            </a:r>
          </a:p>
          <a:p>
            <a:pPr algn="ctr"/>
            <a:r>
              <a:rPr lang="ru-RU" sz="2400" b="1" dirty="0" smtClean="0"/>
              <a:t>Звёздный сшил себе гамак.</a:t>
            </a:r>
          </a:p>
          <a:p>
            <a:pPr algn="ctr"/>
            <a:r>
              <a:rPr lang="ru-RU" sz="2400" b="1" dirty="0" smtClean="0"/>
              <a:t>В гамаке таком приятно,</a:t>
            </a:r>
          </a:p>
          <a:p>
            <a:pPr algn="ctr"/>
            <a:r>
              <a:rPr lang="ru-RU" sz="2400" b="1" dirty="0" smtClean="0"/>
              <a:t>Но потом на шкуре – пятна. Кто это?</a:t>
            </a:r>
          </a:p>
          <a:p>
            <a:endParaRPr lang="ru-RU" dirty="0" smtClean="0"/>
          </a:p>
        </p:txBody>
      </p:sp>
    </p:spTree>
    <p:extLst>
      <p:ext uri="{BB962C8B-B14F-4D97-AF65-F5344CB8AC3E}">
        <p14:creationId xmlns:p14="http://schemas.microsoft.com/office/powerpoint/2010/main" val="36306807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821140" y="294399"/>
            <a:ext cx="10549719" cy="59093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/>
              <a:t>Воспитатель демонстрирует детям изображение жирафа. Дети вместе с воспитателем рассматривают изображение жирафа.</a:t>
            </a:r>
          </a:p>
          <a:p>
            <a:r>
              <a:rPr lang="ru-RU" sz="2000" dirty="0" smtClean="0"/>
              <a:t>Воспитатель: Ребята, скажите. Кто такой жираф?( Животное.) Где он живет?( В Африке.) Чем питается жираф?( Травой.) Правильно, жираф питается травой и вкусными листьями на верхних ветках деревьев.</a:t>
            </a:r>
          </a:p>
          <a:p>
            <a:r>
              <a:rPr lang="ru-RU" sz="2000" dirty="0" smtClean="0"/>
              <a:t>Воспитатель: Из каких частей состоит жираф?( Из головы, шеи, тела, ног.)</a:t>
            </a:r>
          </a:p>
          <a:p>
            <a:r>
              <a:rPr lang="ru-RU" sz="2000" dirty="0" smtClean="0"/>
              <a:t>Воспитатель: Молодцы, ребята. А с помощью какой части тела жираф достает вкусные листочки с верхних веток деревьев?</a:t>
            </a:r>
          </a:p>
          <a:p>
            <a:r>
              <a:rPr lang="ru-RU" sz="2000" dirty="0" smtClean="0"/>
              <a:t>Дети: С помощью шеи.</a:t>
            </a:r>
          </a:p>
          <a:p>
            <a:pPr algn="ctr"/>
            <a:r>
              <a:rPr lang="ru-RU" sz="2000" b="1" dirty="0" smtClean="0"/>
              <a:t>Рассказ о жирафе.</a:t>
            </a:r>
          </a:p>
          <a:p>
            <a:r>
              <a:rPr lang="ru-RU" sz="2000" dirty="0" smtClean="0"/>
              <a:t>Жирафы приспособились к жизни в самых жарких и засушливых степях Центральной Африки. Там не скоро отыщешь глоток воды, а на солнце сохнут и выгорают травы. У жирафа длинная, как телеграфный столб, шея и громадные передние ноги. Это позволяет животному в засуху преспокойно срывать листья с деревьев над головой. Рост жирафа может достигать 6-ти метров. Высокие и грациозные жирафы обладают чутким слухом, острым зрением, а в беге они не уступают быстроногим газелям.</a:t>
            </a:r>
          </a:p>
          <a:p>
            <a:r>
              <a:rPr lang="ru-RU" sz="2000" dirty="0" smtClean="0"/>
              <a:t>Жираф далеко видит врагов. Поэтому зебры, страусы, антилопы любят держаться поближе к таким “наблюдательным вышкам”.</a:t>
            </a:r>
            <a:endParaRPr lang="ru-RU" sz="2000" dirty="0"/>
          </a:p>
          <a:p>
            <a:endParaRPr lang="ru-RU" dirty="0" smtClean="0"/>
          </a:p>
        </p:txBody>
      </p:sp>
    </p:spTree>
    <p:extLst>
      <p:ext uri="{BB962C8B-B14F-4D97-AF65-F5344CB8AC3E}">
        <p14:creationId xmlns:p14="http://schemas.microsoft.com/office/powerpoint/2010/main" val="478073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777923" y="122830"/>
            <a:ext cx="9990162" cy="46474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i="0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Aharoni" panose="02010803020104030203" pitchFamily="2" charset="-79"/>
              </a:rPr>
              <a:t>Физкультминутка</a:t>
            </a:r>
            <a:endParaRPr lang="ru-RU" sz="1600" b="1" i="0" dirty="0" smtClean="0">
              <a:solidFill>
                <a:srgbClr val="FF0000"/>
              </a:solidFill>
              <a:effectLst/>
              <a:latin typeface="Calibri" panose="020F0502020204030204" pitchFamily="34" charset="0"/>
              <a:cs typeface="Aharoni" panose="02010803020104030203" pitchFamily="2" charset="-79"/>
            </a:endParaRPr>
          </a:p>
          <a:p>
            <a:pPr algn="ctr"/>
            <a:r>
              <a:rPr lang="ru-RU" sz="2000" b="0" i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Aharoni" panose="02010803020104030203" pitchFamily="2" charset="-79"/>
              </a:rPr>
              <a:t>Цель: Снять напряжение, активизировать внимание детей</a:t>
            </a:r>
            <a:r>
              <a:rPr lang="ru-RU" sz="1600" b="0" i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Aharoni" panose="02010803020104030203" pitchFamily="2" charset="-79"/>
              </a:rPr>
              <a:t> </a:t>
            </a:r>
          </a:p>
          <a:p>
            <a:pPr algn="ctr"/>
            <a:endParaRPr lang="ru-RU" sz="1600" b="0" i="0" dirty="0" smtClean="0">
              <a:solidFill>
                <a:srgbClr val="000000"/>
              </a:solidFill>
              <a:effectLst/>
              <a:latin typeface="Calibri" panose="020F0502020204030204" pitchFamily="34" charset="0"/>
              <a:cs typeface="Aharoni" panose="02010803020104030203" pitchFamily="2" charset="-79"/>
            </a:endParaRPr>
          </a:p>
          <a:p>
            <a:r>
              <a:rPr lang="ru-RU" sz="2000" b="0" i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Aharoni" panose="02010803020104030203" pitchFamily="2" charset="-79"/>
              </a:rPr>
              <a:t>У жирафов пятна, пятна, пятна, пятнышки везде.</a:t>
            </a:r>
            <a:br>
              <a:rPr lang="ru-RU" sz="2000" b="0" i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Aharoni" panose="02010803020104030203" pitchFamily="2" charset="-79"/>
              </a:rPr>
            </a:br>
            <a:r>
              <a:rPr lang="ru-RU" sz="2000" b="0" i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Aharoni" panose="02010803020104030203" pitchFamily="2" charset="-79"/>
              </a:rPr>
              <a:t>У жирафов пятна, пятна, пятна, пятнышки везде.</a:t>
            </a:r>
            <a:br>
              <a:rPr lang="ru-RU" sz="2000" b="0" i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Aharoni" panose="02010803020104030203" pitchFamily="2" charset="-79"/>
              </a:rPr>
            </a:br>
            <a:r>
              <a:rPr lang="ru-RU" sz="2000" b="0" i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Aharoni" panose="02010803020104030203" pitchFamily="2" charset="-79"/>
              </a:rPr>
              <a:t>(Хлопаем по всему телу ладонями).</a:t>
            </a:r>
            <a:endParaRPr lang="ru-RU" sz="1600" b="0" i="0" dirty="0" smtClean="0">
              <a:solidFill>
                <a:srgbClr val="000000"/>
              </a:solidFill>
              <a:effectLst/>
              <a:latin typeface="Calibri" panose="020F0502020204030204" pitchFamily="34" charset="0"/>
              <a:cs typeface="Aharoni" panose="02010803020104030203" pitchFamily="2" charset="-79"/>
            </a:endParaRPr>
          </a:p>
          <a:p>
            <a:r>
              <a:rPr lang="ru-RU" sz="2000" b="0" i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Aharoni" panose="02010803020104030203" pitchFamily="2" charset="-79"/>
              </a:rPr>
              <a:t>На лбу, ушах, на шее, на локтях,</a:t>
            </a:r>
            <a:br>
              <a:rPr lang="ru-RU" sz="2000" b="0" i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Aharoni" panose="02010803020104030203" pitchFamily="2" charset="-79"/>
              </a:rPr>
            </a:br>
            <a:r>
              <a:rPr lang="ru-RU" sz="2000" b="0" i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Aharoni" panose="02010803020104030203" pitchFamily="2" charset="-79"/>
              </a:rPr>
              <a:t>На носах, на животах, на коленях и носках.</a:t>
            </a:r>
            <a:br>
              <a:rPr lang="ru-RU" sz="2000" b="0" i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Aharoni" panose="02010803020104030203" pitchFamily="2" charset="-79"/>
              </a:rPr>
            </a:br>
            <a:r>
              <a:rPr lang="ru-RU" sz="2000" b="0" i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Aharoni" panose="02010803020104030203" pitchFamily="2" charset="-79"/>
              </a:rPr>
              <a:t>(Обоими указательными пальцами дотрагиваемся до соответствующих частей тела.</a:t>
            </a:r>
            <a:endParaRPr lang="ru-RU" sz="1600" b="0" i="0" dirty="0" smtClean="0">
              <a:solidFill>
                <a:srgbClr val="000000"/>
              </a:solidFill>
              <a:effectLst/>
              <a:latin typeface="Calibri" panose="020F0502020204030204" pitchFamily="34" charset="0"/>
              <a:cs typeface="Aharoni" panose="02010803020104030203" pitchFamily="2" charset="-79"/>
            </a:endParaRPr>
          </a:p>
          <a:p>
            <a:r>
              <a:rPr lang="ru-RU" sz="2000" b="0" i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Aharoni" panose="02010803020104030203" pitchFamily="2" charset="-79"/>
              </a:rPr>
              <a:t>У слонов есть складки, складки, складки, складочки везде.</a:t>
            </a:r>
            <a:br>
              <a:rPr lang="ru-RU" sz="2000" b="0" i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Aharoni" panose="02010803020104030203" pitchFamily="2" charset="-79"/>
              </a:rPr>
            </a:br>
            <a:r>
              <a:rPr lang="ru-RU" sz="2000" b="0" i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Aharoni" panose="02010803020104030203" pitchFamily="2" charset="-79"/>
              </a:rPr>
              <a:t>У слонов есть складки, складки, складки, складочки везде.</a:t>
            </a:r>
            <a:br>
              <a:rPr lang="ru-RU" sz="2000" b="0" i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Aharoni" panose="02010803020104030203" pitchFamily="2" charset="-79"/>
              </a:rPr>
            </a:br>
            <a:r>
              <a:rPr lang="ru-RU" sz="2000" b="0" i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Aharoni" panose="02010803020104030203" pitchFamily="2" charset="-79"/>
              </a:rPr>
              <a:t>(Щипаем себя, как бы собирая складки).</a:t>
            </a:r>
            <a:endParaRPr lang="ru-RU" sz="1600" b="0" i="0" dirty="0" smtClean="0">
              <a:solidFill>
                <a:srgbClr val="000000"/>
              </a:solidFill>
              <a:effectLst/>
              <a:latin typeface="Calibri" panose="020F0502020204030204" pitchFamily="34" charset="0"/>
              <a:cs typeface="Aharoni" panose="02010803020104030203" pitchFamily="2" charset="-79"/>
            </a:endParaRPr>
          </a:p>
          <a:p>
            <a:r>
              <a:rPr lang="ru-RU" sz="2000" b="0" i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Aharoni" panose="02010803020104030203" pitchFamily="2" charset="-79"/>
              </a:rPr>
              <a:t>На лбу, ушах, на шее, на локтях,</a:t>
            </a:r>
            <a:br>
              <a:rPr lang="ru-RU" sz="2000" b="0" i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Aharoni" panose="02010803020104030203" pitchFamily="2" charset="-79"/>
              </a:rPr>
            </a:br>
            <a:r>
              <a:rPr lang="ru-RU" sz="2000" b="0" i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Aharoni" panose="02010803020104030203" pitchFamily="2" charset="-79"/>
              </a:rPr>
              <a:t>На носах, на животах, на коленях и носках.</a:t>
            </a:r>
            <a:br>
              <a:rPr lang="ru-RU" sz="2000" b="0" i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Aharoni" panose="02010803020104030203" pitchFamily="2" charset="-79"/>
              </a:rPr>
            </a:br>
            <a:r>
              <a:rPr lang="ru-RU" sz="2000" b="0" i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Aharoni" panose="02010803020104030203" pitchFamily="2" charset="-79"/>
              </a:rPr>
              <a:t>(Обоими указательными пальцами дотрагиваемся до соответствующих частей тела).</a:t>
            </a:r>
            <a:endParaRPr lang="ru-RU" sz="1600" b="0" i="0" dirty="0">
              <a:solidFill>
                <a:srgbClr val="000000"/>
              </a:solidFill>
              <a:effectLst/>
              <a:latin typeface="Calibri" panose="020F0502020204030204" pitchFamily="34" charset="0"/>
              <a:cs typeface="Aharoni" panose="02010803020104030203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5716983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545911" y="254465"/>
            <a:ext cx="11259402" cy="22159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dirty="0" smtClean="0"/>
              <a:t>Воспитатель: Молодцы. Сегодня мы с вами постараемся построить веселых жирафов с длинной шеей. Что нам понадобиться для работы?</a:t>
            </a:r>
          </a:p>
          <a:p>
            <a:pPr algn="just"/>
            <a:r>
              <a:rPr lang="ru-RU" sz="2000" b="1" i="1" dirty="0" smtClean="0"/>
              <a:t>Дети рассаживаются по своим местам и приступают к работе.</a:t>
            </a:r>
          </a:p>
          <a:p>
            <a:pPr algn="just"/>
            <a:r>
              <a:rPr lang="ru-RU" sz="2000" dirty="0" smtClean="0"/>
              <a:t>«Строительство жирафа»</a:t>
            </a:r>
          </a:p>
          <a:p>
            <a:pPr algn="just"/>
            <a:r>
              <a:rPr lang="ru-RU" sz="2000" dirty="0" smtClean="0"/>
              <a:t>Воспитатель совместно с детьми строит жирафа, сопровождая все действия словами.</a:t>
            </a:r>
          </a:p>
          <a:p>
            <a:pPr algn="ctr"/>
            <a:r>
              <a:rPr lang="ru-RU" sz="2000" b="1" i="1" dirty="0" smtClean="0"/>
              <a:t>Для постройки жирафа вам понадобятся:</a:t>
            </a:r>
          </a:p>
          <a:p>
            <a:endParaRPr lang="ru-RU" dirty="0" smtClean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4464" y="2361273"/>
            <a:ext cx="5742295" cy="38281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1628579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24712"/>
            <a:ext cx="12192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941696" y="341911"/>
            <a:ext cx="10235821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/>
              <a:t>Если у вас не хватает какой-либо детали нужного размера, ее можно заменить из нескольких деталей меньшего размера.</a:t>
            </a:r>
          </a:p>
          <a:p>
            <a:r>
              <a:rPr lang="ru-RU" sz="2800" dirty="0" smtClean="0"/>
              <a:t>Сначала строятся ноги, к ним прикрепляют тело, к телу прикрепляется шея, к шее голова. В конце к телу прикрепляется хвост.</a:t>
            </a:r>
          </a:p>
          <a:p>
            <a:r>
              <a:rPr lang="ru-RU" sz="2800" dirty="0" smtClean="0"/>
              <a:t>Старайтесь не делать шею жирафу очень длинной, потому что ваша постройка может стать хрупкой и сломаться в любой момент.</a:t>
            </a:r>
          </a:p>
          <a:p>
            <a:r>
              <a:rPr lang="ru-RU" sz="2800" dirty="0" smtClean="0"/>
              <a:t>По мере необходимости воспитатель помогает детям.</a:t>
            </a:r>
          </a:p>
          <a:p>
            <a:r>
              <a:rPr lang="ru-RU" sz="2800" dirty="0" smtClean="0"/>
              <a:t>По окончании совместной и самостоятельной деятельности воспитатель предлагает детям поиграть и пофантазировать со своими жирафами под музыку «</a:t>
            </a:r>
            <a:r>
              <a:rPr lang="ru-RU" sz="2800" dirty="0" err="1" smtClean="0"/>
              <a:t>Чунга-Чанга</a:t>
            </a:r>
            <a:r>
              <a:rPr lang="ru-RU" sz="2800" dirty="0" smtClean="0"/>
              <a:t>».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38686069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6335" y="0"/>
            <a:ext cx="4858035" cy="323869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477" y="0"/>
            <a:ext cx="4858035" cy="323869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3967" y="3229971"/>
            <a:ext cx="5442043" cy="362802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7212767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6732756" y="1285595"/>
            <a:ext cx="6152577" cy="410171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361064" y="1389228"/>
            <a:ext cx="6124434" cy="408295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-187649" y="931456"/>
            <a:ext cx="4196675" cy="279778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9261564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68</TotalTime>
  <Words>584</Words>
  <Application>Microsoft Office PowerPoint</Application>
  <PresentationFormat>Широкоэкранный</PresentationFormat>
  <Paragraphs>56</Paragraphs>
  <Slides>11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7" baseType="lpstr">
      <vt:lpstr>Aharoni</vt:lpstr>
      <vt:lpstr>Arial</vt:lpstr>
      <vt:lpstr>Calibri</vt:lpstr>
      <vt:lpstr>Calibri Light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Венера Сабитова</dc:creator>
  <cp:lastModifiedBy>Венера Сабитова</cp:lastModifiedBy>
  <cp:revision>10</cp:revision>
  <dcterms:created xsi:type="dcterms:W3CDTF">2018-10-12T17:56:30Z</dcterms:created>
  <dcterms:modified xsi:type="dcterms:W3CDTF">2018-10-12T19:04:35Z</dcterms:modified>
</cp:coreProperties>
</file>