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1"/>
  </p:notesMasterIdLst>
  <p:sldIdLst>
    <p:sldId id="331" r:id="rId2"/>
    <p:sldId id="338" r:id="rId3"/>
    <p:sldId id="335" r:id="rId4"/>
    <p:sldId id="262" r:id="rId5"/>
    <p:sldId id="328" r:id="rId6"/>
    <p:sldId id="329" r:id="rId7"/>
    <p:sldId id="333" r:id="rId8"/>
    <p:sldId id="256" r:id="rId9"/>
    <p:sldId id="257" r:id="rId10"/>
    <p:sldId id="258" r:id="rId11"/>
    <p:sldId id="259" r:id="rId12"/>
    <p:sldId id="263" r:id="rId13"/>
    <p:sldId id="264" r:id="rId14"/>
    <p:sldId id="270" r:id="rId15"/>
    <p:sldId id="260" r:id="rId16"/>
    <p:sldId id="261" r:id="rId17"/>
    <p:sldId id="265" r:id="rId18"/>
    <p:sldId id="266" r:id="rId19"/>
    <p:sldId id="267" r:id="rId20"/>
    <p:sldId id="268" r:id="rId21"/>
    <p:sldId id="269" r:id="rId22"/>
    <p:sldId id="271" r:id="rId23"/>
    <p:sldId id="272" r:id="rId24"/>
    <p:sldId id="273" r:id="rId25"/>
    <p:sldId id="274" r:id="rId26"/>
    <p:sldId id="275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34" r:id="rId42"/>
    <p:sldId id="311" r:id="rId43"/>
    <p:sldId id="337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21" r:id="rId54"/>
    <p:sldId id="322" r:id="rId55"/>
    <p:sldId id="323" r:id="rId56"/>
    <p:sldId id="324" r:id="rId57"/>
    <p:sldId id="325" r:id="rId58"/>
    <p:sldId id="326" r:id="rId59"/>
    <p:sldId id="327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A7B2D-ED3E-49E4-B4B6-13B5499DCB0C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BB5F9-ACA7-4442-B69A-B77822461A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55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B5F9-ACA7-4442-B69A-B77822461A2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DAB1632-6216-4406-BC80-88FC84ECD4C5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D6D9540-72E6-451A-97F1-2126442AC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Население мира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Урок географии 10  класс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48880"/>
            <a:ext cx="5554903" cy="432048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88360" y="2866931"/>
            <a:ext cx="3168352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CC"/>
              </a:buClr>
              <a:buSzPct val="75000"/>
              <a:defRPr/>
            </a:pPr>
            <a:r>
              <a:rPr kumimoji="1" lang="ru-RU" sz="2400" b="1" kern="0" dirty="0" err="1" smtClean="0">
                <a:latin typeface="Arial" pitchFamily="34" charset="0"/>
                <a:cs typeface="Arial" pitchFamily="34" charset="0"/>
              </a:rPr>
              <a:t>Пургина</a:t>
            </a:r>
            <a:r>
              <a:rPr kumimoji="1" lang="ru-RU" sz="2400" b="1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1" lang="ru-RU" sz="2400" b="1" kern="0" dirty="0">
                <a:latin typeface="Arial" pitchFamily="34" charset="0"/>
                <a:cs typeface="Arial" pitchFamily="34" charset="0"/>
              </a:rPr>
              <a:t>Т.Н</a:t>
            </a:r>
            <a:r>
              <a:rPr kumimoji="1" lang="ru-RU" sz="2400" b="1" kern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kumimoji="1" lang="ru-RU" sz="2400" b="1" kern="0" dirty="0">
                <a:latin typeface="Arial" pitchFamily="34" charset="0"/>
                <a:cs typeface="Arial" pitchFamily="34" charset="0"/>
              </a:rPr>
              <a:t> </a:t>
            </a:r>
            <a:endParaRPr kumimoji="1" lang="ru-RU" sz="2400" b="1" kern="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CC"/>
              </a:buClr>
              <a:buSzPct val="75000"/>
              <a:defRPr/>
            </a:pPr>
            <a:r>
              <a:rPr kumimoji="1" lang="ru-RU" sz="2400" b="1" kern="0" dirty="0" smtClean="0">
                <a:latin typeface="Arial" pitchFamily="34" charset="0"/>
                <a:cs typeface="Arial" pitchFamily="34" charset="0"/>
              </a:rPr>
              <a:t>Учитель географии                          МБОУ  </a:t>
            </a:r>
            <a:r>
              <a:rPr kumimoji="1" lang="ru-RU" sz="2400" b="1" kern="0" dirty="0">
                <a:latin typeface="Arial" pitchFamily="34" charset="0"/>
                <a:cs typeface="Arial" pitchFamily="34" charset="0"/>
              </a:rPr>
              <a:t>СОШ № 33 </a:t>
            </a:r>
            <a:r>
              <a:rPr kumimoji="1" lang="ru-RU" sz="2400" b="1" kern="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kumimoji="1" lang="ru-RU" sz="2400" b="1" kern="0" dirty="0" err="1" smtClean="0">
                <a:latin typeface="Arial" pitchFamily="34" charset="0"/>
                <a:cs typeface="Arial" pitchFamily="34" charset="0"/>
              </a:rPr>
              <a:t>г.Озерск</a:t>
            </a:r>
            <a:endParaRPr lang="ru-RU" sz="3200" dirty="0"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4872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96944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Численность и темпы роста мирового населения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65215"/>
          <a:ext cx="9144000" cy="78962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  <a:gridCol w="3048000"/>
              </a:tblGrid>
              <a:tr h="72409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период</a:t>
                      </a:r>
                      <a:endParaRPr lang="ru-RU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Численность</a:t>
                      </a:r>
                    </a:p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(млн. чел.)</a:t>
                      </a:r>
                      <a:endParaRPr lang="ru-RU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Среднегодовой прирост (%)</a:t>
                      </a:r>
                      <a:endParaRPr lang="ru-RU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09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7 тыс. лет до н.э.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10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79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2 тыс. лет до н.э.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50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0,03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78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Начало нашей эры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230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0,1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Начало Х</a:t>
                      </a:r>
                      <a:r>
                        <a:rPr lang="en-US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I</a:t>
                      </a:r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300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0,02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Начало Х</a:t>
                      </a:r>
                      <a:r>
                        <a:rPr lang="en-US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IY</a:t>
                      </a:r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 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440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0,1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Начало Х1Х 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950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0,5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70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Начало ХХ 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1660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9,8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09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Середина ХХ 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2530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1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09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Конец ХХ века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6000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Franklin Gothic Medium" pitchFamily="34" charset="0"/>
                        </a:rPr>
                        <a:t>1,5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Franklin Gothic Medium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0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0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smtClean="0">
                <a:solidFill>
                  <a:srgbClr val="FFC000"/>
                </a:solidFill>
                <a:latin typeface="LetteraTrentadue" pitchFamily="2" charset="0"/>
              </a:rPr>
              <a:t>2011 год</a:t>
            </a:r>
            <a:endParaRPr lang="ru-RU" sz="66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28737"/>
            <a:ext cx="8748464" cy="1571636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C000"/>
                </a:solidFill>
                <a:latin typeface="LetteraTrentadue" pitchFamily="2" charset="0"/>
              </a:rPr>
              <a:t>7млрд. Человек</a:t>
            </a:r>
            <a:endParaRPr lang="en-US" sz="7200" b="1" dirty="0" smtClean="0">
              <a:solidFill>
                <a:srgbClr val="FFC000"/>
              </a:solidFill>
              <a:latin typeface="LetteraTrentadue" pitchFamily="2" charset="0"/>
            </a:endParaRPr>
          </a:p>
          <a:p>
            <a:endParaRPr lang="en-US" sz="6600" b="1" dirty="0" smtClean="0">
              <a:solidFill>
                <a:srgbClr val="FFC000"/>
              </a:solidFill>
              <a:latin typeface="LetteraTrentadue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357562"/>
            <a:ext cx="35433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214686"/>
            <a:ext cx="27432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Ведущие страны- 1997 г.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931224" cy="4632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7873"/>
                <a:gridCol w="3943351"/>
              </a:tblGrid>
              <a:tr h="534634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страна</a:t>
                      </a:r>
                      <a:endParaRPr lang="ru-RU" sz="3200" dirty="0">
                        <a:solidFill>
                          <a:schemeClr val="tx2">
                            <a:lumMod val="25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численность</a:t>
                      </a:r>
                      <a:endParaRPr lang="ru-RU" sz="3200" dirty="0">
                        <a:solidFill>
                          <a:schemeClr val="tx2">
                            <a:lumMod val="25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Китай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1222 млн.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Индия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968 млн.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США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268 </a:t>
                      </a:r>
                      <a:r>
                        <a:rPr lang="ru-RU" sz="32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млн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Индонезия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210 </a:t>
                      </a:r>
                      <a:r>
                        <a:rPr lang="ru-RU" sz="32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млн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Бразилия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165 </a:t>
                      </a:r>
                      <a:r>
                        <a:rPr lang="ru-RU" sz="32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млн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Россия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145 </a:t>
                      </a:r>
                      <a:r>
                        <a:rPr lang="ru-RU" sz="32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млн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34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LetteraTrentadue" pitchFamily="2" charset="0"/>
                          <a:ea typeface="Arial Unicode MS" pitchFamily="34" charset="-128"/>
                          <a:cs typeface="Arial Unicode MS" pitchFamily="34" charset="-128"/>
                        </a:rPr>
                        <a:t>Япония</a:t>
                      </a:r>
                      <a:endParaRPr lang="ru-RU" sz="3200" b="1" dirty="0">
                        <a:latin typeface="LetteraTrentadue" pitchFamily="2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126 </a:t>
                      </a:r>
                      <a:r>
                        <a:rPr lang="ru-RU" sz="32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млн</a:t>
                      </a:r>
                      <a:endParaRPr lang="ru-RU" sz="3200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  <a:latin typeface="LetteraTrentadue" pitchFamily="2" charset="0"/>
              </a:rPr>
              <a:t>прогноз</a:t>
            </a:r>
            <a:endParaRPr lang="ru-RU" sz="60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2656" y="1340768"/>
            <a:ext cx="9011344" cy="452596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</a:rPr>
              <a:t>По прогнозам ООН </a:t>
            </a:r>
            <a:r>
              <a:rPr lang="ru-RU" sz="3200" b="1" dirty="0" smtClean="0">
                <a:solidFill>
                  <a:srgbClr val="FFC000"/>
                </a:solidFill>
              </a:rPr>
              <a:t> к 2050г. численность </a:t>
            </a:r>
            <a:r>
              <a:rPr lang="ru-RU" sz="3200" b="1" dirty="0" smtClean="0">
                <a:solidFill>
                  <a:srgbClr val="FFC000"/>
                </a:solidFill>
              </a:rPr>
              <a:t>возрастет  в 2 раза и достигнет 10 млрд человек.</a:t>
            </a:r>
          </a:p>
          <a:p>
            <a:r>
              <a:rPr lang="ru-RU" sz="3200" b="1" dirty="0" smtClean="0">
                <a:solidFill>
                  <a:srgbClr val="FFC000"/>
                </a:solidFill>
              </a:rPr>
              <a:t>Сегодня в Китае ест. Прирост на 1000 жителей- 20 человек</a:t>
            </a:r>
          </a:p>
          <a:p>
            <a:r>
              <a:rPr lang="ru-RU" sz="3200" b="1" dirty="0" smtClean="0">
                <a:solidFill>
                  <a:srgbClr val="FFC000"/>
                </a:solidFill>
              </a:rPr>
              <a:t>В Индии- на 1000 чел.- 32 чел.</a:t>
            </a:r>
          </a:p>
          <a:p>
            <a:r>
              <a:rPr lang="ru-RU" sz="3200" b="1" dirty="0" smtClean="0">
                <a:solidFill>
                  <a:srgbClr val="FFC000"/>
                </a:solidFill>
              </a:rPr>
              <a:t>В 2-50 году- Индия- 1591 </a:t>
            </a:r>
            <a:r>
              <a:rPr lang="ru-RU" sz="3200" b="1" dirty="0" err="1" smtClean="0">
                <a:solidFill>
                  <a:srgbClr val="FFC000"/>
                </a:solidFill>
              </a:rPr>
              <a:t>млн</a:t>
            </a:r>
            <a:r>
              <a:rPr lang="ru-RU" sz="3200" b="1" dirty="0" smtClean="0">
                <a:solidFill>
                  <a:srgbClr val="FFC000"/>
                </a:solidFill>
              </a:rPr>
              <a:t> чел.</a:t>
            </a:r>
          </a:p>
          <a:p>
            <a:r>
              <a:rPr lang="ru-RU" sz="3200" b="1" dirty="0" smtClean="0">
                <a:solidFill>
                  <a:srgbClr val="FFC000"/>
                </a:solidFill>
              </a:rPr>
              <a:t>Китай- 1554 </a:t>
            </a:r>
            <a:r>
              <a:rPr lang="ru-RU" sz="3200" b="1" dirty="0" err="1" smtClean="0">
                <a:solidFill>
                  <a:srgbClr val="FFC000"/>
                </a:solidFill>
              </a:rPr>
              <a:t>млн</a:t>
            </a:r>
            <a:r>
              <a:rPr lang="ru-RU" sz="3200" b="1" dirty="0" smtClean="0">
                <a:solidFill>
                  <a:srgbClr val="FFC000"/>
                </a:solidFill>
              </a:rPr>
              <a:t> чел.</a:t>
            </a:r>
          </a:p>
          <a:p>
            <a:r>
              <a:rPr lang="ru-RU" sz="3200" b="1" dirty="0" smtClean="0">
                <a:solidFill>
                  <a:srgbClr val="FFC000"/>
                </a:solidFill>
              </a:rPr>
              <a:t>Нигерия- 3место, 4- Пакистан, 5- США</a:t>
            </a:r>
            <a:endParaRPr lang="ru-RU" sz="3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Россия по прогнозам будет занимать 17 место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 ( </a:t>
            </a:r>
            <a:r>
              <a:rPr lang="ru-RU" sz="3200" b="1" i="1" dirty="0" smtClean="0">
                <a:solidFill>
                  <a:srgbClr val="FFC000"/>
                </a:solidFill>
                <a:latin typeface="LetteraTrentadue" pitchFamily="2" charset="0"/>
              </a:rPr>
              <a:t>после Мексики, Филиппин, Вьетнама, Ирана, Египта, Японии)</a:t>
            </a:r>
            <a:endParaRPr lang="ru-RU" sz="3200" b="1" i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Ежегодный прирост населения-  87 млн. чел</a:t>
            </a:r>
            <a:r>
              <a:rPr lang="ru-RU" dirty="0" smtClean="0">
                <a:latin typeface="LetteraTrentadue" pitchFamily="2" charset="0"/>
              </a:rPr>
              <a:t>.</a:t>
            </a:r>
            <a:endParaRPr lang="ru-RU" dirty="0"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686800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Демографический взрыв- высокий прирост численности населения  в </a:t>
            </a:r>
            <a:r>
              <a:rPr lang="ru-RU" b="1" dirty="0" err="1" smtClean="0">
                <a:solidFill>
                  <a:srgbClr val="FFC000"/>
                </a:solidFill>
                <a:latin typeface="LetteraTrentadue" pitchFamily="2" charset="0"/>
              </a:rPr>
              <a:t>нач</a:t>
            </a:r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. ХХ века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Конец ХХ века- темпы прироста   снижаются- составили  1,5% в год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В Африке-3%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Заруб. Азия, Латинская Америка-2%</a:t>
            </a:r>
          </a:p>
          <a:p>
            <a:endParaRPr lang="ru-RU" b="1" dirty="0" smtClean="0">
              <a:solidFill>
                <a:srgbClr val="FFC000"/>
              </a:solidFill>
              <a:latin typeface="LetteraTrentadue" pitchFamily="2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Высокие темпы прироста- проблемы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52578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Продовольственная                                       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( </a:t>
            </a:r>
            <a:r>
              <a:rPr lang="ru-RU" sz="28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LetteraTrentadue" pitchFamily="2" charset="0"/>
              </a:rPr>
              <a:t>в целом в мире недоедают 500 </a:t>
            </a:r>
            <a:r>
              <a:rPr lang="ru-RU" sz="28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LetteraTrentadue" pitchFamily="2" charset="0"/>
              </a:rPr>
              <a:t>млн</a:t>
            </a:r>
            <a:r>
              <a:rPr lang="ru-RU" sz="28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LetteraTrentadue" pitchFamily="2" charset="0"/>
              </a:rPr>
              <a:t> чел.)</a:t>
            </a:r>
          </a:p>
          <a:p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Истощение земель</a:t>
            </a:r>
          </a:p>
          <a:p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Сведение лесов</a:t>
            </a:r>
          </a:p>
          <a:p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Загрязнение окружающей </a:t>
            </a:r>
            <a:r>
              <a:rPr lang="ru-RU" sz="3200" b="1" dirty="0" err="1" smtClean="0">
                <a:solidFill>
                  <a:srgbClr val="FFC000"/>
                </a:solidFill>
                <a:latin typeface="LetteraTrentadue" pitchFamily="2" charset="0"/>
              </a:rPr>
              <a:t>среды-результат</a:t>
            </a:r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 урбанизации- свалки, матер. обеспечение…</a:t>
            </a:r>
          </a:p>
          <a:p>
            <a:r>
              <a:rPr lang="ru-RU" sz="3200" b="1" dirty="0" smtClean="0">
                <a:solidFill>
                  <a:srgbClr val="FFC000"/>
                </a:solidFill>
                <a:latin typeface="LetteraTrentadue" pitchFamily="2" charset="0"/>
              </a:rPr>
              <a:t>Проблема нехватки чистой воды</a:t>
            </a:r>
            <a:endParaRPr lang="ru-RU" sz="32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50728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latin typeface="LetteraTrentadue" pitchFamily="2" charset="0"/>
              </a:rPr>
              <a:t>Страны-рекордсмены по темпам прироста- конец ХХ века</a:t>
            </a:r>
            <a:endParaRPr lang="ru-RU" sz="36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576" y="1124744"/>
          <a:ext cx="7467600" cy="53738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страна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Прирост в %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Катар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5,8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ОАЭ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5,8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Либерия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5,5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Франц. Гвиана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5,4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Джибути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4,8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Иордания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4,7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err="1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Сьерра-Лионе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4,5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Сомали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4,2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Йемен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4,1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Афганистан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3,7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Нигер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3,6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Оман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3,3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Соломоновы острова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n>
                            <a:solidFill>
                              <a:schemeClr val="tx2">
                                <a:lumMod val="25000"/>
                              </a:schemeClr>
                            </a:solidFill>
                          </a:ln>
                        </a:rPr>
                        <a:t>3,3</a:t>
                      </a:r>
                      <a:endParaRPr lang="ru-RU" sz="1900" b="1" dirty="0">
                        <a:ln>
                          <a:solidFill>
                            <a:schemeClr val="tx2">
                              <a:lumMod val="25000"/>
                            </a:schemeClr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latin typeface="LetteraTrentadue" pitchFamily="2" charset="0"/>
              </a:rPr>
              <a:t>Страны с минимальными показателями темпов прироста</a:t>
            </a:r>
            <a:endParaRPr lang="ru-RU" sz="36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Россия- 0,6</a:t>
            </a:r>
          </a:p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Латвия- 0,6</a:t>
            </a:r>
          </a:p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Украина- 0,9</a:t>
            </a:r>
          </a:p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Болгария- 1</a:t>
            </a:r>
          </a:p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Эстония-1,1</a:t>
            </a:r>
            <a:endParaRPr lang="ru-RU" sz="40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latin typeface="LetteraTrentadue" pitchFamily="2" charset="0"/>
              </a:rPr>
              <a:t>Страны  с маленькой численностью населения (тыс.чел.)</a:t>
            </a:r>
            <a:endParaRPr lang="ru-RU" sz="36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Ватикан- 0,8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Тувалу-10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Сан-Марино- 24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Лихтенштейн- 31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Монако- 32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Антигуа и </a:t>
            </a:r>
            <a:r>
              <a:rPr lang="ru-RU" b="1" dirty="0" err="1" smtClean="0">
                <a:solidFill>
                  <a:srgbClr val="FFC000"/>
                </a:solidFill>
                <a:latin typeface="LetteraTrentadue" pitchFamily="2" charset="0"/>
              </a:rPr>
              <a:t>Барбуда</a:t>
            </a:r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- 65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Андорра-66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Цели и задачи урока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Знакомство с основными понятиями теории демографического перехода</a:t>
            </a:r>
          </a:p>
          <a:p>
            <a:r>
              <a:rPr lang="ru-RU" dirty="0" smtClean="0"/>
              <a:t>Формирование понятийного аппарата по теме</a:t>
            </a:r>
          </a:p>
          <a:p>
            <a:r>
              <a:rPr lang="ru-RU" dirty="0" smtClean="0"/>
              <a:t>Исследование закономерности динамики численности населения мира</a:t>
            </a:r>
          </a:p>
          <a:p>
            <a:r>
              <a:rPr lang="ru-RU" dirty="0" smtClean="0"/>
              <a:t>Совершенствование навыков  исследовательской работы со статистическим материалами</a:t>
            </a:r>
          </a:p>
          <a:p>
            <a:r>
              <a:rPr lang="ru-RU" dirty="0" smtClean="0"/>
              <a:t>Формирование географического мышления и географической культуры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44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LetteraTrentadue" pitchFamily="2" charset="0"/>
              </a:rPr>
              <a:t>Естественный прирост</a:t>
            </a:r>
            <a:endParaRPr lang="ru-RU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371384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ЕП= рождаемость - смертность</a:t>
            </a:r>
            <a:endParaRPr lang="ru-RU" sz="4000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2276872"/>
          <a:ext cx="8352927" cy="46948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4309"/>
                <a:gridCol w="2784309"/>
                <a:gridCol w="2784309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Высокий (</a:t>
                      </a:r>
                      <a:r>
                        <a:rPr lang="en-US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&gt;</a:t>
                      </a:r>
                      <a:r>
                        <a:rPr lang="en-US" b="1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30</a:t>
                      </a:r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)</a:t>
                      </a:r>
                      <a:endParaRPr lang="en-US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На</a:t>
                      </a:r>
                      <a:r>
                        <a:rPr lang="ru-RU" b="1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1000 чел.</a:t>
                      </a:r>
                      <a:endParaRPr lang="ru-RU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Низкий</a:t>
                      </a:r>
                      <a:r>
                        <a:rPr lang="en-US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(2-10)</a:t>
                      </a:r>
                      <a:endParaRPr lang="ru-RU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На</a:t>
                      </a:r>
                      <a:r>
                        <a:rPr lang="ru-RU" b="1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1000 чел.</a:t>
                      </a:r>
                      <a:endParaRPr lang="ru-RU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endParaRPr lang="ru-RU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Очень низкий</a:t>
                      </a:r>
                      <a:r>
                        <a:rPr lang="en-US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(&lt;2)</a:t>
                      </a:r>
                      <a:endParaRPr lang="ru-RU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На</a:t>
                      </a:r>
                      <a:r>
                        <a:rPr lang="ru-RU" b="1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Arial Black" pitchFamily="34" charset="0"/>
                        </a:rPr>
                        <a:t> 1000 чел.</a:t>
                      </a:r>
                      <a:endParaRPr lang="ru-RU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endParaRPr lang="ru-RU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Кения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Польша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Ро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C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сия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Зимбабве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Швеция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Венгрия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Нигерия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Франция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ФРГ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Ливия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Великобритания</a:t>
                      </a:r>
                      <a:endParaRPr lang="ru-RU" sz="24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Болгария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Таджикистан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США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Австрия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Египет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Канада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LetteraTrentadue" pitchFamily="2" charset="0"/>
                        </a:rPr>
                        <a:t>Италия</a:t>
                      </a:r>
                      <a:endParaRPr lang="ru-RU" sz="28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endParaRPr lang="ru-RU" sz="2800">
                        <a:solidFill>
                          <a:schemeClr val="bg2">
                            <a:lumMod val="7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solidFill>
                          <a:schemeClr val="bg2">
                            <a:lumMod val="7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solidFill>
                          <a:schemeClr val="bg2">
                            <a:lumMod val="75000"/>
                          </a:schemeClr>
                        </a:solidFill>
                        <a:latin typeface="LetteraTrentadue" pitchFamily="2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Смертность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На смертность влияют: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Питание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Санитарно-гигиенические условия труда и быта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Уровень развития и доступности </a:t>
            </a:r>
            <a:r>
              <a:rPr lang="ru-RU" b="1" dirty="0" err="1" smtClean="0">
                <a:solidFill>
                  <a:srgbClr val="FFC000"/>
                </a:solidFill>
                <a:latin typeface="LetteraTrentadue" pitchFamily="2" charset="0"/>
              </a:rPr>
              <a:t>здравохранения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7467600" cy="57152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33800"/>
                <a:gridCol w="3733800"/>
              </a:tblGrid>
              <a:tr h="57611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Минимальные показатели</a:t>
                      </a:r>
                      <a:endParaRPr lang="ru-RU" sz="2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Максимальные показатели</a:t>
                      </a:r>
                      <a:endParaRPr lang="ru-RU" sz="2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Кувейт-3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err="1" smtClean="0"/>
                        <a:t>Сьерра-Лионе</a:t>
                      </a:r>
                      <a:r>
                        <a:rPr lang="ru-RU" sz="2800" b="1" dirty="0" smtClean="0"/>
                        <a:t>- 29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ОАЭ-3</a:t>
                      </a: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Гвинея-Бисау-  25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Коста-Рика- 4</a:t>
                      </a:r>
                    </a:p>
                    <a:p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Руанда- 22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Оман- 4</a:t>
                      </a:r>
                    </a:p>
                    <a:p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Афганистан- 21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Алжир- 5</a:t>
                      </a:r>
                    </a:p>
                    <a:p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Гвинея- 20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Малайзия- 20</a:t>
                      </a:r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117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рождаемость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468544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Ежегодно в мире рождается 140 </a:t>
            </a:r>
            <a:r>
              <a:rPr lang="ru-RU" b="1" dirty="0" err="1" smtClean="0">
                <a:solidFill>
                  <a:srgbClr val="FFC000"/>
                </a:solidFill>
                <a:latin typeface="LetteraTrentadue" pitchFamily="2" charset="0"/>
              </a:rPr>
              <a:t>млн</a:t>
            </a:r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 чел.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Каждую секунду-  3 чел.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Каждую минуту- 175 чел.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Каждый час- 10,4 тыс. чел.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LetteraTrentadue" pitchFamily="2" charset="0"/>
              </a:rPr>
              <a:t>Каждые сутки- 250 тыс. чел.</a:t>
            </a:r>
            <a:endParaRPr lang="ru-RU" b="1" dirty="0">
              <a:solidFill>
                <a:srgbClr val="FFC000"/>
              </a:solidFill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</a:rPr>
              <a:t>Социально-экономические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</a:rPr>
              <a:t>причины</a:t>
            </a:r>
            <a:r>
              <a:rPr lang="ru-RU" sz="3600" dirty="0" smtClean="0">
                <a:solidFill>
                  <a:srgbClr val="FFC000"/>
                </a:solidFill>
              </a:rPr>
              <a:t>, </a:t>
            </a:r>
            <a:r>
              <a:rPr lang="ru-RU" sz="3600" b="1" dirty="0" smtClean="0">
                <a:solidFill>
                  <a:srgbClr val="FFC000"/>
                </a:solidFill>
              </a:rPr>
              <a:t>вызывающие </a:t>
            </a:r>
            <a:r>
              <a:rPr lang="ru-RU" sz="3600" b="1" u="sng" dirty="0" smtClean="0">
                <a:solidFill>
                  <a:srgbClr val="FFC000"/>
                </a:solidFill>
              </a:rPr>
              <a:t>низкие</a:t>
            </a:r>
            <a:r>
              <a:rPr lang="ru-RU" sz="3600" b="1" dirty="0" smtClean="0">
                <a:solidFill>
                  <a:srgbClr val="FFC000"/>
                </a:solidFill>
              </a:rPr>
              <a:t> показатели рождаемости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Высокий уровень урбанизации (75%)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Высокий уровень жизни.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Высокий уровень образования.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Увеличение расходов на образование и содержание  ребенка.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Изменение статуса женщины, эмансипация, появление у женщин новых ценностей(независимость, карьера…)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Увеличение доли пожилых людей и уменьшение доли работоспособных людей.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Последствия войн, конфликтов, терроризма.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Увеличение возраста вступления в брак.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latin typeface="LetteraTrentadue" pitchFamily="2" charset="0"/>
              </a:rPr>
              <a:t>Социально-экономические причины, вызывающие </a:t>
            </a:r>
            <a:r>
              <a:rPr lang="ru-RU" sz="3600" b="1" u="sng" dirty="0" smtClean="0">
                <a:solidFill>
                  <a:srgbClr val="FFC000"/>
                </a:solidFill>
                <a:latin typeface="LetteraTrentadue" pitchFamily="2" charset="0"/>
              </a:rPr>
              <a:t>высокие</a:t>
            </a:r>
            <a:r>
              <a:rPr lang="ru-RU" sz="3600" b="1" dirty="0" smtClean="0">
                <a:solidFill>
                  <a:srgbClr val="FFC000"/>
                </a:solidFill>
                <a:latin typeface="LetteraTrentadue" pitchFamily="2" charset="0"/>
              </a:rPr>
              <a:t> показатели рождаемости</a:t>
            </a:r>
            <a:endParaRPr lang="ru-RU" sz="3600" b="1" dirty="0"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Низкий уровень жизни.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Преобладание сельского образа жизни.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Религиозные обычаи, </a:t>
            </a:r>
            <a:r>
              <a:rPr lang="ru-RU" b="1" dirty="0" err="1" smtClean="0">
                <a:solidFill>
                  <a:srgbClr val="FFC000"/>
                </a:solidFill>
              </a:rPr>
              <a:t>поощряющяе</a:t>
            </a:r>
            <a:r>
              <a:rPr lang="ru-RU" b="1" dirty="0" smtClean="0">
                <a:solidFill>
                  <a:srgbClr val="FFC000"/>
                </a:solidFill>
              </a:rPr>
              <a:t> многодетность.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Традиции многодетности.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Подневольное положение  женщин, ранние браки.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Рост уровня медицины.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Улучшение санитарной культуры</a:t>
            </a:r>
            <a:endParaRPr lang="ru-RU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LetteraTrentadue" pitchFamily="2" charset="0"/>
              </a:rPr>
              <a:t>Страны-рекордсмены по рождаемости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600" b="1" i="1" dirty="0" smtClean="0">
                <a:solidFill>
                  <a:srgbClr val="FFC000"/>
                </a:solidFill>
              </a:rPr>
              <a:t>( на тыс. чел.  1997г.)</a:t>
            </a:r>
            <a:endParaRPr lang="ru-RU" sz="3600" b="1" i="1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060848"/>
          <a:ext cx="9144000" cy="4235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64804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Максимальные показатели</a:t>
                      </a:r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 (на 1000 чел.)</a:t>
                      </a:r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Минимальные показатели</a:t>
                      </a:r>
                      <a:r>
                        <a:rPr lang="ru-RU" sz="18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  (на 1000 чел.)</a:t>
                      </a:r>
                    </a:p>
                    <a:p>
                      <a:endParaRPr lang="ru-RU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9535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Нигер-54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Мали-</a:t>
                      </a:r>
                      <a:r>
                        <a:rPr lang="ru-RU" sz="24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 50</a:t>
                      </a:r>
                    </a:p>
                    <a:p>
                      <a:r>
                        <a:rPr lang="ru-RU" sz="24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Буркина-Фасо- 47</a:t>
                      </a:r>
                    </a:p>
                    <a:p>
                      <a:r>
                        <a:rPr lang="ru-RU" sz="24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ДР Конго- 47</a:t>
                      </a:r>
                    </a:p>
                    <a:p>
                      <a:r>
                        <a:rPr lang="ru-RU" sz="2400" b="1" baseline="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Сьерра-Лионе</a:t>
                      </a:r>
                      <a:r>
                        <a:rPr lang="ru-RU" sz="24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- 47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Болгария- 8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Босния и </a:t>
                      </a:r>
                      <a:r>
                        <a:rPr lang="ru-RU" sz="2400" b="1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Герцоговина</a:t>
                      </a:r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- 8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Латвия- 8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Bookman Old Style" pitchFamily="18" charset="0"/>
                        </a:rPr>
                        <a:t>Чехия, Эстония, ФРГ, Словения, Испания-  9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Воспроизводство населения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5257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Первый тип воспроизводства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рождаемости – низкий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смертности- высокий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Естественный прирост- низкий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Распространен в основном в развитых странах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Доля детей- низкая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Доля пожилых людей- высокая</a:t>
            </a:r>
          </a:p>
          <a:p>
            <a:pPr>
              <a:buFont typeface="Wingdings" pitchFamily="2" charset="2"/>
              <a:buChar char="ü"/>
            </a:pPr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Демографическая  политика направлена на  повышение рождаемости</a:t>
            </a:r>
            <a:endParaRPr lang="ru-RU" sz="3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Второй тип воспроизводства</a:t>
            </a:r>
            <a:r>
              <a:rPr lang="ru-RU" sz="3600" b="1" i="1" dirty="0" smtClean="0">
                <a:solidFill>
                  <a:srgbClr val="FF0000"/>
                </a:solidFill>
              </a:rPr>
              <a:t>(простой</a:t>
            </a:r>
            <a:r>
              <a:rPr lang="ru-RU" sz="3600" i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характерные черты</a:t>
            </a:r>
            <a:endParaRPr lang="ru-RU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Уровень рождаемости- высокий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Уровень смертности- смертность высока, но не во всех странах. В основном смертность относительно низкая из-за высокой доли детей;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Уровень естественного прироста высокий (демографический взрыв)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Распространен в развивающихся странах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Доля детей- высокая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Доля пожилых людей - низкая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Демографическая политика направлена на  понижение рождаемости</a:t>
            </a:r>
            <a:endParaRPr lang="ru-RU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Среднегодовая убыль в %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600200"/>
          <a:ext cx="8964488" cy="3217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244"/>
                <a:gridCol w="4482244"/>
              </a:tblGrid>
              <a:tr h="1114420">
                <a:tc>
                  <a:txBody>
                    <a:bodyPr/>
                    <a:lstStyle/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нулевая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/>
                        <a:t>Абсолютная </a:t>
                      </a:r>
                      <a:r>
                        <a:rPr lang="ru-RU" sz="2000" dirty="0" smtClean="0"/>
                        <a:t>(</a:t>
                      </a:r>
                      <a:r>
                        <a:rPr lang="ru-RU" sz="2000" i="1" dirty="0" smtClean="0"/>
                        <a:t>отрицательный </a:t>
                      </a:r>
                      <a:r>
                        <a:rPr lang="ru-RU" sz="2000" i="1" baseline="0" dirty="0" err="1" smtClean="0"/>
                        <a:t>ест.прирост</a:t>
                      </a:r>
                      <a:r>
                        <a:rPr lang="ru-RU" sz="2000" i="1" dirty="0" smtClean="0"/>
                        <a:t>)</a:t>
                      </a:r>
                      <a:endParaRPr lang="ru-RU" sz="2000" i="1" dirty="0"/>
                    </a:p>
                  </a:txBody>
                  <a:tcPr/>
                </a:tc>
              </a:tr>
              <a:tr h="504537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Болгария- 0.6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Беларусь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4537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Латвия- 0.4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Венгрия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4537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Эстония- 0.3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ФРГ и </a:t>
                      </a:r>
                      <a:r>
                        <a:rPr lang="ru-RU" sz="4000" b="1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др</a:t>
                      </a:r>
                      <a:endParaRPr lang="ru-RU" sz="4000" b="1" i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66443" cy="38994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Основные термины и понятия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8522145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574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 lnSpcReduction="10000"/>
          </a:bodyPr>
          <a:lstStyle/>
          <a:p>
            <a:r>
              <a:rPr lang="ru-RU" sz="36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Депопуляция</a:t>
            </a: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– </a:t>
            </a:r>
            <a:r>
              <a:rPr lang="ru-RU" sz="36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уменьшение населения страны, района в результате суженного воспроизводства, приводящего к его абсолютной убыли</a:t>
            </a: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старение нации</a:t>
            </a:r>
          </a:p>
          <a:p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Демографический взрыв</a:t>
            </a:r>
          </a:p>
          <a:p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Демографический кризис</a:t>
            </a:r>
            <a:endParaRPr lang="ru-RU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Возрастной состав населения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rgbClr val="FF0000"/>
                </a:solidFill>
              </a:rPr>
              <a:t>Выделяются страны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rbel" pitchFamily="34" charset="0"/>
              </a:rPr>
              <a:t>С прогрессивным типом возрастной структуры- с большей долей детей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rbel" pitchFamily="34" charset="0"/>
              </a:rPr>
              <a:t>Со стационарным типом- равновесная по возрастам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rbel" pitchFamily="34" charset="0"/>
              </a:rPr>
              <a:t>С регрессивным типом- большая доля пожилых и малая доля дете</a:t>
            </a: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й</a:t>
            </a:r>
            <a:endParaRPr lang="ru-RU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44824"/>
            <a:ext cx="9144000" cy="524604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Самая большая доля пожилых в Швеции- 25 %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Детей- в Йемене- 52%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Меньше всего пожилых людей </a:t>
            </a:r>
          </a:p>
          <a:p>
            <a:pPr>
              <a:buNone/>
            </a:pPr>
            <a:r>
              <a:rPr lang="ru-RU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в ОАЭ   и Кувейте- 2%</a:t>
            </a:r>
            <a:endParaRPr lang="ru-RU" b="1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Демографическая политика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система административных, экономических, пропагандистских и других мероприятий, с помощью которых государство воздействует на естественное движение   населения (рождаемость) в желаемом  для себя направлении</a:t>
            </a:r>
            <a:endParaRPr lang="ru-RU" b="1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0661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Демографическая политика в странах  </a:t>
            </a:r>
            <a:r>
              <a:rPr lang="ru-RU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первого т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ипа воспроизводства-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916832"/>
            <a:ext cx="8892480" cy="420933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Направлена на увеличение темпов рождаемости</a:t>
            </a:r>
            <a:r>
              <a:rPr lang="ru-RU" sz="3600" dirty="0" smtClean="0"/>
              <a:t>:</a:t>
            </a:r>
          </a:p>
          <a:p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А) единовременные ссуды молодоженам</a:t>
            </a:r>
          </a:p>
          <a:p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Б) пособия при рождении каждого ребенка</a:t>
            </a:r>
          </a:p>
          <a:p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В) ежемесячные пособия для детей</a:t>
            </a:r>
          </a:p>
          <a:p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Г) оплачиваемые отпуска</a:t>
            </a:r>
            <a:endParaRPr lang="ru-RU" sz="32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Демографическая политика в странах  </a:t>
            </a:r>
            <a:r>
              <a:rPr lang="ru-RU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второго т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ипа воспроизводства-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Направлена на сокращение рождаемости:</a:t>
            </a:r>
          </a:p>
          <a:p>
            <a:r>
              <a:rPr lang="ru-RU" dirty="0" smtClean="0"/>
              <a:t>А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принимается государственная программа планирования семьи</a:t>
            </a:r>
          </a:p>
          <a:p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повышается возраст вступления в брак</a:t>
            </a:r>
          </a:p>
          <a:p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производится массовая стерилизация населения</a:t>
            </a:r>
          </a:p>
          <a:p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политический девиз «</a:t>
            </a:r>
            <a:r>
              <a:rPr lang="ru-RU" b="1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 двое- нам двоих»,</a:t>
            </a:r>
          </a:p>
          <a:p>
            <a:pPr>
              <a:buNone/>
            </a:pPr>
            <a:r>
              <a:rPr lang="ru-RU" b="1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«Одна семья- один ребенок»</a:t>
            </a:r>
            <a:endParaRPr lang="ru-RU" b="1" i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Продолжительность жизни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1214422"/>
          <a:ext cx="8229600" cy="515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2538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Максимальные показатели 1997г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Минимальные показатели</a:t>
                      </a:r>
                      <a:endParaRPr lang="ru-RU" sz="3200" dirty="0"/>
                    </a:p>
                  </a:txBody>
                  <a:tcPr/>
                </a:tc>
              </a:tr>
              <a:tr h="408718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Андорра-84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Сан-Марино – 81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Япония- 80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Австралия- 80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Швеция- 79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Канада- 79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Швейцария-79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Исландия-79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Гвинея- Бисау-</a:t>
                      </a:r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38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Руанда- 39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Сьерра -Лионе-  40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Уганда- 42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Малави- 43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Афганистан-44</a:t>
                      </a:r>
                    </a:p>
                    <a:p>
                      <a:r>
                        <a:rPr lang="ru-RU" sz="32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Гвинея- 44</a:t>
                      </a:r>
                      <a:endParaRPr lang="ru-RU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Половой состав населения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В мире на каждые </a:t>
            </a:r>
            <a:r>
              <a:rPr lang="ru-RU" b="1" dirty="0" smtClean="0">
                <a:solidFill>
                  <a:srgbClr val="FF0000"/>
                </a:solidFill>
              </a:rPr>
              <a:t>100 </a:t>
            </a:r>
            <a:r>
              <a:rPr lang="ru-RU" b="1" dirty="0" smtClean="0"/>
              <a:t>девочек рождается</a:t>
            </a:r>
          </a:p>
          <a:p>
            <a:pPr>
              <a:buNone/>
            </a:pPr>
            <a:r>
              <a:rPr lang="ru-RU" b="1" dirty="0" smtClean="0"/>
              <a:t>         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104-107</a:t>
            </a:r>
            <a:r>
              <a:rPr lang="ru-RU" b="1" dirty="0" smtClean="0"/>
              <a:t> мальчиков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Формирование полового состава населения в различных странах неодинаково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972584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Преобладание женского населения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СНГ, Европа, Северная Америка</a:t>
            </a:r>
          </a:p>
          <a:p>
            <a:r>
              <a:rPr lang="ru-RU" b="1" i="1" dirty="0" smtClean="0"/>
              <a:t>Причины-</a:t>
            </a:r>
          </a:p>
          <a:p>
            <a:pPr>
              <a:buNone/>
            </a:pPr>
            <a:r>
              <a:rPr lang="ru-RU" b="1" dirty="0" smtClean="0"/>
              <a:t>А) средняя продолжительность  жизни у женщин    выше, чем  у мужчин</a:t>
            </a:r>
          </a:p>
          <a:p>
            <a:pPr>
              <a:buNone/>
            </a:pPr>
            <a:r>
              <a:rPr lang="ru-RU" b="1" dirty="0" smtClean="0"/>
              <a:t>Б) потери мужского населения в войнах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Соотношение мужчин и женщин одинаковое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Африка, Латинская Америка, Австралия, Океания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C000"/>
                </a:solidFill>
                <a:latin typeface="LetteraTrentadue" pitchFamily="2" charset="0"/>
              </a:rPr>
              <a:t>Численность и воспроизводство населения</a:t>
            </a:r>
            <a:endParaRPr lang="ru-RU" b="1" i="1" dirty="0">
              <a:solidFill>
                <a:srgbClr val="FFC000"/>
              </a:solidFill>
              <a:latin typeface="LetteraTrentadu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 lnSpcReduction="10000"/>
          </a:bodyPr>
          <a:lstStyle/>
          <a:p>
            <a:r>
              <a:rPr lang="ru-RU" b="1" i="1" u="sng" dirty="0" smtClean="0">
                <a:solidFill>
                  <a:srgbClr val="FFC000"/>
                </a:solidFill>
                <a:latin typeface="LetteraTrentadue" pitchFamily="2" charset="0"/>
              </a:rPr>
              <a:t>Этнологи</a:t>
            </a:r>
            <a:r>
              <a:rPr lang="ru-RU" b="1" i="1" u="sng" dirty="0" smtClean="0">
                <a:solidFill>
                  <a:srgbClr val="FFC000"/>
                </a:solidFill>
              </a:rPr>
              <a:t>я</a:t>
            </a:r>
            <a:r>
              <a:rPr lang="ru-RU" dirty="0" smtClean="0"/>
              <a:t>- </a:t>
            </a:r>
            <a:r>
              <a:rPr lang="ru-RU" sz="3600" b="1" dirty="0" smtClean="0">
                <a:latin typeface="Monotype Corsiva" pitchFamily="66" charset="0"/>
              </a:rPr>
              <a:t>(греч.- племя, народ)-наука о происхождении народов (этносов), изучающая их характеристики, особенности, быт, культуру, взаимоотношения друг с другом, определяющиеся этническими процессами.</a:t>
            </a:r>
          </a:p>
          <a:p>
            <a:r>
              <a:rPr lang="ru-RU" sz="3200" b="1" i="1" u="sng" dirty="0" smtClean="0">
                <a:solidFill>
                  <a:srgbClr val="FFC000"/>
                </a:solidFill>
                <a:latin typeface="LetteraTrentadue" pitchFamily="2" charset="0"/>
              </a:rPr>
              <a:t>Демография-</a:t>
            </a:r>
            <a:r>
              <a:rPr lang="ru-RU" sz="3600" b="1" dirty="0" smtClean="0">
                <a:latin typeface="Monotype Corsiva" pitchFamily="66" charset="0"/>
              </a:rPr>
              <a:t>  (</a:t>
            </a:r>
            <a:r>
              <a:rPr lang="ru-RU" sz="3600" b="1" dirty="0" err="1" smtClean="0">
                <a:latin typeface="Monotype Corsiva" pitchFamily="66" charset="0"/>
              </a:rPr>
              <a:t>геч</a:t>
            </a:r>
            <a:r>
              <a:rPr lang="ru-RU" sz="3600" b="1" dirty="0" smtClean="0">
                <a:latin typeface="Monotype Corsiva" pitchFamily="66" charset="0"/>
              </a:rPr>
              <a:t>.- народ, пишу)- наука о закономерностях производства населения, изучающая его численность, естественный прирост, возрастной и половой состав и т.д.</a:t>
            </a:r>
            <a:endParaRPr lang="ru-RU" sz="36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Мужчин больше, чем  женщи</a:t>
            </a:r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Азия</a:t>
            </a:r>
          </a:p>
          <a:p>
            <a:r>
              <a:rPr lang="ru-RU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dirty="0" smtClean="0">
                <a:solidFill>
                  <a:srgbClr val="FFC000"/>
                </a:solidFill>
              </a:rPr>
              <a:t>: в Китае и Индонезии в 1997 году </a:t>
            </a:r>
          </a:p>
          <a:p>
            <a:pPr>
              <a:buNone/>
            </a:pPr>
            <a:r>
              <a:rPr lang="ru-RU" dirty="0" smtClean="0">
                <a:solidFill>
                  <a:srgbClr val="FFC000"/>
                </a:solidFill>
              </a:rPr>
              <a:t>    на 38 млн. мужчин приходилось 32 </a:t>
            </a:r>
            <a:r>
              <a:rPr lang="ru-RU" dirty="0" err="1" smtClean="0">
                <a:solidFill>
                  <a:srgbClr val="FFC000"/>
                </a:solidFill>
              </a:rPr>
              <a:t>млн</a:t>
            </a:r>
            <a:r>
              <a:rPr lang="ru-RU" dirty="0" smtClean="0">
                <a:solidFill>
                  <a:srgbClr val="FFC000"/>
                </a:solidFill>
              </a:rPr>
              <a:t> женщин</a:t>
            </a:r>
          </a:p>
          <a:p>
            <a:r>
              <a:rPr lang="ru-RU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Причины: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А) приниженное положение женщин 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( ранние браки, раннее деторождение);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Б) приток в нефтедобывающие страны Персидского залива мужской рабочей силы , что составляет 55-65%. </a:t>
            </a:r>
            <a:endParaRPr lang="ru-RU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Franklin Gothic Demi" panose="020B0703020102020204" pitchFamily="34" charset="0"/>
              </a:rPr>
              <a:t>Возрастной состав населения</a:t>
            </a:r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3" b="14304"/>
          <a:stretch/>
        </p:blipFill>
        <p:spPr bwMode="auto">
          <a:xfrm>
            <a:off x="115140" y="1308294"/>
            <a:ext cx="8856984" cy="536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99703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Возрастной состав: влияние на трудовые ресурсы(3 типа)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9034818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1. прогрессивная – с большой долей детей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2.стационарная-равновесие по возрастам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3.регрессивная : малая доля детей и большая- людей старшего возраста.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Основные типы возрастного состава населения в общем соответствуют  типам воспроизводства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А теперь  </a:t>
            </a:r>
            <a:r>
              <a:rPr lang="ru-RU" alt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ВОПРОС </a:t>
            </a:r>
            <a:br>
              <a:rPr lang="ru-RU" alt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alt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endParaRPr lang="ru-RU" alt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7566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19050">
              <a:lnSpc>
                <a:spcPct val="80000"/>
              </a:lnSpc>
              <a:buFontTx/>
              <a:buNone/>
            </a:pPr>
            <a:r>
              <a:rPr lang="ru-RU" altLang="ru-RU" sz="1800" b="1" dirty="0"/>
              <a:t>1</a:t>
            </a:r>
            <a:r>
              <a:rPr lang="ru-RU" altLang="ru-RU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alt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во всем мире в структуре населения пожилой возрастной группы преобладают женщины?</a:t>
            </a:r>
          </a:p>
          <a:p>
            <a:pPr marL="0" indent="19050">
              <a:lnSpc>
                <a:spcPct val="80000"/>
              </a:lnSpc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905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женщин в структуре населения пожилого возраста связано со значительно большей продолжительностью их жизни. Особенно велики различия в развитых странах: здесь средняя продолжительность жизни у мужчин составляет 72-74 года, у женщин - 78-80 лет. </a:t>
            </a:r>
          </a:p>
          <a:p>
            <a:pPr marL="0" indent="19050">
              <a:lnSpc>
                <a:spcPct val="80000"/>
              </a:lnSpc>
              <a:buFontTx/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905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 чем преимущества и отрицательные стороны высокой доли детей в структуре населения?</a:t>
            </a:r>
          </a:p>
          <a:p>
            <a:pPr marL="0" indent="19050">
              <a:lnSpc>
                <a:spcPct val="80000"/>
              </a:lnSpc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905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Преимущество заключается в том, что через определенное время дети пополнят численность экономически активного населения. Отрицательным является тот факт, что большая доля детей увеличивает показатель демографической нагрузки, а для развивающихся стран, для которых характерна такая структура населения, это приводит к продовольственной проблеме, а также к проблеме безработицы.</a:t>
            </a:r>
          </a:p>
        </p:txBody>
      </p:sp>
    </p:spTree>
    <p:extLst>
      <p:ext uri="{BB962C8B-B14F-4D97-AF65-F5344CB8AC3E}">
        <p14:creationId xmlns:p14="http://schemas.microsoft.com/office/powerpoint/2010/main" val="1068782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Трудовые ресурсы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700808"/>
            <a:ext cx="8964488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Возраст- главный критерий при  определении основной производительной силы части населения</a:t>
            </a:r>
          </a:p>
          <a:p>
            <a:pPr>
              <a:buNone/>
            </a:pPr>
            <a:endParaRPr lang="ru-RU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Показатель ЭАН- экономически активное население-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часть трудоспособного населения, которая  участвует в   материальном производстве и непроизводственной сфере</a:t>
            </a:r>
            <a:endParaRPr lang="ru-RU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2060848"/>
            <a:ext cx="8820472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мире ЭАН-45% всего населения (2,7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млрд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чел.)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Северной Америке ЭАН-50-60%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Азии, Африке, Латинской Америке ЭАН- 40-45%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Этнолингвистический состав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Этнос- 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(греческое)- исторически сложившаяся устойчивая общность людей, объединяемых языком, территорией, хозяйством, культурой, национальным самосознанием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Высшая ступень общности- нация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Средняя- народность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Низшая- племя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Всего в мире около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3 тыс. народов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18 наиболее крупных народов: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Китайцы-1100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Хиндустанцы- 220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Американцы- 190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чел.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Бенгальцы-180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чел.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Русские, японцы, бразильцы, итальянцы,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бихарцы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немцы- по 50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 каждых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Классификация народов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712968" cy="4495800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По языку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основывается на принципе их родства</a:t>
            </a:r>
          </a:p>
          <a:p>
            <a:r>
              <a:rPr lang="ru-RU" b="1" i="1" dirty="0" smtClean="0">
                <a:solidFill>
                  <a:srgbClr val="C00000"/>
                </a:solidFill>
              </a:rPr>
              <a:t>По численности 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населения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Выделено 130 народов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 языковому признаку: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Индоевропейская  семья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-Алтайская семья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-Уральская семья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-Кавказская семья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643966" cy="61436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en-US" sz="3200" dirty="0" smtClean="0"/>
          </a:p>
          <a:p>
            <a:pPr>
              <a:lnSpc>
                <a:spcPct val="90000"/>
              </a:lnSpc>
              <a:buNone/>
            </a:pPr>
            <a:endParaRPr lang="ru-RU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ru-RU" sz="32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Демографическая ситуация</a:t>
            </a:r>
            <a:r>
              <a:rPr lang="ru-RU" sz="3200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/>
              <a:t>– это сложившееся в данном районе соотношение рождаемости, смертности</a:t>
            </a:r>
          </a:p>
          <a:p>
            <a:pPr>
              <a:lnSpc>
                <a:spcPct val="90000"/>
              </a:lnSpc>
              <a:buNone/>
            </a:pPr>
            <a:r>
              <a:rPr lang="ru-RU" sz="3200" dirty="0" smtClean="0"/>
              <a:t>    и миграционной подвижности, создающие в данное время динамику численности населения.</a:t>
            </a:r>
            <a:endParaRPr lang="en-US" sz="3200" dirty="0" smtClean="0"/>
          </a:p>
          <a:p>
            <a:pPr>
              <a:lnSpc>
                <a:spcPct val="90000"/>
              </a:lnSpc>
              <a:buNone/>
            </a:pPr>
            <a:endParaRPr lang="ru-RU" sz="3200" dirty="0" smtClean="0"/>
          </a:p>
          <a:p>
            <a:pPr>
              <a:lnSpc>
                <a:spcPct val="90000"/>
              </a:lnSpc>
            </a:pPr>
            <a:r>
              <a:rPr lang="ru-RU" sz="3200" b="1" i="1" u="sng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Депопуляция</a:t>
            </a:r>
            <a:r>
              <a:rPr lang="en-US" sz="3200" b="1" u="sng" dirty="0" smtClean="0">
                <a:solidFill>
                  <a:srgbClr val="CC3300"/>
                </a:solidFill>
              </a:rPr>
              <a:t> </a:t>
            </a:r>
            <a:r>
              <a:rPr lang="ru-RU" sz="3200" dirty="0" smtClean="0"/>
              <a:t>- уменьшение численности </a:t>
            </a:r>
          </a:p>
          <a:p>
            <a:pPr>
              <a:lnSpc>
                <a:spcPct val="90000"/>
              </a:lnSpc>
              <a:buNone/>
            </a:pPr>
            <a:r>
              <a:rPr lang="ru-RU" sz="3200" dirty="0" smtClean="0"/>
              <a:t>   населения.</a:t>
            </a:r>
          </a:p>
          <a:p>
            <a:pPr>
              <a:lnSpc>
                <a:spcPct val="90000"/>
              </a:lnSpc>
              <a:buNone/>
            </a:pP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44252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Самые многочисленные семьи мира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Индоевропейская  -  150народов, численностью                 2,5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млрд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Синто- тибетская семья – свыше 1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млрд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</a:t>
            </a:r>
          </a:p>
          <a:p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Афрозийская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семья- более 250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чел. (говорящие на арабском языке)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Численность  большинства остальных семей значительно меньше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Распространенные </a:t>
            </a:r>
            <a:br>
              <a:rPr lang="ru-RU" b="1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официальные языки</a:t>
            </a:r>
            <a:r>
              <a:rPr lang="ru-RU" b="1" dirty="0" smtClean="0"/>
              <a:t> мира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Английский- в 80 странах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Французский-  более че6м в 30 странах мира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Испанский- примерно в 20 стран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ах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 национальному составу  выделяют государства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84976" cy="4495800"/>
          </a:xfrm>
        </p:spPr>
        <p:txBody>
          <a:bodyPr>
            <a:normAutofit fontScale="85000" lnSpcReduction="10000"/>
          </a:bodyPr>
          <a:lstStyle/>
          <a:p>
            <a:r>
              <a:rPr lang="ru-RU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Однонациональные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когда  национальные и политические границы совпадают (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Польша, Япония, Бангладеш, Корея-95% основного народа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ru-RU" sz="3200" b="1" dirty="0" err="1" smtClean="0">
                <a:solidFill>
                  <a:srgbClr val="C00000"/>
                </a:solidFill>
              </a:rPr>
              <a:t>Двунациональные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Бельгия ( валлоны и фламандцы), Бирма, Вьетнам, Ирак, Камбоджа, КНР, Сирия, Турция, Шри-Ланка (75% основного народа)</a:t>
            </a:r>
          </a:p>
          <a:p>
            <a:r>
              <a:rPr lang="ru-RU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Многонациональные-страны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с несколькими крупными народами- 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Индия ( несколько сотен этносов-наций), Испания, Великобритания (англичане, шотландцы, ирландцы, </a:t>
            </a:r>
            <a:r>
              <a:rPr lang="ru-RU" sz="3200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гэлы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уэльсцы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ru-RU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Африка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784976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н.в. Насчитывается 200-250 народов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Нет одинаковых государств: в Нигерии- 50 народов,      в Эфиопии- 35 народов</a:t>
            </a:r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Есть группы людей, живущих родовым строем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Америка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496855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Крупные народы образовались в новое время Южная и Центральная Америка- результат смешения испанцев и португальцев с различными индейскими народами и народами Африки- </a:t>
            </a:r>
            <a:r>
              <a:rPr lang="ru-RU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«метисы», «самбо», «мулаты»</a:t>
            </a:r>
          </a:p>
          <a:p>
            <a:pPr>
              <a:buNone/>
            </a:pPr>
            <a:endParaRPr lang="ru-RU" sz="2400" b="1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Американская нация-результат  этнического смешения и слияния переселенцев из разных частей света, особенно из Европы и Африки</a:t>
            </a:r>
          </a:p>
          <a:p>
            <a:endParaRPr lang="ru-RU" sz="2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Американская нация США- 100 народов, свыше 25 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негров, менее 1%- аборигены США (индейцы, эскимосы), 10 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граждан США считают индейцев своими предками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Решение национальных проблем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700808"/>
            <a:ext cx="9324528" cy="44958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</a:t>
            </a:r>
            <a:r>
              <a:rPr lang="ru-RU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ы,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мешающие решению</a:t>
            </a:r>
            <a:r>
              <a:rPr lang="ru-RU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национального вопро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са</a:t>
            </a:r>
          </a:p>
          <a:p>
            <a:pPr>
              <a:buNone/>
            </a:pP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420888"/>
          <a:ext cx="889248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6240"/>
                <a:gridCol w="4446240"/>
              </a:tblGrid>
              <a:tr h="72008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В развивающихся странах</a:t>
                      </a:r>
                      <a:endParaRPr lang="ru-RU" sz="28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В развитых странах</a:t>
                      </a:r>
                      <a:endParaRPr lang="ru-RU" sz="28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33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Низкий уровень экономического</a:t>
                      </a: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развития (экономической и политической неравенство)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Противопоставление религии решению национального вопроса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Натравливание одних племен на другие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Исламский экстремизм, религиозный экстремизм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1. Нежелание</a:t>
                      </a: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правительства дать неимущим  политическую и экономическую свободу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2.Юридическое неравенство (аборигены  США, Австралии)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3. Противостояние между политиками и протестантами  (Ольстер)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9073008" cy="10401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Религиозный состав. </a:t>
            </a:r>
            <a:r>
              <a:rPr lang="ru-RU" sz="3100" b="1" dirty="0" smtClean="0"/>
              <a:t>Основные религиозные центры</a:t>
            </a:r>
            <a:r>
              <a:rPr lang="ru-RU" sz="3100" dirty="0" smtClean="0"/>
              <a:t>: </a:t>
            </a:r>
            <a:r>
              <a:rPr lang="ru-RU" sz="31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Иерусалим, Рим, </a:t>
            </a:r>
            <a:r>
              <a:rPr lang="ru-RU" sz="3100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Медина,Мекка</a:t>
            </a:r>
            <a:endParaRPr lang="ru-RU" sz="31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4495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Оценочная численность верующих в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конце ХХ века</a:t>
            </a:r>
          </a:p>
          <a:p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2132856"/>
          <a:ext cx="8928992" cy="4839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6587"/>
                <a:gridCol w="1939329"/>
                <a:gridCol w="3213076"/>
              </a:tblGrid>
              <a:tr h="94723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религии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Кол-во верующих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Главные районы распространения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33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1. </a:t>
                      </a: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Христианство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1500</a:t>
                      </a:r>
                    </a:p>
                    <a:p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млн</a:t>
                      </a: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 чел.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941">
                <a:tc>
                  <a:txBody>
                    <a:bodyPr/>
                    <a:lstStyle/>
                    <a:p>
                      <a:r>
                        <a:rPr lang="ru-RU" sz="28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католики</a:t>
                      </a:r>
                      <a:endParaRPr lang="ru-RU" sz="28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800 </a:t>
                      </a:r>
                      <a:r>
                        <a:rPr lang="ru-RU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</a:t>
                      </a: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чел.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Франция, Испания, Португалия, Италия, Австралия, Бельгия, Ирландия</a:t>
                      </a:r>
                    </a:p>
                    <a:p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Ирландия, Польша, Литва,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Чехия, Словакия, Венгрия, </a:t>
                      </a:r>
                      <a:r>
                        <a:rPr lang="ru-RU" b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Хорватия,США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Канада, стр. Латинской Америки (30), Филиппины, Западная Украина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07503" y="333374"/>
          <a:ext cx="9073009" cy="69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7"/>
                <a:gridCol w="1080120"/>
                <a:gridCol w="4968552"/>
              </a:tblGrid>
              <a:tr h="217487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Б) </a:t>
                      </a:r>
                      <a:r>
                        <a:rPr lang="ru-RU" sz="2400" i="1" dirty="0" smtClean="0"/>
                        <a:t>протестанты</a:t>
                      </a:r>
                      <a:endParaRPr lang="ru-RU" sz="24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350 </a:t>
                      </a:r>
                      <a:r>
                        <a:rPr lang="ru-RU" sz="2800" dirty="0" err="1" smtClean="0"/>
                        <a:t>млн</a:t>
                      </a:r>
                      <a:r>
                        <a:rPr lang="ru-RU" sz="2800" dirty="0" smtClean="0"/>
                        <a:t> чел.</a:t>
                      </a:r>
                      <a:endParaRPr lang="ru-RU" sz="2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Швеция, Норвегия, Финляндия, Англия, Германия, Нидерланды, Швейцария, часть США, Австралия,</a:t>
                      </a:r>
                      <a:r>
                        <a:rPr lang="ru-RU" sz="2800" baseline="0" dirty="0" smtClean="0"/>
                        <a:t> Новая Зеландия, ЮАР, </a:t>
                      </a:r>
                      <a:r>
                        <a:rPr lang="ru-RU" sz="2800" baseline="0" dirty="0" err="1" smtClean="0"/>
                        <a:t>Латвия,Эстония</a:t>
                      </a:r>
                      <a:endParaRPr lang="ru-RU" sz="2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595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В) </a:t>
                      </a:r>
                      <a:r>
                        <a:rPr lang="ru-RU" sz="2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православные</a:t>
                      </a:r>
                      <a:endParaRPr lang="ru-RU" sz="2400" b="1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100 </a:t>
                      </a:r>
                    </a:p>
                    <a:p>
                      <a:pPr algn="ctr"/>
                      <a:r>
                        <a:rPr lang="ru-RU" sz="2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млн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чел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Россия, Украина, Беларусь,  Молдова, Грузия, Болгария, Румыния,  Югославия, Греция, Кипр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487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 </a:t>
                      </a: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Мусульманство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 ислам)- более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50стран,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Мусульманские общины- в 120 странах мира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850 </a:t>
                      </a:r>
                    </a:p>
                    <a:p>
                      <a:pPr algn="ctr"/>
                      <a:r>
                        <a:rPr lang="ru-RU" sz="2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млн</a:t>
                      </a:r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 чел.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Азия, Африка, Албания, Босния,  Герцеговина, Македония, Казахстан,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Узбекистан, Киргизия, Таджикистан, Туркмения, Азербайджан, Западная и Восточная Африка, Афганистан, Пакистан, Бангладеш, Северные штаты (Индия), Малайзия, Индонезия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251520" y="620688"/>
          <a:ext cx="8569969" cy="6128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657"/>
                <a:gridCol w="1020234"/>
                <a:gridCol w="4693078"/>
              </a:tblGrid>
              <a:tr h="1615440">
                <a:tc>
                  <a:txBody>
                    <a:bodyPr/>
                    <a:lstStyle/>
                    <a:p>
                      <a:r>
                        <a:rPr lang="ru-RU" sz="2400" i="1" dirty="0" smtClean="0"/>
                        <a:t>3</a:t>
                      </a:r>
                      <a:r>
                        <a:rPr lang="ru-RU" sz="2800" i="1" dirty="0" smtClean="0"/>
                        <a:t>. Буддизм и </a:t>
                      </a:r>
                      <a:r>
                        <a:rPr lang="ru-RU" sz="2800" i="1" dirty="0" err="1" smtClean="0"/>
                        <a:t>ламанизм</a:t>
                      </a:r>
                      <a:endParaRPr lang="ru-RU" sz="28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350 </a:t>
                      </a:r>
                      <a:r>
                        <a:rPr lang="ru-RU" sz="2800" dirty="0" err="1" smtClean="0"/>
                        <a:t>млн</a:t>
                      </a:r>
                      <a:r>
                        <a:rPr lang="ru-RU" sz="2800" dirty="0" smtClean="0"/>
                        <a:t> чел.</a:t>
                      </a:r>
                      <a:endParaRPr lang="ru-RU" sz="2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</a:t>
                      </a:r>
                      <a:r>
                        <a:rPr lang="ru-RU" sz="2400" dirty="0" smtClean="0"/>
                        <a:t>Китай, Монголия, Япония, Мьянма, </a:t>
                      </a:r>
                      <a:r>
                        <a:rPr lang="ru-RU" sz="2400" dirty="0" err="1" smtClean="0"/>
                        <a:t>Тайланд</a:t>
                      </a:r>
                      <a:r>
                        <a:rPr lang="ru-RU" sz="2400" dirty="0" smtClean="0"/>
                        <a:t>, Вьетнам, Бирма, Камбоджа,</a:t>
                      </a:r>
                      <a:r>
                        <a:rPr lang="ru-RU" sz="2400" baseline="0" dirty="0" smtClean="0"/>
                        <a:t> Малайзия, Шри-Ланка, Россия</a:t>
                      </a:r>
                      <a:endParaRPr lang="ru-RU" sz="24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1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4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Национальные религии: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Индуизм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Конфуцианство и даосизм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синтоизм</a:t>
                      </a:r>
                    </a:p>
                    <a:p>
                      <a:endParaRPr lang="ru-RU" sz="2400" b="1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750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370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92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Индия, Шри-Ланка, </a:t>
                      </a:r>
                      <a:r>
                        <a:rPr lang="ru-RU" sz="2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непал</a:t>
                      </a:r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Китай</a:t>
                      </a:r>
                    </a:p>
                    <a:p>
                      <a:endParaRPr lang="ru-RU" sz="2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Япония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88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Иудаизм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 </a:t>
                      </a:r>
                      <a:r>
                        <a:rPr lang="ru-RU" sz="2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млн</a:t>
                      </a:r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Израиль, США, Европа, Украина, Россия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88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Традиционные религии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Страны Африки, Ю. Америки, Океании, Индонезия,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Китай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«</a:t>
            </a:r>
            <a:r>
              <a:rPr lang="ru-RU" sz="3200" b="1" i="1" dirty="0" smtClean="0">
                <a:latin typeface="Comic Sans MS" pitchFamily="66" charset="0"/>
              </a:rPr>
              <a:t>Люди- не перелетные птицы. Их переселение объясняется не биологическими, а общественными законами.»</a:t>
            </a:r>
          </a:p>
          <a:p>
            <a:pPr>
              <a:buNone/>
            </a:pPr>
            <a:r>
              <a:rPr lang="ru-RU" sz="3200" b="1" i="1" smtClean="0">
                <a:latin typeface="Comic Sans MS" pitchFamily="66" charset="0"/>
              </a:rPr>
              <a:t>                Н.Н</a:t>
            </a:r>
            <a:r>
              <a:rPr lang="ru-RU" sz="3200" b="1" i="1" dirty="0" smtClean="0">
                <a:latin typeface="Comic Sans MS" pitchFamily="66" charset="0"/>
              </a:rPr>
              <a:t>. </a:t>
            </a:r>
            <a:r>
              <a:rPr lang="ru-RU" sz="3200" b="1" i="1" dirty="0" err="1" smtClean="0">
                <a:latin typeface="Comic Sans MS" pitchFamily="66" charset="0"/>
              </a:rPr>
              <a:t>Баранский</a:t>
            </a:r>
            <a:endParaRPr lang="ru-RU" sz="3200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C3300"/>
                </a:solidFill>
              </a:rPr>
              <a:t> </a:t>
            </a:r>
            <a:endParaRPr lang="ru-RU" b="1" dirty="0" smtClean="0">
              <a:solidFill>
                <a:srgbClr val="CC33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64291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Знания о соотношении различных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возрастов важны не только в целом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для страны, но и для её отдельных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районов. Это позволяет правильно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спланировать и организовать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хозяйственную и социальную жизнь,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избежать многих ошибок.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378869" cy="61926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FFFF"/>
            </a:solidFill>
            <a:miter lim="800000"/>
            <a:headEnd/>
            <a:tailEnd/>
          </a:ln>
          <a:extLst/>
        </p:spPr>
      </p:pic>
    </p:spTree>
    <p:extLst>
      <p:ext uri="{BB962C8B-B14F-4D97-AF65-F5344CB8AC3E}">
        <p14:creationId xmlns:p14="http://schemas.microsoft.com/office/powerpoint/2010/main" val="293553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Администратор\Рабочий стол\китай\2-1.gi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l"/>
            <a:r>
              <a:rPr lang="ru-RU" sz="3200" i="1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 тыс. лет назад-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 Востоке-  Египет, Китай,    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Индия , Др. Греция, Рим</a:t>
            </a:r>
            <a:r>
              <a:rPr lang="ru-RU" sz="2800" cap="none" dirty="0" smtClean="0">
                <a:ln w="50800"/>
                <a:solidFill>
                  <a:schemeClr val="tx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- В н. в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.-  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во всех странах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через 10 лет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кроме Омана и Катара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)-           </a:t>
            </a: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- С </a:t>
            </a:r>
            <a:r>
              <a:rPr lang="ru-RU" sz="2800" cap="none" dirty="0" err="1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нач</a:t>
            </a: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. Х</a:t>
            </a:r>
            <a:r>
              <a:rPr sz="2800" cap="none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Х века в мире было проведено –</a:t>
            </a:r>
            <a:r>
              <a:rPr sz="2800" cap="none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sz="2800" cap="none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более   2 000 переписей</a:t>
            </a:r>
            <a:b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n w="5080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-1975-1984-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191 страна провели перепись </a:t>
            </a: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sz="2800" cap="none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800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cap="none" dirty="0" smtClean="0">
                <a:ln w="50800"/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охвачено 95% мир. населения</a:t>
            </a:r>
            <a:r>
              <a:rPr lang="ru-RU" sz="2800" cap="none" dirty="0" smtClean="0">
                <a:ln w="50800"/>
                <a:solidFill>
                  <a:schemeClr val="tx2">
                    <a:lumMod val="25000"/>
                  </a:schemeClr>
                </a:solidFill>
                <a:effectLst/>
                <a:latin typeface="Century Gothic" pitchFamily="34" charset="0"/>
              </a:rPr>
              <a:t>)</a:t>
            </a:r>
            <a:endParaRPr lang="ru-RU" sz="2800" cap="none" dirty="0">
              <a:ln w="50800"/>
              <a:solidFill>
                <a:schemeClr val="tx2">
                  <a:lumMod val="25000"/>
                </a:schemeClr>
              </a:solidFill>
              <a:effectLst/>
              <a:latin typeface="Century Gothic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10898"/>
          </a:xfrm>
        </p:spPr>
        <p:txBody>
          <a:bodyPr>
            <a:normAutofit fontScale="55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LetteraTrentadue" pitchFamily="2" charset="0"/>
              </a:rPr>
              <a:t>Перепись- учет численность населения</a:t>
            </a:r>
            <a:endParaRPr lang="ru-RU" sz="66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LetteraTrentadu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LetteraTrentadue" pitchFamily="2" charset="0"/>
              </a:rPr>
              <a:t>По подсчетам статистов за всю историю человечества на Земле родилось более </a:t>
            </a:r>
            <a:r>
              <a:rPr lang="ru-RU" sz="4800" b="1" dirty="0" smtClean="0">
                <a:solidFill>
                  <a:srgbClr val="FFC000"/>
                </a:solidFill>
                <a:latin typeface="Impact" pitchFamily="34" charset="0"/>
              </a:rPr>
              <a:t>80</a:t>
            </a:r>
            <a:r>
              <a:rPr lang="ru-RU" sz="4800" b="1" dirty="0" smtClean="0">
                <a:solidFill>
                  <a:srgbClr val="FFC000"/>
                </a:solidFill>
                <a:latin typeface="LetteraTrentadue" pitchFamily="2" charset="0"/>
              </a:rPr>
              <a:t> млрд. </a:t>
            </a:r>
            <a:r>
              <a:rPr lang="ru-RU" sz="4000" b="1" dirty="0" smtClean="0">
                <a:latin typeface="LetteraTrentadue" pitchFamily="2" charset="0"/>
              </a:rPr>
              <a:t>человек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464</TotalTime>
  <Words>2233</Words>
  <Application>Microsoft Office PowerPoint</Application>
  <PresentationFormat>Экран (4:3)</PresentationFormat>
  <Paragraphs>455</Paragraphs>
  <Slides>59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0" baseType="lpstr">
      <vt:lpstr>Техническая</vt:lpstr>
      <vt:lpstr>Население мира</vt:lpstr>
      <vt:lpstr>Цели и задачи урока</vt:lpstr>
      <vt:lpstr>Основные термины и понятия</vt:lpstr>
      <vt:lpstr>Численность и воспроизводство населения</vt:lpstr>
      <vt:lpstr>Презентация PowerPoint</vt:lpstr>
      <vt:lpstr> </vt:lpstr>
      <vt:lpstr>Презентация PowerPoint</vt:lpstr>
      <vt:lpstr>  4 тыс. лет назад-  на Востоке-  Египет, Китай,                                       Индия , Др. Греция, Рим.    - В н. в.-               во всех странах  через 10 лет                                 (кроме Омана и Катара)-               - С нач. ХIХ века в мире было проведено –                                 более   2 000 переписей    -1975-1984-      191 страна провели перепись                               (охвачено 95% мир. населения)</vt:lpstr>
      <vt:lpstr>Презентация PowerPoint</vt:lpstr>
      <vt:lpstr>Численность и темпы роста мирового населения</vt:lpstr>
      <vt:lpstr>2011 год</vt:lpstr>
      <vt:lpstr>Ведущие страны- 1997 г.</vt:lpstr>
      <vt:lpstr>прогноз</vt:lpstr>
      <vt:lpstr>Презентация PowerPoint</vt:lpstr>
      <vt:lpstr>Ежегодный прирост населения-  87 млн. чел.</vt:lpstr>
      <vt:lpstr>Высокие темпы прироста- проблемы</vt:lpstr>
      <vt:lpstr>Страны-рекордсмены по темпам прироста- конец ХХ века</vt:lpstr>
      <vt:lpstr>Страны с минимальными показателями темпов прироста</vt:lpstr>
      <vt:lpstr>Страны  с маленькой численностью населения (тыс.чел.)</vt:lpstr>
      <vt:lpstr>Естественный прирост</vt:lpstr>
      <vt:lpstr>Смертность</vt:lpstr>
      <vt:lpstr>Презентация PowerPoint</vt:lpstr>
      <vt:lpstr>рождаемость</vt:lpstr>
      <vt:lpstr>Социально-экономические причины, вызывающие низкие показатели рождаемости</vt:lpstr>
      <vt:lpstr>Социально-экономические причины, вызывающие высокие показатели рождаемости</vt:lpstr>
      <vt:lpstr>Страны-рекордсмены по рождаемости  ( на тыс. чел.  1997г.)</vt:lpstr>
      <vt:lpstr>Воспроизводство населения</vt:lpstr>
      <vt:lpstr>Второй тип воспроизводства(простой) характерные черты</vt:lpstr>
      <vt:lpstr>Среднегодовая убыль в %</vt:lpstr>
      <vt:lpstr>Презентация PowerPoint</vt:lpstr>
      <vt:lpstr>Возрастной состав населения</vt:lpstr>
      <vt:lpstr>  </vt:lpstr>
      <vt:lpstr>Демографическая политика</vt:lpstr>
      <vt:lpstr>Демографическая политика в странах  первого типа воспроизводства-</vt:lpstr>
      <vt:lpstr>Демографическая политика в странах  второго типа воспроизводства-</vt:lpstr>
      <vt:lpstr>Продолжительность жизни</vt:lpstr>
      <vt:lpstr>Половой состав населения</vt:lpstr>
      <vt:lpstr>Преобладание женского населения</vt:lpstr>
      <vt:lpstr>Соотношение мужчин и женщин одинаковое</vt:lpstr>
      <vt:lpstr>Мужчин больше, чем  женщин</vt:lpstr>
      <vt:lpstr>Возрастной состав населения</vt:lpstr>
      <vt:lpstr>Возрастной состав: влияние на трудовые ресурсы(3 типа)</vt:lpstr>
      <vt:lpstr>А теперь  ВОПРОС    </vt:lpstr>
      <vt:lpstr>Трудовые ресурсы</vt:lpstr>
      <vt:lpstr>Презентация PowerPoint</vt:lpstr>
      <vt:lpstr>Этнолингвистический состав</vt:lpstr>
      <vt:lpstr>Презентация PowerPoint</vt:lpstr>
      <vt:lpstr>Классификация народов</vt:lpstr>
      <vt:lpstr>В России</vt:lpstr>
      <vt:lpstr>Самые многочисленные семьи мира</vt:lpstr>
      <vt:lpstr>Распространенные  официальные языки мира</vt:lpstr>
      <vt:lpstr>По национальному составу  выделяют государства</vt:lpstr>
      <vt:lpstr>Африка</vt:lpstr>
      <vt:lpstr>Америка</vt:lpstr>
      <vt:lpstr>Решение национальных проблем</vt:lpstr>
      <vt:lpstr>Религиозный состав. Основные религиозные центры: Иерусалим, Рим, Медина,Мекка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Пользователь</cp:lastModifiedBy>
  <cp:revision>37</cp:revision>
  <dcterms:created xsi:type="dcterms:W3CDTF">2011-11-28T13:37:41Z</dcterms:created>
  <dcterms:modified xsi:type="dcterms:W3CDTF">2019-01-23T21:21:07Z</dcterms:modified>
</cp:coreProperties>
</file>