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7" d="100"/>
          <a:sy n="47" d="100"/>
        </p:scale>
        <p:origin x="-1476" y="-102"/>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355600" y="2044700"/>
            <a:ext cx="12293600" cy="3238500"/>
          </a:xfrm>
          <a:prstGeom prst="rect">
            <a:avLst/>
          </a:prstGeom>
        </p:spPr>
        <p:txBody>
          <a:bodyPr anchor="b"/>
          <a:lstStyle/>
          <a:p>
            <a:r>
              <a:t>Текст заголовка</a:t>
            </a:r>
          </a:p>
        </p:txBody>
      </p:sp>
      <p:sp>
        <p:nvSpPr>
          <p:cNvPr id="12" name="Уровень текста 1…"/>
          <p:cNvSpPr txBox="1">
            <a:spLocks noGrp="1"/>
          </p:cNvSpPr>
          <p:nvPr>
            <p:ph type="body" sz="quarter" idx="1"/>
          </p:nvPr>
        </p:nvSpPr>
        <p:spPr>
          <a:xfrm>
            <a:off x="355600" y="5270500"/>
            <a:ext cx="12293600" cy="12954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3" name="— Иван Арсентьев"/>
          <p:cNvSpPr txBox="1">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 Иван Арсентьев</a:t>
            </a:r>
          </a:p>
        </p:txBody>
      </p:sp>
      <p:sp>
        <p:nvSpPr>
          <p:cNvPr id="94" name="«Введите цитату здесь»."/>
          <p:cNvSpPr txBox="1">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«Введите цитату здесь».</a:t>
            </a:r>
          </a:p>
        </p:txBody>
      </p:sp>
      <p:sp>
        <p:nvSpPr>
          <p:cNvPr id="9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02"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Изображение"/>
          <p:cNvSpPr>
            <a:spLocks noGrp="1"/>
          </p:cNvSpPr>
          <p:nvPr>
            <p:ph type="pic" idx="13"/>
          </p:nvPr>
        </p:nvSpPr>
        <p:spPr>
          <a:xfrm>
            <a:off x="1346200" y="520700"/>
            <a:ext cx="10388600" cy="5860236"/>
          </a:xfrm>
          <a:prstGeom prst="rect">
            <a:avLst/>
          </a:prstGeom>
        </p:spPr>
        <p:txBody>
          <a:bodyPr lIns="91439" tIns="45719" rIns="91439" bIns="45719" anchor="t">
            <a:noAutofit/>
          </a:bodyPr>
          <a:lstStyle/>
          <a:p>
            <a:endParaRPr/>
          </a:p>
        </p:txBody>
      </p:sp>
      <p:sp>
        <p:nvSpPr>
          <p:cNvPr id="21" name="Текст заголовка"/>
          <p:cNvSpPr txBox="1">
            <a:spLocks noGrp="1"/>
          </p:cNvSpPr>
          <p:nvPr>
            <p:ph type="title"/>
          </p:nvPr>
        </p:nvSpPr>
        <p:spPr>
          <a:xfrm>
            <a:off x="1270000" y="6908800"/>
            <a:ext cx="10464800" cy="1282700"/>
          </a:xfrm>
          <a:prstGeom prst="rect">
            <a:avLst/>
          </a:prstGeom>
        </p:spPr>
        <p:txBody>
          <a:bodyPr/>
          <a:lstStyle/>
          <a:p>
            <a:r>
              <a:t>Текст заголовка</a:t>
            </a:r>
          </a:p>
        </p:txBody>
      </p:sp>
      <p:sp>
        <p:nvSpPr>
          <p:cNvPr id="22"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Текст заголовка"/>
          <p:cNvSpPr txBox="1">
            <a:spLocks noGrp="1"/>
          </p:cNvSpPr>
          <p:nvPr>
            <p:ph type="title"/>
          </p:nvPr>
        </p:nvSpPr>
        <p:spPr>
          <a:xfrm>
            <a:off x="355600" y="3251200"/>
            <a:ext cx="12293600" cy="3238500"/>
          </a:xfrm>
          <a:prstGeom prst="rect">
            <a:avLst/>
          </a:prstGeom>
        </p:spPr>
        <p:txBody>
          <a:bodyPr/>
          <a:lstStyle/>
          <a:p>
            <a:r>
              <a:t>Текст заголовка</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Изображение"/>
          <p:cNvSpPr>
            <a:spLocks noGrp="1"/>
          </p:cNvSpPr>
          <p:nvPr>
            <p:ph type="pic" sz="half" idx="13"/>
          </p:nvPr>
        </p:nvSpPr>
        <p:spPr>
          <a:xfrm>
            <a:off x="6705600" y="609600"/>
            <a:ext cx="5359400" cy="7759700"/>
          </a:xfrm>
          <a:prstGeom prst="rect">
            <a:avLst/>
          </a:prstGeom>
        </p:spPr>
        <p:txBody>
          <a:bodyPr lIns="91439" tIns="45719" rIns="91439" bIns="45719" anchor="t">
            <a:noAutofit/>
          </a:bodyPr>
          <a:lstStyle/>
          <a:p>
            <a:endParaRPr/>
          </a:p>
        </p:txBody>
      </p:sp>
      <p:sp>
        <p:nvSpPr>
          <p:cNvPr id="39" name="Текст заголовка"/>
          <p:cNvSpPr txBox="1">
            <a:spLocks noGrp="1"/>
          </p:cNvSpPr>
          <p:nvPr>
            <p:ph type="title"/>
          </p:nvPr>
        </p:nvSpPr>
        <p:spPr>
          <a:xfrm>
            <a:off x="355600" y="1016000"/>
            <a:ext cx="5892800" cy="3886200"/>
          </a:xfrm>
          <a:prstGeom prst="rect">
            <a:avLst/>
          </a:prstGeom>
        </p:spPr>
        <p:txBody>
          <a:bodyPr anchor="b"/>
          <a:lstStyle/>
          <a:p>
            <a:r>
              <a:t>Текст заголовка</a:t>
            </a:r>
          </a:p>
        </p:txBody>
      </p:sp>
      <p:sp>
        <p:nvSpPr>
          <p:cNvPr id="40" name="Уровень текста 1…"/>
          <p:cNvSpPr txBox="1">
            <a:spLocks noGrp="1"/>
          </p:cNvSpPr>
          <p:nvPr>
            <p:ph type="body" sz="quarter" idx="1"/>
          </p:nvPr>
        </p:nvSpPr>
        <p:spPr>
          <a:xfrm>
            <a:off x="355600" y="4889500"/>
            <a:ext cx="5892800" cy="38862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48" name="Текст заголовка"/>
          <p:cNvSpPr txBox="1">
            <a:spLocks noGrp="1"/>
          </p:cNvSpPr>
          <p:nvPr>
            <p:ph type="title"/>
          </p:nvPr>
        </p:nvSpPr>
        <p:spPr>
          <a:prstGeom prst="rect">
            <a:avLst/>
          </a:prstGeom>
        </p:spPr>
        <p:txBody>
          <a:bodyPr/>
          <a:lstStyle/>
          <a:p>
            <a:r>
              <a:t>Текст заголовка</a:t>
            </a:r>
          </a:p>
        </p:txBody>
      </p:sp>
      <p:sp>
        <p:nvSpPr>
          <p:cNvPr id="4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p:nvPr>
        </p:nvSpPr>
        <p:spPr>
          <a:prstGeom prst="rect">
            <a:avLst/>
          </a:prstGeom>
        </p:spPr>
        <p:txBody>
          <a:bodyPr/>
          <a:lstStyle/>
          <a:p>
            <a:r>
              <a:t>Текст заголовка</a:t>
            </a:r>
          </a:p>
        </p:txBody>
      </p:sp>
      <p:sp>
        <p:nvSpPr>
          <p:cNvPr id="57" name="Уровень текста 1…"/>
          <p:cNvSpPr txBox="1">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Изображение"/>
          <p:cNvSpPr>
            <a:spLocks noGrp="1"/>
          </p:cNvSpPr>
          <p:nvPr>
            <p:ph type="pic" sz="half" idx="13"/>
          </p:nvPr>
        </p:nvSpPr>
        <p:spPr>
          <a:xfrm>
            <a:off x="6870700" y="2781300"/>
            <a:ext cx="5283200" cy="6184900"/>
          </a:xfrm>
          <a:prstGeom prst="rect">
            <a:avLst/>
          </a:prstGeom>
        </p:spPr>
        <p:txBody>
          <a:bodyPr lIns="91439" tIns="45719" rIns="91439" bIns="45719" anchor="t">
            <a:noAutofit/>
          </a:bodyPr>
          <a:lstStyle/>
          <a:p>
            <a:endParaRPr/>
          </a:p>
        </p:txBody>
      </p:sp>
      <p:sp>
        <p:nvSpPr>
          <p:cNvPr id="66" name="Текст заголовка"/>
          <p:cNvSpPr txBox="1">
            <a:spLocks noGrp="1"/>
          </p:cNvSpPr>
          <p:nvPr>
            <p:ph type="title"/>
          </p:nvPr>
        </p:nvSpPr>
        <p:spPr>
          <a:prstGeom prst="rect">
            <a:avLst/>
          </a:prstGeom>
        </p:spPr>
        <p:txBody>
          <a:bodyPr/>
          <a:lstStyle/>
          <a:p>
            <a:r>
              <a:t>Текст заголовка</a:t>
            </a:r>
          </a:p>
        </p:txBody>
      </p:sp>
      <p:sp>
        <p:nvSpPr>
          <p:cNvPr id="67" name="Уровень текста 1…"/>
          <p:cNvSpPr txBox="1">
            <a:spLocks noGrp="1"/>
          </p:cNvSpPr>
          <p:nvPr>
            <p:ph type="body" sz="half" idx="1"/>
          </p:nvPr>
        </p:nvSpPr>
        <p:spPr>
          <a:xfrm>
            <a:off x="355600" y="2730500"/>
            <a:ext cx="5892800" cy="62992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5" name="Уровень текста 1…"/>
          <p:cNvSpPr txBox="1">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
        <p:nvSpPr>
          <p:cNvPr id="83" name="2-033_1302x975.jpeg"/>
          <p:cNvSpPr>
            <a:spLocks noGrp="1"/>
          </p:cNvSpPr>
          <p:nvPr>
            <p:ph type="pic" sz="quarter" idx="13"/>
          </p:nvPr>
        </p:nvSpPr>
        <p:spPr>
          <a:xfrm>
            <a:off x="6654800" y="5029200"/>
            <a:ext cx="5803900" cy="4216400"/>
          </a:xfrm>
          <a:prstGeom prst="rect">
            <a:avLst/>
          </a:prstGeom>
        </p:spPr>
        <p:txBody>
          <a:bodyPr lIns="91439" tIns="45719" rIns="91439" bIns="45719" anchor="t">
            <a:noAutofit/>
          </a:bodyPr>
          <a:lstStyle/>
          <a:p>
            <a:endParaRPr/>
          </a:p>
        </p:txBody>
      </p:sp>
      <p:sp>
        <p:nvSpPr>
          <p:cNvPr id="84" name="Изображение"/>
          <p:cNvSpPr>
            <a:spLocks noGrp="1"/>
          </p:cNvSpPr>
          <p:nvPr>
            <p:ph type="pic" sz="quarter" idx="14"/>
          </p:nvPr>
        </p:nvSpPr>
        <p:spPr>
          <a:xfrm>
            <a:off x="6664613" y="508000"/>
            <a:ext cx="5803901" cy="4216400"/>
          </a:xfrm>
          <a:prstGeom prst="rect">
            <a:avLst/>
          </a:prstGeom>
        </p:spPr>
        <p:txBody>
          <a:bodyPr lIns="91439" tIns="45719" rIns="91439" bIns="45719" anchor="t">
            <a:noAutofit/>
          </a:bodyPr>
          <a:lstStyle/>
          <a:p>
            <a:endParaRPr/>
          </a:p>
        </p:txBody>
      </p:sp>
      <p:sp>
        <p:nvSpPr>
          <p:cNvPr id="85" name="2-10-superquadro_1631x2178.jpeg"/>
          <p:cNvSpPr>
            <a:spLocks noGrp="1"/>
          </p:cNvSpPr>
          <p:nvPr>
            <p:ph type="pic" idx="15"/>
          </p:nvPr>
        </p:nvSpPr>
        <p:spPr>
          <a:xfrm>
            <a:off x="533400" y="508000"/>
            <a:ext cx="5808231" cy="8737600"/>
          </a:xfrm>
          <a:prstGeom prst="rect">
            <a:avLst/>
          </a:prstGeom>
        </p:spPr>
        <p:txBody>
          <a:bodyPr lIns="91439" tIns="45719" rIns="91439" bIns="45719" anchor="t">
            <a:noAutofit/>
          </a:bodyPr>
          <a:lstStyle/>
          <a:p>
            <a:endParaRPr/>
          </a:p>
        </p:txBody>
      </p:sp>
      <p:sp>
        <p:nvSpPr>
          <p:cNvPr id="8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24599" y="9270999"/>
            <a:ext cx="342901" cy="3556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Штрихкод - Игрушка. mp3.mp3"/>
          <p:cNvPicPr>
            <a:picLocks/>
          </p:cNvPicPr>
          <p:nvPr>
            <a:videoFile r:link="rId1"/>
            <p:extLst>
              <p:ext uri="{DAA4B4D4-6D71-4841-9C94-3DE7FCFB9230}">
                <p14:media xmlns:p14="http://schemas.microsoft.com/office/powerpoint/2010/main" xmlns="" r:embed="rId3"/>
              </p:ext>
            </p:extLst>
          </p:nvPr>
        </p:nvPicPr>
        <p:blipFill>
          <a:blip r:embed="rId4">
            <a:extLst/>
          </a:blip>
          <a:stretch>
            <a:fillRect/>
          </a:stretch>
        </p:blipFill>
        <p:spPr>
          <a:xfrm>
            <a:off x="287294" y="304768"/>
            <a:ext cx="571500" cy="571500"/>
          </a:xfrm>
          <a:prstGeom prst="rect">
            <a:avLst/>
          </a:prstGeom>
        </p:spPr>
      </p:pic>
      <p:sp>
        <p:nvSpPr>
          <p:cNvPr id="120" name="Самоучитель игры на баяне"/>
          <p:cNvSpPr txBox="1">
            <a:spLocks noGrp="1"/>
          </p:cNvSpPr>
          <p:nvPr>
            <p:ph type="ctrTitle"/>
          </p:nvPr>
        </p:nvSpPr>
        <p:spPr>
          <a:xfrm>
            <a:off x="715922" y="7520006"/>
            <a:ext cx="5879439" cy="1285884"/>
          </a:xfrm>
          <a:prstGeom prst="rect">
            <a:avLst/>
          </a:prstGeom>
        </p:spPr>
        <p:txBody>
          <a:bodyPr>
            <a:normAutofit fontScale="90000"/>
          </a:bodyPr>
          <a:lstStyle>
            <a:lvl1pPr defTabSz="438150">
              <a:defRPr sz="5400">
                <a:latin typeface="Gujarati MT"/>
                <a:ea typeface="Gujarati MT"/>
                <a:cs typeface="Gujarati MT"/>
                <a:sym typeface="Gujarati MT"/>
              </a:defRPr>
            </a:lvl1pPr>
          </a:lstStyle>
          <a:p>
            <a:r>
              <a:rPr sz="4800" smtClean="0"/>
              <a:t>игр</a:t>
            </a:r>
            <a:r>
              <a:rPr lang="ru-RU" sz="4800" dirty="0" smtClean="0"/>
              <a:t>а</a:t>
            </a:r>
            <a:r>
              <a:rPr sz="4800" smtClean="0"/>
              <a:t> </a:t>
            </a:r>
            <a:r>
              <a:rPr sz="4800"/>
              <a:t>на </a:t>
            </a:r>
            <a:r>
              <a:rPr sz="4800" smtClean="0"/>
              <a:t>баяне</a:t>
            </a:r>
            <a:r>
              <a:rPr lang="ru-RU" sz="4800" dirty="0" smtClean="0"/>
              <a:t/>
            </a:r>
            <a:br>
              <a:rPr lang="ru-RU" sz="4800" dirty="0" smtClean="0"/>
            </a:br>
            <a:r>
              <a:rPr lang="ru-RU" sz="4800" dirty="0" smtClean="0"/>
              <a:t/>
            </a:r>
            <a:br>
              <a:rPr lang="ru-RU" sz="4800" dirty="0" smtClean="0"/>
            </a:br>
            <a:endParaRPr/>
          </a:p>
        </p:txBody>
      </p:sp>
      <p:pic>
        <p:nvPicPr>
          <p:cNvPr id="122" name="d51060a3de25a85cd5109166fcd23f31.jpg" descr="d51060a3de25a85cd5109166fcd23f31.jpg"/>
          <p:cNvPicPr>
            <a:picLocks noChangeAspect="1"/>
          </p:cNvPicPr>
          <p:nvPr/>
        </p:nvPicPr>
        <p:blipFill>
          <a:blip r:embed="rId5">
            <a:clrChange>
              <a:clrFrom>
                <a:srgbClr val="FFFFFF"/>
              </a:clrFrom>
              <a:clrTo>
                <a:srgbClr val="FFFFFF">
                  <a:alpha val="0"/>
                </a:srgbClr>
              </a:clrTo>
            </a:clrChange>
            <a:extLst/>
          </a:blip>
          <a:stretch>
            <a:fillRect/>
          </a:stretch>
        </p:blipFill>
        <p:spPr>
          <a:xfrm rot="20724678">
            <a:off x="7978131" y="654953"/>
            <a:ext cx="5042585" cy="4836224"/>
          </a:xfrm>
          <a:prstGeom prst="rect">
            <a:avLst/>
          </a:prstGeom>
          <a:ln w="12700">
            <a:miter lim="400000"/>
          </a:ln>
        </p:spPr>
      </p:pic>
      <p:sp>
        <p:nvSpPr>
          <p:cNvPr id="6" name="Прямоугольник 5"/>
          <p:cNvSpPr/>
          <p:nvPr/>
        </p:nvSpPr>
        <p:spPr>
          <a:xfrm>
            <a:off x="1001674" y="376206"/>
            <a:ext cx="10930014" cy="892552"/>
          </a:xfrm>
          <a:prstGeom prst="rect">
            <a:avLst/>
          </a:prstGeom>
        </p:spPr>
        <p:txBody>
          <a:bodyPr wrap="square">
            <a:spAutoFit/>
          </a:bodyPr>
          <a:lstStyle/>
          <a:p>
            <a:pPr hangingPunct="1">
              <a:defRPr/>
            </a:pPr>
            <a:r>
              <a:rPr lang="ru-RU" altLang="ru-RU" sz="1800" b="1" dirty="0" smtClean="0">
                <a:effectLst>
                  <a:outerShdw blurRad="38100" dist="38100" dir="2700000" algn="tl">
                    <a:srgbClr val="C0C0C0"/>
                  </a:outerShdw>
                </a:effectLst>
                <a:latin typeface="Constantia" pitchFamily="18" charset="0"/>
              </a:rPr>
              <a:t>Государственное бюджетное учреждение дополнительного образования </a:t>
            </a:r>
          </a:p>
          <a:p>
            <a:pPr hangingPunct="1">
              <a:defRPr/>
            </a:pPr>
            <a:r>
              <a:rPr lang="ru-RU" altLang="ru-RU" sz="1800" b="1" dirty="0" smtClean="0">
                <a:latin typeface="Constantia" pitchFamily="18" charset="0"/>
              </a:rPr>
              <a:t>                  Дом творчества </a:t>
            </a:r>
            <a:r>
              <a:rPr lang="en-US" altLang="ru-RU" sz="1800" b="1" dirty="0" smtClean="0">
                <a:latin typeface="Freestyle Script" panose="030804020302050B0404" pitchFamily="66" charset="0"/>
              </a:rPr>
              <a:t> </a:t>
            </a:r>
            <a:r>
              <a:rPr lang="ru-RU" altLang="ru-RU" sz="1800" b="1" dirty="0" smtClean="0">
                <a:latin typeface="Constantia" pitchFamily="18" charset="0"/>
              </a:rPr>
              <a:t>«ИЗМАЙЛОВСКИЙ» Адмиралтейского района Санкт-Петербурга</a:t>
            </a:r>
          </a:p>
          <a:p>
            <a:pPr hangingPunct="1">
              <a:defRPr/>
            </a:pPr>
            <a:r>
              <a:rPr lang="ru-RU" altLang="ru-RU" sz="1600" b="1" dirty="0" smtClean="0">
                <a:latin typeface="Constantia" pitchFamily="18" charset="0"/>
              </a:rPr>
              <a:t>         </a:t>
            </a:r>
          </a:p>
        </p:txBody>
      </p:sp>
      <p:sp>
        <p:nvSpPr>
          <p:cNvPr id="7" name="Прямоугольник 6"/>
          <p:cNvSpPr/>
          <p:nvPr/>
        </p:nvSpPr>
        <p:spPr>
          <a:xfrm>
            <a:off x="6645276" y="7305692"/>
            <a:ext cx="6117380" cy="830997"/>
          </a:xfrm>
          <a:prstGeom prst="rect">
            <a:avLst/>
          </a:prstGeom>
        </p:spPr>
        <p:txBody>
          <a:bodyPr wrap="none">
            <a:spAutoFit/>
          </a:bodyPr>
          <a:lstStyle/>
          <a:p>
            <a:r>
              <a:rPr lang="ru-RU" sz="2400" i="1" dirty="0" smtClean="0"/>
              <a:t>Педагог  дополнительного образования</a:t>
            </a:r>
          </a:p>
          <a:p>
            <a:r>
              <a:rPr lang="ru-RU" sz="2400" dirty="0" smtClean="0"/>
              <a:t>Филиппов Александр Юрьевич</a:t>
            </a:r>
            <a:endParaRPr lang="ru-RU" sz="2400" dirty="0"/>
          </a:p>
        </p:txBody>
      </p:sp>
      <p:pic>
        <p:nvPicPr>
          <p:cNvPr id="8" name="Picture 3" descr="C:\Documents and Settings\ученик\Рабочий стол\LOGO_DT_IZMAYLOVSKIY_to_m-2.png"/>
          <p:cNvPicPr>
            <a:picLocks noChangeAspect="1" noChangeArrowheads="1"/>
          </p:cNvPicPr>
          <p:nvPr/>
        </p:nvPicPr>
        <p:blipFill>
          <a:blip r:embed="rId6">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1001674" y="304767"/>
            <a:ext cx="928694" cy="1256467"/>
          </a:xfrm>
          <a:prstGeom prst="rect">
            <a:avLst/>
          </a:prstGeom>
          <a:noFill/>
          <a:ln w="9525">
            <a:noFill/>
            <a:miter lim="800000"/>
            <a:headEnd/>
            <a:tailEnd/>
          </a:ln>
        </p:spPr>
      </p:pic>
      <p:sp>
        <p:nvSpPr>
          <p:cNvPr id="10" name="Прямоугольник 9"/>
          <p:cNvSpPr/>
          <p:nvPr/>
        </p:nvSpPr>
        <p:spPr>
          <a:xfrm>
            <a:off x="358732" y="3590916"/>
            <a:ext cx="8313493" cy="2708434"/>
          </a:xfrm>
          <a:prstGeom prst="rect">
            <a:avLst/>
          </a:prstGeom>
        </p:spPr>
        <p:txBody>
          <a:bodyPr wrap="none">
            <a:spAutoFit/>
          </a:bodyPr>
          <a:lstStyle/>
          <a:p>
            <a:r>
              <a:rPr lang="ru-RU" sz="3400" dirty="0" smtClean="0">
                <a:latin typeface="Book Antiqua" pitchFamily="18" charset="0"/>
              </a:rPr>
              <a:t>Информационно-коммуникационные</a:t>
            </a:r>
          </a:p>
          <a:p>
            <a:r>
              <a:rPr lang="ru-RU" sz="3400" dirty="0" smtClean="0">
                <a:latin typeface="Book Antiqua" pitchFamily="18" charset="0"/>
              </a:rPr>
              <a:t> технологии</a:t>
            </a:r>
          </a:p>
          <a:p>
            <a:r>
              <a:rPr lang="ru-RU" sz="3400" dirty="0" smtClean="0">
                <a:latin typeface="Book Antiqua" pitchFamily="18" charset="0"/>
              </a:rPr>
              <a:t>при </a:t>
            </a:r>
            <a:r>
              <a:rPr lang="ru-RU" sz="3400" dirty="0" smtClean="0">
                <a:latin typeface="Book Antiqua" pitchFamily="18" charset="0"/>
              </a:rPr>
              <a:t>обучении по дополнительной</a:t>
            </a:r>
          </a:p>
          <a:p>
            <a:r>
              <a:rPr lang="ru-RU" sz="3400" dirty="0" smtClean="0">
                <a:latin typeface="Book Antiqua" pitchFamily="18" charset="0"/>
              </a:rPr>
              <a:t> общеобразовательной программе</a:t>
            </a:r>
          </a:p>
          <a:p>
            <a:r>
              <a:rPr lang="ru-RU" sz="3400" dirty="0" smtClean="0">
                <a:latin typeface="Book Antiqua" pitchFamily="18" charset="0"/>
              </a:rPr>
              <a:t>«Оркестр баянистов и аккордеонистов»</a:t>
            </a:r>
            <a:endParaRPr lang="ru-RU" sz="3400" dirty="0">
              <a:latin typeface="Book Antiqua" pitchFamily="18"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showWhenStopped="0">
                <p:cTn id="7" fill="hold" display="0">
                  <p:stCondLst>
                    <p:cond delay="indefinite"/>
                  </p:stCondLst>
                </p:cTn>
                <p:tgtEl>
                  <p:spTgt spid="11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Инструмент должен быть поставлен на левую ногу всей площадью меха, а не только его внутренним ребром."/>
          <p:cNvSpPr txBox="1">
            <a:spLocks noGrp="1"/>
          </p:cNvSpPr>
          <p:nvPr>
            <p:ph type="title"/>
          </p:nvPr>
        </p:nvSpPr>
        <p:spPr>
          <a:xfrm>
            <a:off x="590126" y="1526777"/>
            <a:ext cx="5045526" cy="1582871"/>
          </a:xfrm>
          <a:prstGeom prst="rect">
            <a:avLst/>
          </a:prstGeom>
        </p:spPr>
        <p:txBody>
          <a:bodyPr/>
          <a:lstStyle>
            <a:lvl1pPr algn="just" defTabSz="457200">
              <a:defRPr sz="2200" cap="none">
                <a:solidFill>
                  <a:srgbClr val="000000"/>
                </a:solidFill>
                <a:latin typeface="Verdana"/>
                <a:ea typeface="Verdana"/>
                <a:cs typeface="Verdana"/>
                <a:sym typeface="Verdana"/>
              </a:defRPr>
            </a:lvl1pPr>
          </a:lstStyle>
          <a:p>
            <a:r>
              <a:t>Инструмент должен быть поставлен на левую ногу всей площадью меха, а не только его внутренним ребром.</a:t>
            </a:r>
          </a:p>
        </p:txBody>
      </p:sp>
      <p:pic>
        <p:nvPicPr>
          <p:cNvPr id="153" name="1.jpg" descr="1.jpg"/>
          <p:cNvPicPr>
            <a:picLocks noChangeAspect="1"/>
          </p:cNvPicPr>
          <p:nvPr/>
        </p:nvPicPr>
        <p:blipFill>
          <a:blip r:embed="rId2">
            <a:extLst/>
          </a:blip>
          <a:stretch>
            <a:fillRect/>
          </a:stretch>
        </p:blipFill>
        <p:spPr>
          <a:xfrm>
            <a:off x="552846" y="3391362"/>
            <a:ext cx="5119948" cy="5178629"/>
          </a:xfrm>
          <a:prstGeom prst="rect">
            <a:avLst/>
          </a:prstGeom>
          <a:ln w="12700">
            <a:miter lim="400000"/>
          </a:ln>
        </p:spPr>
      </p:pic>
      <p:pic>
        <p:nvPicPr>
          <p:cNvPr id="154" name="2.jpg" descr="2.jpg"/>
          <p:cNvPicPr>
            <a:picLocks noChangeAspect="1"/>
          </p:cNvPicPr>
          <p:nvPr/>
        </p:nvPicPr>
        <p:blipFill>
          <a:blip r:embed="rId3">
            <a:extLst/>
          </a:blip>
          <a:stretch>
            <a:fillRect/>
          </a:stretch>
        </p:blipFill>
        <p:spPr>
          <a:xfrm>
            <a:off x="7402863" y="3429000"/>
            <a:ext cx="4979638" cy="5178822"/>
          </a:xfrm>
          <a:prstGeom prst="rect">
            <a:avLst/>
          </a:prstGeom>
          <a:ln w="12700">
            <a:miter lim="400000"/>
          </a:ln>
        </p:spPr>
      </p:pic>
      <p:sp>
        <p:nvSpPr>
          <p:cNvPr id="155" name="ПРАВИЛЬНО"/>
          <p:cNvSpPr txBox="1">
            <a:spLocks noGrp="1"/>
          </p:cNvSpPr>
          <p:nvPr>
            <p:ph type="body" sz="quarter" idx="1"/>
          </p:nvPr>
        </p:nvSpPr>
        <p:spPr>
          <a:xfrm>
            <a:off x="958717" y="8851900"/>
            <a:ext cx="4308344" cy="868694"/>
          </a:xfrm>
          <a:prstGeom prst="rect">
            <a:avLst/>
          </a:prstGeom>
        </p:spPr>
        <p:txBody>
          <a:bodyPr/>
          <a:lstStyle>
            <a:lvl1pPr>
              <a:defRPr>
                <a:solidFill>
                  <a:srgbClr val="0433FF"/>
                </a:solidFill>
              </a:defRPr>
            </a:lvl1pPr>
          </a:lstStyle>
          <a:p>
            <a:r>
              <a:t>ПРАВИЛЬНО</a:t>
            </a:r>
          </a:p>
        </p:txBody>
      </p:sp>
      <p:sp>
        <p:nvSpPr>
          <p:cNvPr id="156" name="НЕ ПРАВИЛЬНО"/>
          <p:cNvSpPr txBox="1"/>
          <p:nvPr/>
        </p:nvSpPr>
        <p:spPr>
          <a:xfrm>
            <a:off x="8215016" y="8327959"/>
            <a:ext cx="3355331"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solidFill>
                  <a:srgbClr val="FF2600"/>
                </a:solidFill>
              </a:defRPr>
            </a:lvl1pPr>
          </a:lstStyle>
          <a:p>
            <a:r>
              <a:t>НЕ ПРАВИЛЬНО</a:t>
            </a:r>
          </a:p>
        </p:txBody>
      </p:sp>
      <p:sp>
        <p:nvSpPr>
          <p:cNvPr id="157" name="Наклон верхней части корпуса инструмента к груди исполнителя лишит его в дальнейшем возможности применения 4-го пальца левой руки внизу клавиатуры. А это в свою очередь повлечет неправильную постановку левой руки"/>
          <p:cNvSpPr txBox="1"/>
          <p:nvPr/>
        </p:nvSpPr>
        <p:spPr>
          <a:xfrm>
            <a:off x="7402863" y="312505"/>
            <a:ext cx="4979638" cy="3187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457200">
              <a:defRPr sz="2200">
                <a:solidFill>
                  <a:srgbClr val="000000"/>
                </a:solidFill>
                <a:latin typeface="Verdana"/>
                <a:ea typeface="Verdana"/>
                <a:cs typeface="Verdana"/>
                <a:sym typeface="Verdana"/>
              </a:defRPr>
            </a:lvl1pPr>
          </a:lstStyle>
          <a:p>
            <a:r>
              <a:t>Наклон верхней части корпуса инструмента к груди исполнителя лишит его в дальнейшем возможности применения 4-го пальца левой руки внизу клавиатуры. А это в свою очередь повлечет неправильную постановку левой руки</a:t>
            </a:r>
          </a:p>
        </p:txBody>
      </p:sp>
      <p:sp>
        <p:nvSpPr>
          <p:cNvPr id="158" name="Правила посадки и постановки рук"/>
          <p:cNvSpPr txBox="1"/>
          <p:nvPr/>
        </p:nvSpPr>
        <p:spPr>
          <a:xfrm>
            <a:off x="87914" y="25862"/>
            <a:ext cx="7130695" cy="1219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buClr>
                <a:srgbClr val="535353"/>
              </a:buClr>
              <a:defRPr sz="3800" b="1">
                <a:latin typeface="Gill Sans"/>
                <a:ea typeface="Gill Sans"/>
                <a:cs typeface="Gill Sans"/>
                <a:sym typeface="Gill Sans"/>
              </a:defRPr>
            </a:lvl1pPr>
          </a:lstStyle>
          <a:p>
            <a:pPr>
              <a:defRPr b="0">
                <a:latin typeface="+mn-lt"/>
                <a:ea typeface="+mn-ea"/>
                <a:cs typeface="+mn-cs"/>
                <a:sym typeface="Gill Sans Light"/>
              </a:defRPr>
            </a:pPr>
            <a:r>
              <a:rPr b="1">
                <a:latin typeface="Gill Sans"/>
                <a:ea typeface="Gill Sans"/>
                <a:cs typeface="Gill Sans"/>
                <a:sym typeface="Gill Sans"/>
              </a:rPr>
              <a:t>Правила посадки и постановки рук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Исходя из определения постановки как процесса приспособления организма к инструменту, следует работать и над постановкой рук, понимая ее как естественное состояние их во время игры. Такое естественное состояние возможно лишь при наличии естественного (свободного) исходного положения рук, которое предшествует каждому нарушению этого исходного положения или следует после него. Процесс звукоизвлечения на инструменте требует определенного, необходимого в данный момент растяжения и напряжения мышц; и чем больше это необходимое растяжение или напряжение.…"/>
          <p:cNvSpPr txBox="1"/>
          <p:nvPr/>
        </p:nvSpPr>
        <p:spPr>
          <a:xfrm>
            <a:off x="300366" y="368300"/>
            <a:ext cx="6549068" cy="901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just" defTabSz="457200">
              <a:defRPr sz="2200">
                <a:solidFill>
                  <a:srgbClr val="000000"/>
                </a:solidFill>
                <a:latin typeface="Verdana"/>
                <a:ea typeface="Verdana"/>
                <a:cs typeface="Verdana"/>
                <a:sym typeface="Verdana"/>
              </a:defRPr>
            </a:pPr>
            <a:r>
              <a:t>Исходя из </a:t>
            </a:r>
            <a:r>
              <a:rPr/>
              <a:t>определения </a:t>
            </a:r>
            <a:r>
              <a:rPr smtClean="0"/>
              <a:t>постановки</a:t>
            </a:r>
            <a:r>
              <a:rPr lang="ru-RU" dirty="0" smtClean="0"/>
              <a:t>,</a:t>
            </a:r>
            <a:r>
              <a:rPr smtClean="0"/>
              <a:t> </a:t>
            </a:r>
            <a:r>
              <a:t>как процесса приспособления организма к инструменту, следует работать и над постановкой рук, понимая ее как естественное состояние их во время игры. Такое естественное состояние возможно лишь при наличии естественного (свободного) исходного положения рук, которое предшествует каждому нарушению этого исходного положения или следует после него. Процесс звукоизвлечения на инструменте требует определенного, необходимого в данный момент растяжения и напряжения мышц; и чем больше это необходимое растяжение или напряжение.</a:t>
            </a:r>
          </a:p>
          <a:p>
            <a:pPr algn="just" defTabSz="457200">
              <a:defRPr sz="2200">
                <a:solidFill>
                  <a:srgbClr val="000000"/>
                </a:solidFill>
                <a:latin typeface="Verdana"/>
                <a:ea typeface="Verdana"/>
                <a:cs typeface="Verdana"/>
                <a:sym typeface="Verdana"/>
              </a:defRPr>
            </a:pPr>
            <a:r>
              <a:rPr lang="ru-RU" dirty="0" smtClean="0"/>
              <a:t>Т</a:t>
            </a:r>
            <a:r>
              <a:rPr smtClean="0"/>
              <a:t>ем </a:t>
            </a:r>
            <a:r>
              <a:t>скорее требуется возвращение в естественное, исходное положение.</a:t>
            </a:r>
          </a:p>
          <a:p>
            <a:pPr algn="just" defTabSz="457200">
              <a:defRPr sz="2200">
                <a:solidFill>
                  <a:srgbClr val="000000"/>
                </a:solidFill>
                <a:latin typeface="Verdana"/>
                <a:ea typeface="Verdana"/>
                <a:cs typeface="Verdana"/>
                <a:sym typeface="Verdana"/>
              </a:defRPr>
            </a:pPr>
            <a:r>
              <a:t>Каким же должно быть естественное исходное положение правой руки?</a:t>
            </a:r>
          </a:p>
          <a:p>
            <a:pPr algn="just" defTabSz="457200">
              <a:defRPr sz="2200">
                <a:solidFill>
                  <a:srgbClr val="000000"/>
                </a:solidFill>
                <a:latin typeface="Verdana"/>
                <a:ea typeface="Verdana"/>
                <a:cs typeface="Verdana"/>
                <a:sym typeface="Verdana"/>
              </a:defRPr>
            </a:pPr>
            <a:r>
              <a:t>Наиболее естественным будет так называемое среднефи-зиологическое положение, при котором отсутствует какой бы то ни было изгиб в лучезапястном суставе, а пальцы полусогнуты так, что головки пястных костей ярко очерчены.</a:t>
            </a:r>
          </a:p>
        </p:txBody>
      </p:sp>
      <p:pic>
        <p:nvPicPr>
          <p:cNvPr id="161" name="4.jpg" descr="4.jpg"/>
          <p:cNvPicPr>
            <a:picLocks noChangeAspect="1"/>
          </p:cNvPicPr>
          <p:nvPr/>
        </p:nvPicPr>
        <p:blipFill>
          <a:blip r:embed="rId2">
            <a:extLst/>
          </a:blip>
          <a:stretch>
            <a:fillRect/>
          </a:stretch>
        </p:blipFill>
        <p:spPr>
          <a:xfrm>
            <a:off x="6949973" y="1471083"/>
            <a:ext cx="5855861" cy="593951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5.jpg" descr="5.jpg"/>
          <p:cNvPicPr>
            <a:picLocks noChangeAspect="1"/>
          </p:cNvPicPr>
          <p:nvPr/>
        </p:nvPicPr>
        <p:blipFill>
          <a:blip r:embed="rId2">
            <a:extLst/>
          </a:blip>
          <a:stretch>
            <a:fillRect/>
          </a:stretch>
        </p:blipFill>
        <p:spPr>
          <a:xfrm>
            <a:off x="765424" y="1657655"/>
            <a:ext cx="11473952" cy="6438290"/>
          </a:xfrm>
          <a:prstGeom prst="rect">
            <a:avLst/>
          </a:prstGeom>
          <a:ln w="12700">
            <a:miter lim="400000"/>
          </a:ln>
        </p:spPr>
      </p:pic>
      <p:sp>
        <p:nvSpPr>
          <p:cNvPr id="164" name="Положения кисти, показанные на рисунке, неестественны."/>
          <p:cNvSpPr txBox="1"/>
          <p:nvPr/>
        </p:nvSpPr>
        <p:spPr>
          <a:xfrm>
            <a:off x="817455" y="715433"/>
            <a:ext cx="1136989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457200">
              <a:defRPr sz="2800">
                <a:solidFill>
                  <a:srgbClr val="000000"/>
                </a:solidFill>
                <a:latin typeface="Verdana"/>
                <a:ea typeface="Verdana"/>
                <a:cs typeface="Verdana"/>
                <a:sym typeface="Verdana"/>
              </a:defRPr>
            </a:lvl1pPr>
          </a:lstStyle>
          <a:p>
            <a:r>
              <a:t>Положения кисти, показанные на рисунке, неестественны.</a:t>
            </a:r>
          </a:p>
        </p:txBody>
      </p:sp>
      <p:sp>
        <p:nvSpPr>
          <p:cNvPr id="165" name="НЕ ПРАВИЛЬНО!"/>
          <p:cNvSpPr txBox="1"/>
          <p:nvPr/>
        </p:nvSpPr>
        <p:spPr>
          <a:xfrm>
            <a:off x="4033118" y="8206316"/>
            <a:ext cx="4938564" cy="673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2600"/>
                </a:solidFill>
                <a:latin typeface="Gill Sans UltraBold"/>
                <a:ea typeface="Gill Sans UltraBold"/>
                <a:cs typeface="Gill Sans UltraBold"/>
                <a:sym typeface="Gill Sans UltraBold"/>
              </a:defRPr>
            </a:lvl1pPr>
          </a:lstStyle>
          <a:p>
            <a:r>
              <a:t>НЕ ПРАВИЛЬНО!</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6.jpg" descr="6.jpg"/>
          <p:cNvPicPr>
            <a:picLocks noChangeAspect="1"/>
          </p:cNvPicPr>
          <p:nvPr/>
        </p:nvPicPr>
        <p:blipFill>
          <a:blip r:embed="rId2">
            <a:extLst/>
          </a:blip>
          <a:stretch>
            <a:fillRect/>
          </a:stretch>
        </p:blipFill>
        <p:spPr>
          <a:xfrm>
            <a:off x="3553367" y="1636183"/>
            <a:ext cx="5898066" cy="6805461"/>
          </a:xfrm>
          <a:prstGeom prst="rect">
            <a:avLst/>
          </a:prstGeom>
          <a:ln w="12700">
            <a:miter lim="400000"/>
          </a:ln>
        </p:spPr>
      </p:pic>
      <p:sp>
        <p:nvSpPr>
          <p:cNvPr id="168" name="Основное положение пальцев на клавиатуре округленное; пальцы собраны таким образом, чтобы при воображаемом продолжении они соединялись в одну линию, а не расходились."/>
          <p:cNvSpPr txBox="1"/>
          <p:nvPr/>
        </p:nvSpPr>
        <p:spPr>
          <a:xfrm>
            <a:off x="810244" y="355599"/>
            <a:ext cx="11384312"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457200">
              <a:defRPr sz="2000">
                <a:solidFill>
                  <a:srgbClr val="000000"/>
                </a:solidFill>
                <a:latin typeface="Verdana"/>
                <a:ea typeface="Verdana"/>
                <a:cs typeface="Verdana"/>
                <a:sym typeface="Verdana"/>
              </a:defRPr>
            </a:lvl1pPr>
          </a:lstStyle>
          <a:p>
            <a:r>
              <a:t>Основное положение пальцев на клавиатуре округленное; пальцы собраны таким образом, чтобы при воображаемом продолжении они соединялись в одну линию, а не расходились.</a:t>
            </a:r>
          </a:p>
        </p:txBody>
      </p:sp>
      <p:sp>
        <p:nvSpPr>
          <p:cNvPr id="169" name="ПРАВИЛЬНО!"/>
          <p:cNvSpPr txBox="1"/>
          <p:nvPr/>
        </p:nvSpPr>
        <p:spPr>
          <a:xfrm>
            <a:off x="4250225" y="8494183"/>
            <a:ext cx="4504350" cy="62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a:solidFill>
                  <a:srgbClr val="0433FF"/>
                </a:solidFill>
                <a:latin typeface="Gill Sans"/>
                <a:ea typeface="Gill Sans"/>
                <a:cs typeface="Gill Sans"/>
                <a:sym typeface="Gill Sans"/>
              </a:defRPr>
            </a:lvl1pPr>
          </a:lstStyle>
          <a:p>
            <a:pPr>
              <a:defRPr b="0">
                <a:latin typeface="+mn-lt"/>
                <a:ea typeface="+mn-ea"/>
                <a:cs typeface="+mn-cs"/>
                <a:sym typeface="Gill Sans Light"/>
              </a:defRPr>
            </a:pPr>
            <a:r>
              <a:rPr b="1">
                <a:latin typeface="Gill Sans"/>
                <a:ea typeface="Gill Sans"/>
                <a:cs typeface="Gill Sans"/>
                <a:sym typeface="Gill Sans"/>
              </a:rPr>
              <a:t>ПРАВИЛЬНО!</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7.jpg" descr="7.jpg"/>
          <p:cNvPicPr>
            <a:picLocks noChangeAspect="1"/>
          </p:cNvPicPr>
          <p:nvPr/>
        </p:nvPicPr>
        <p:blipFill>
          <a:blip r:embed="rId2">
            <a:extLst/>
          </a:blip>
          <a:stretch>
            <a:fillRect/>
          </a:stretch>
        </p:blipFill>
        <p:spPr>
          <a:xfrm>
            <a:off x="501608" y="519082"/>
            <a:ext cx="4496416" cy="5173134"/>
          </a:xfrm>
          <a:prstGeom prst="rect">
            <a:avLst/>
          </a:prstGeom>
          <a:ln w="12700">
            <a:miter lim="400000"/>
          </a:ln>
        </p:spPr>
      </p:pic>
      <p:sp>
        <p:nvSpPr>
          <p:cNvPr id="172" name="Рука свободно висит. Предплечье, как более тяжелое, чем кисть, находится ниже ее и чуть поддерживается верхними мышцами."/>
          <p:cNvSpPr txBox="1"/>
          <p:nvPr/>
        </p:nvSpPr>
        <p:spPr>
          <a:xfrm>
            <a:off x="6145210" y="2090718"/>
            <a:ext cx="6400685" cy="1473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200">
                <a:solidFill>
                  <a:srgbClr val="000000"/>
                </a:solidFill>
                <a:latin typeface="Verdana"/>
                <a:ea typeface="Verdana"/>
                <a:cs typeface="Verdana"/>
                <a:sym typeface="Verdana"/>
              </a:defRPr>
            </a:lvl1pPr>
          </a:lstStyle>
          <a:p>
            <a:r>
              <a:t>Рука свободно висит. Предплечье, как более тяжелое, чем кисть, находится ниже ее и чуть поддерживается верхними мышцами.</a:t>
            </a:r>
          </a:p>
        </p:txBody>
      </p:sp>
      <p:sp>
        <p:nvSpPr>
          <p:cNvPr id="173" name="Таковы основные признаки естественного исходного положения правой руки."/>
          <p:cNvSpPr txBox="1"/>
          <p:nvPr/>
        </p:nvSpPr>
        <p:spPr>
          <a:xfrm>
            <a:off x="573046" y="6376998"/>
            <a:ext cx="11609264" cy="444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2200">
                <a:solidFill>
                  <a:srgbClr val="000000"/>
                </a:solidFill>
                <a:latin typeface="Verdana"/>
                <a:ea typeface="Verdana"/>
                <a:cs typeface="Verdana"/>
                <a:sym typeface="Verdana"/>
              </a:defRPr>
            </a:lvl1pPr>
          </a:lstStyle>
          <a:p>
            <a:r>
              <a:t>Таковы основные признаки естественного исходного положения правой руки.</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233594"/>
            <a:ext cx="6502400" cy="3323987"/>
          </a:xfrm>
          <a:prstGeom prst="rect">
            <a:avLst/>
          </a:prstGeom>
        </p:spPr>
        <p:txBody>
          <a:bodyPr>
            <a:spAutoFit/>
          </a:bodyPr>
          <a:lstStyle/>
          <a:p>
            <a:r>
              <a:rPr lang="ru-RU" dirty="0" smtClean="0"/>
              <a:t>Описание баяна. </a:t>
            </a:r>
          </a:p>
          <a:p>
            <a:endParaRPr lang="ru-RU" sz="1000" dirty="0" smtClean="0"/>
          </a:p>
          <a:p>
            <a:r>
              <a:rPr lang="ru-RU" dirty="0" smtClean="0"/>
              <a:t>Нотная грамота. </a:t>
            </a:r>
          </a:p>
          <a:p>
            <a:endParaRPr lang="ru-RU" sz="1000" dirty="0" smtClean="0"/>
          </a:p>
          <a:p>
            <a:r>
              <a:rPr lang="ru-RU" dirty="0" smtClean="0"/>
              <a:t>Освоение инструмента.</a:t>
            </a:r>
          </a:p>
          <a:p>
            <a:endParaRPr lang="ru-RU" sz="1000" dirty="0" smtClean="0"/>
          </a:p>
          <a:p>
            <a:r>
              <a:rPr lang="ru-RU" dirty="0" smtClean="0"/>
              <a:t> Правила посадки и постановки рук.</a:t>
            </a:r>
            <a:endParaRPr lang="ru-RU" dirty="0"/>
          </a:p>
        </p:txBody>
      </p:sp>
      <p:pic>
        <p:nvPicPr>
          <p:cNvPr id="1026" name="Picture 2"/>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5645144" y="3519478"/>
            <a:ext cx="7150522" cy="5446314"/>
          </a:xfrm>
          <a:prstGeom prst="rect">
            <a:avLst/>
          </a:prstGeom>
          <a:noFill/>
          <a:ln w="9525">
            <a:noFill/>
            <a:miter lim="800000"/>
            <a:headEnd/>
            <a:tailEnd/>
          </a:ln>
          <a:effectLst/>
        </p:spPr>
      </p:pic>
      <p:sp>
        <p:nvSpPr>
          <p:cNvPr id="7" name="Прямоугольник 6"/>
          <p:cNvSpPr/>
          <p:nvPr/>
        </p:nvSpPr>
        <p:spPr>
          <a:xfrm>
            <a:off x="4930764" y="519082"/>
            <a:ext cx="3020379" cy="646331"/>
          </a:xfrm>
          <a:prstGeom prst="rect">
            <a:avLst/>
          </a:prstGeom>
        </p:spPr>
        <p:txBody>
          <a:bodyPr wrap="none">
            <a:spAutoFit/>
          </a:bodyPr>
          <a:lstStyle/>
          <a:p>
            <a:r>
              <a:rPr lang="ru-RU" dirty="0" smtClean="0"/>
              <a:t>Содержание </a:t>
            </a:r>
            <a:endParaRPr lang="ru-RU"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ОПИСАНИЕ БАЯНА…"/>
          <p:cNvSpPr txBox="1">
            <a:spLocks noGrp="1"/>
          </p:cNvSpPr>
          <p:nvPr>
            <p:ph type="title"/>
          </p:nvPr>
        </p:nvSpPr>
        <p:spPr>
          <a:xfrm>
            <a:off x="118533" y="-491067"/>
            <a:ext cx="12767734" cy="3886201"/>
          </a:xfrm>
          <a:prstGeom prst="rect">
            <a:avLst/>
          </a:prstGeom>
        </p:spPr>
        <p:txBody>
          <a:bodyPr/>
          <a:lstStyle/>
          <a:p>
            <a:pPr defTabSz="457200">
              <a:defRPr sz="2600" cap="none">
                <a:solidFill>
                  <a:srgbClr val="23292F"/>
                </a:solidFill>
                <a:latin typeface="Arial"/>
                <a:ea typeface="Arial"/>
                <a:cs typeface="Arial"/>
                <a:sym typeface="Arial"/>
              </a:defRPr>
            </a:pPr>
            <a:r>
              <a:t>ОПИСАНИЕ БАЯНА</a:t>
            </a:r>
          </a:p>
          <a:p>
            <a:pPr algn="just" defTabSz="457200">
              <a:defRPr sz="2600" cap="none">
                <a:solidFill>
                  <a:srgbClr val="23292F"/>
                </a:solidFill>
                <a:latin typeface="Arial"/>
                <a:ea typeface="Arial"/>
                <a:cs typeface="Arial"/>
                <a:sym typeface="Arial"/>
              </a:defRPr>
            </a:pPr>
            <a:r>
              <a:t>Баян состоит из трех основных частей:</a:t>
            </a:r>
          </a:p>
          <a:p>
            <a:pPr algn="just" defTabSz="457200">
              <a:defRPr sz="2600" cap="none">
                <a:solidFill>
                  <a:srgbClr val="23292F"/>
                </a:solidFill>
                <a:latin typeface="Arial"/>
                <a:ea typeface="Arial"/>
                <a:cs typeface="Arial"/>
                <a:sym typeface="Arial"/>
              </a:defRPr>
            </a:pPr>
            <a:r>
              <a:t>1) правая часть корпуса, к которой прикреплен гриф с расположенными на нем клавишами (правой клавиатурой), ремень для правой руки и большой ремень для левой руки;</a:t>
            </a:r>
          </a:p>
          <a:p>
            <a:pPr algn="just" defTabSz="457200">
              <a:defRPr sz="2600" cap="none">
                <a:solidFill>
                  <a:srgbClr val="23292F"/>
                </a:solidFill>
                <a:latin typeface="Arial"/>
                <a:ea typeface="Arial"/>
                <a:cs typeface="Arial"/>
                <a:sym typeface="Arial"/>
              </a:defRPr>
            </a:pPr>
            <a:r>
              <a:t>2) левая часть корпуса с клавишами на внешней стороне (левой клавиатурой) и малым ремнем для левой руки;</a:t>
            </a:r>
          </a:p>
          <a:p>
            <a:pPr algn="just" defTabSz="457200">
              <a:defRPr sz="2600" cap="none">
                <a:solidFill>
                  <a:srgbClr val="23292F"/>
                </a:solidFill>
                <a:latin typeface="Arial"/>
                <a:ea typeface="Arial"/>
                <a:cs typeface="Arial"/>
                <a:sym typeface="Arial"/>
              </a:defRPr>
            </a:pPr>
            <a:r>
              <a:t>3) складчатый мех, соединяющий обе части корпуса.</a:t>
            </a:r>
          </a:p>
        </p:txBody>
      </p:sp>
      <p:pic>
        <p:nvPicPr>
          <p:cNvPr id="125" name="Баян.jpg" descr="Баян.jpg"/>
          <p:cNvPicPr>
            <a:picLocks noChangeAspect="1"/>
          </p:cNvPicPr>
          <p:nvPr/>
        </p:nvPicPr>
        <p:blipFill>
          <a:blip r:embed="rId2">
            <a:clrChange>
              <a:clrFrom>
                <a:srgbClr val="FFFFFF"/>
              </a:clrFrom>
              <a:clrTo>
                <a:srgbClr val="FFFFFF">
                  <a:alpha val="0"/>
                </a:srgbClr>
              </a:clrTo>
            </a:clrChange>
            <a:extLst/>
          </a:blip>
          <a:stretch>
            <a:fillRect/>
          </a:stretch>
        </p:blipFill>
        <p:spPr>
          <a:xfrm>
            <a:off x="1976201" y="3423991"/>
            <a:ext cx="9052398" cy="6299202"/>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С правой и левой стороны корпуса имеются  решетки, прикрывающие клапаны. Баян принадлежит к группе духовых клавишных инструментов.  Этот народный музыкальный инструмент возник в результате  усовершенствования хроматической гармоники, которая была  сконструирована Н.Белобородовым в России в 1870 году. Русский гармонист Я. Орланский-Титаренко дал усовершенствованной хроматической  гармонике название „баян»."/>
          <p:cNvSpPr txBox="1"/>
          <p:nvPr/>
        </p:nvSpPr>
        <p:spPr>
          <a:xfrm>
            <a:off x="340783" y="1427801"/>
            <a:ext cx="5611945" cy="63899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457200">
              <a:defRPr sz="2600">
                <a:solidFill>
                  <a:srgbClr val="23292F"/>
                </a:solidFill>
                <a:latin typeface="Arial"/>
                <a:ea typeface="Arial"/>
                <a:cs typeface="Arial"/>
                <a:sym typeface="Arial"/>
              </a:defRPr>
            </a:lvl1pPr>
          </a:lstStyle>
          <a:p>
            <a:r>
              <a:t>С правой и левой стороны корпуса имеются  решетки, прикрывающие клапаны. Баян принадлежит к группе духовых клавишных инструментов.  Этот народный музыкальный инструмент возник в результате  усовершенствования хроматической гармоники, которая была  сконструирована Н.Белобородовым в России в 1870 году. Русский гармонист Я. Орланский-Титаренко дал усовершенствованной хроматической  гармонике название „баян».</a:t>
            </a:r>
          </a:p>
        </p:txBody>
      </p:sp>
      <p:pic>
        <p:nvPicPr>
          <p:cNvPr id="128" name="баян.jpg" descr="баян.jpg"/>
          <p:cNvPicPr>
            <a:picLocks noChangeAspect="1"/>
          </p:cNvPicPr>
          <p:nvPr/>
        </p:nvPicPr>
        <p:blipFill>
          <a:blip r:embed="rId2">
            <a:clrChange>
              <a:clrFrom>
                <a:srgbClr val="FFFFFF"/>
              </a:clrFrom>
              <a:clrTo>
                <a:srgbClr val="FFFFFF">
                  <a:alpha val="0"/>
                </a:srgbClr>
              </a:clrTo>
            </a:clrChange>
            <a:extLst/>
          </a:blip>
          <a:stretch>
            <a:fillRect/>
          </a:stretch>
        </p:blipFill>
        <p:spPr>
          <a:xfrm>
            <a:off x="6218766" y="1435099"/>
            <a:ext cx="6832601" cy="63754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F"/>
        </a:solidFill>
        <a:effectLst/>
      </p:bgPr>
    </p:bg>
    <p:spTree>
      <p:nvGrpSpPr>
        <p:cNvPr id="1" name=""/>
        <p:cNvGrpSpPr/>
        <p:nvPr/>
      </p:nvGrpSpPr>
      <p:grpSpPr>
        <a:xfrm>
          <a:off x="0" y="0"/>
          <a:ext cx="0" cy="0"/>
          <a:chOff x="0" y="0"/>
          <a:chExt cx="0" cy="0"/>
        </a:xfrm>
      </p:grpSpPr>
      <p:sp>
        <p:nvSpPr>
          <p:cNvPr id="130" name="Основные звуки, расположенные в порядке последовательного повышения, образуют основной музыкальный звукоряд. На правой клавиатуре баяна основной музыкальный звукоряд можно воспроизвести на белых клавишах."/>
          <p:cNvSpPr txBox="1">
            <a:spLocks noGrp="1"/>
          </p:cNvSpPr>
          <p:nvPr>
            <p:ph type="body" sz="half" idx="1"/>
          </p:nvPr>
        </p:nvSpPr>
        <p:spPr>
          <a:xfrm>
            <a:off x="152036" y="6005248"/>
            <a:ext cx="12700728" cy="3110376"/>
          </a:xfrm>
          <a:prstGeom prst="rect">
            <a:avLst/>
          </a:prstGeom>
        </p:spPr>
        <p:txBody>
          <a:bodyPr/>
          <a:lstStyle>
            <a:lvl1pPr marL="0" indent="0" algn="just" defTabSz="457200">
              <a:spcBef>
                <a:spcPts val="0"/>
              </a:spcBef>
              <a:buSzTx/>
              <a:buNone/>
              <a:defRPr sz="2700">
                <a:solidFill>
                  <a:srgbClr val="23292F"/>
                </a:solidFill>
                <a:latin typeface="Arial"/>
                <a:ea typeface="Arial"/>
                <a:cs typeface="Arial"/>
                <a:sym typeface="Arial"/>
              </a:defRPr>
            </a:lvl1pPr>
          </a:lstStyle>
          <a:p>
            <a:pPr>
              <a:defRPr sz="3600"/>
            </a:pPr>
            <a:r>
              <a:rPr sz="2700"/>
              <a:t>Основные звуки, расположенные в порядке последовательного повышения, образуют основной музыкальный звукоряд. На правой клавиатуре баяна основной музыкальный звукоряд можно воспроизвести на белых клавишах.</a:t>
            </a:r>
          </a:p>
        </p:txBody>
      </p:sp>
      <p:pic>
        <p:nvPicPr>
          <p:cNvPr id="131" name="Клавиатура.jpg" descr="Клавиатура.jpg"/>
          <p:cNvPicPr>
            <a:picLocks noChangeAspect="1"/>
          </p:cNvPicPr>
          <p:nvPr/>
        </p:nvPicPr>
        <p:blipFill>
          <a:blip r:embed="rId2">
            <a:extLst/>
          </a:blip>
          <a:stretch>
            <a:fillRect/>
          </a:stretch>
        </p:blipFill>
        <p:spPr>
          <a:xfrm>
            <a:off x="8466" y="71966"/>
            <a:ext cx="6239596" cy="6454755"/>
          </a:xfrm>
          <a:prstGeom prst="rect">
            <a:avLst/>
          </a:prstGeom>
          <a:ln w="12700">
            <a:miter lim="400000"/>
          </a:ln>
        </p:spPr>
      </p:pic>
      <p:sp>
        <p:nvSpPr>
          <p:cNvPr id="132" name="НОТНАЯ ГРАМОТА…"/>
          <p:cNvSpPr txBox="1">
            <a:spLocks noGrp="1"/>
          </p:cNvSpPr>
          <p:nvPr>
            <p:ph type="title"/>
          </p:nvPr>
        </p:nvSpPr>
        <p:spPr>
          <a:xfrm>
            <a:off x="6256866" y="210167"/>
            <a:ext cx="6273801" cy="6178353"/>
          </a:xfrm>
          <a:prstGeom prst="rect">
            <a:avLst/>
          </a:prstGeom>
        </p:spPr>
        <p:txBody>
          <a:bodyPr>
            <a:normAutofit fontScale="90000"/>
          </a:bodyPr>
          <a:lstStyle/>
          <a:p>
            <a:pPr algn="just" defTabSz="420623">
              <a:defRPr sz="2484" cap="none">
                <a:solidFill>
                  <a:srgbClr val="23292F"/>
                </a:solidFill>
                <a:latin typeface="Arial"/>
                <a:ea typeface="Arial"/>
                <a:cs typeface="Arial"/>
                <a:sym typeface="Arial"/>
              </a:defRPr>
            </a:pPr>
            <a:r>
              <a:t>НОТНАЯ ГРАМОТА</a:t>
            </a:r>
          </a:p>
          <a:p>
            <a:pPr algn="just" defTabSz="420623">
              <a:defRPr sz="2484" cap="none">
                <a:solidFill>
                  <a:srgbClr val="23292F"/>
                </a:solidFill>
                <a:latin typeface="Arial"/>
                <a:ea typeface="Arial"/>
                <a:cs typeface="Arial"/>
                <a:sym typeface="Arial"/>
              </a:defRPr>
            </a:pPr>
            <a:r>
              <a:t>Звуки бывают музыкальные и немузыкальные. Музыкальные звуки обладают определенной  высотой (настройкой, тоном). Музыкальные звуки бывают низкие („басистые») и высокие („тонкие»). В верхней части правой клавиатуры баяна можно извлечь низкие звуки, в нижней части — высокие. Немузыкальные звуки определенной высоты не имеют и  называются шумами (стук, грохот, шелест и т. д.).</a:t>
            </a:r>
          </a:p>
          <a:p>
            <a:pPr algn="just" defTabSz="420623">
              <a:defRPr sz="2484" cap="none">
                <a:solidFill>
                  <a:srgbClr val="23292F"/>
                </a:solidFill>
                <a:latin typeface="Arial"/>
                <a:ea typeface="Arial"/>
                <a:cs typeface="Arial"/>
                <a:sym typeface="Arial"/>
              </a:defRPr>
            </a:pPr>
            <a:r>
              <a:t>Музыкальные звуки имеют семь основных названий: до, ре, ми, фа, соль, ля, си. При данном порядке музыкальных звуков  каждый последующий звучит выше предыдущего.</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Извлекая поочередно звуки на белых клавишах (в сторону повышения), можно заметить, что с определенного момента звуки начнут повторяться на другой высоте. Нажмите любую клавишу на правой клавиатуре и, считая ее первой, нажмите пятую от нее в том же вертикальном ряду. Вы услышите два сходных звука. Взятые одновременно, они сольются в одно звучание. Сходные звуки имеют одинаковые названия. Поэтому в музыкальном звукоряде встречаются по нескольку раз звуки до, ре, ми и т. д. Чтобы различать их между собой, весь музыкальный звукоряд делят на отдельные участки — октавы. Границы каждой октавы определяются от до до си включительно. Таким образом, в каждую  октаву входят 7 звуков, извлекаемых на белых клавишах, и еще 5, извлекаемых на черных клавишах данного отрезка клавиатуры, — всего 12 звуков. Каждая октава имеет свое название. На правой клавиатуре баяна самые низкие (по звучанию) звуки (всего два) принадлежат большой октаве, далее следуют звуки малой октавы, затем первой, второй, третьей и, наконец, два звука  четвертой октавы.*"/>
          <p:cNvSpPr txBox="1">
            <a:spLocks noGrp="1"/>
          </p:cNvSpPr>
          <p:nvPr>
            <p:ph type="title"/>
          </p:nvPr>
        </p:nvSpPr>
        <p:spPr>
          <a:xfrm>
            <a:off x="355600" y="372533"/>
            <a:ext cx="7883460" cy="8582224"/>
          </a:xfrm>
          <a:prstGeom prst="rect">
            <a:avLst/>
          </a:prstGeom>
        </p:spPr>
        <p:txBody>
          <a:bodyPr>
            <a:normAutofit fontScale="90000"/>
          </a:bodyPr>
          <a:lstStyle>
            <a:lvl1pPr algn="just" defTabSz="425195">
              <a:defRPr sz="2511" cap="none">
                <a:solidFill>
                  <a:srgbClr val="23292F"/>
                </a:solidFill>
                <a:latin typeface="Arial"/>
                <a:ea typeface="Arial"/>
                <a:cs typeface="Arial"/>
                <a:sym typeface="Arial"/>
              </a:defRPr>
            </a:lvl1pPr>
          </a:lstStyle>
          <a:p>
            <a:r>
              <a:t>Извлекая поочередно звуки на белых клавишах (в сторону повышения), можно заметить, что с определенного момента звуки начнут повторяться на другой высоте. Нажмите любую клавишу на правой клавиатуре и, считая ее первой, нажмите пятую от нее в том же вертикальном ряду. Вы услышите два сходных звука. Взятые одновременно, они сольются в одно звучание. Сходные звуки имеют одинаковые названия. Поэтому в музыкальном звукоряде встречаются по нескольку раз звуки до, ре, ми и т. д. Чтобы различать их между собой, весь музыкальный звукоряд делят на отдельные участки — октавы. Границы каждой октавы определяются от до до си включительно. Таким образом, в каждую  октаву входят 7 звуков, извлекаемых на белых клавишах, и еще 5, извлекаемых на черных клавишах данного отрезка клавиатуры, — всего 12 звуков. Каждая октава имеет свое название. На правой клавиатуре баяна самые низкие (по звучанию) звуки (всего два) принадлежат большой октаве, далее следуют звуки малой октавы, затем первой, второй, третьей и, наконец, два звука  четвертой октавы.*</a:t>
            </a:r>
          </a:p>
        </p:txBody>
      </p:sp>
      <p:sp>
        <p:nvSpPr>
          <p:cNvPr id="135" name="*Октава, расположенная ниже (по звучанию) большой, называется контроктавой. Звуки контроктавы извлекаются на левой клавиатуре."/>
          <p:cNvSpPr txBox="1">
            <a:spLocks noGrp="1"/>
          </p:cNvSpPr>
          <p:nvPr>
            <p:ph type="body" sz="quarter" idx="1"/>
          </p:nvPr>
        </p:nvSpPr>
        <p:spPr>
          <a:xfrm>
            <a:off x="177436" y="9072695"/>
            <a:ext cx="8107363" cy="549672"/>
          </a:xfrm>
          <a:prstGeom prst="rect">
            <a:avLst/>
          </a:prstGeom>
        </p:spPr>
        <p:txBody>
          <a:bodyPr>
            <a:normAutofit lnSpcReduction="10000"/>
          </a:bodyPr>
          <a:lstStyle>
            <a:lvl1pPr algn="just" defTabSz="384047">
              <a:buClrTx/>
              <a:defRPr sz="1512">
                <a:solidFill>
                  <a:srgbClr val="23292F"/>
                </a:solidFill>
                <a:latin typeface="Arial"/>
                <a:ea typeface="Arial"/>
                <a:cs typeface="Arial"/>
                <a:sym typeface="Arial"/>
              </a:defRPr>
            </a:lvl1pPr>
          </a:lstStyle>
          <a:p>
            <a:r>
              <a:t>*Октава, расположенная ниже (по звучанию) большой, называется контроктавой. Звуки контроктавы извлекаются на левой клавиатуре.</a:t>
            </a:r>
          </a:p>
        </p:txBody>
      </p:sp>
      <p:pic>
        <p:nvPicPr>
          <p:cNvPr id="136" name="Октавы.jpg" descr="Октавы.jpg"/>
          <p:cNvPicPr>
            <a:picLocks noChangeAspect="1"/>
          </p:cNvPicPr>
          <p:nvPr/>
        </p:nvPicPr>
        <p:blipFill>
          <a:blip r:embed="rId2">
            <a:extLst/>
          </a:blip>
          <a:stretch>
            <a:fillRect/>
          </a:stretch>
        </p:blipFill>
        <p:spPr>
          <a:xfrm>
            <a:off x="8411000" y="-1"/>
            <a:ext cx="3870533" cy="97536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Знаки альтерации на левой клавиатуре"/>
          <p:cNvSpPr txBox="1">
            <a:spLocks noGrp="1"/>
          </p:cNvSpPr>
          <p:nvPr>
            <p:ph type="title"/>
          </p:nvPr>
        </p:nvSpPr>
        <p:spPr>
          <a:xfrm>
            <a:off x="4097866" y="5236765"/>
            <a:ext cx="5892801" cy="1035358"/>
          </a:xfrm>
          <a:prstGeom prst="rect">
            <a:avLst/>
          </a:prstGeom>
        </p:spPr>
        <p:txBody>
          <a:bodyPr/>
          <a:lstStyle>
            <a:lvl1pPr defTabSz="457200">
              <a:defRPr sz="2400" b="1" cap="none">
                <a:solidFill>
                  <a:srgbClr val="000000"/>
                </a:solidFill>
                <a:latin typeface="Georgia"/>
                <a:ea typeface="Georgia"/>
                <a:cs typeface="Georgia"/>
                <a:sym typeface="Georgia"/>
              </a:defRPr>
            </a:lvl1pPr>
          </a:lstStyle>
          <a:p>
            <a:r>
              <a:t>Знаки альтерации на левой клавиатуре</a:t>
            </a:r>
          </a:p>
        </p:txBody>
      </p:sp>
      <p:sp>
        <p:nvSpPr>
          <p:cNvPr id="139" name="Схема аккордов левой клавиатуры"/>
          <p:cNvSpPr txBox="1">
            <a:spLocks noGrp="1"/>
          </p:cNvSpPr>
          <p:nvPr>
            <p:ph type="body" sz="quarter" idx="1"/>
          </p:nvPr>
        </p:nvSpPr>
        <p:spPr>
          <a:xfrm>
            <a:off x="3437466" y="127137"/>
            <a:ext cx="5892801" cy="608940"/>
          </a:xfrm>
          <a:prstGeom prst="rect">
            <a:avLst/>
          </a:prstGeom>
        </p:spPr>
        <p:txBody>
          <a:bodyPr/>
          <a:lstStyle>
            <a:lvl1pPr defTabSz="457200">
              <a:buClrTx/>
              <a:defRPr sz="2400" b="1">
                <a:solidFill>
                  <a:srgbClr val="000000"/>
                </a:solidFill>
                <a:latin typeface="Georgia"/>
                <a:ea typeface="Georgia"/>
                <a:cs typeface="Georgia"/>
                <a:sym typeface="Georgia"/>
              </a:defRPr>
            </a:lvl1pPr>
          </a:lstStyle>
          <a:p>
            <a:r>
              <a:t>Схема аккордов левой клавиатуры</a:t>
            </a:r>
          </a:p>
        </p:txBody>
      </p:sp>
      <p:grpSp>
        <p:nvGrpSpPr>
          <p:cNvPr id="142" name="Схема аккордов.png"/>
          <p:cNvGrpSpPr/>
          <p:nvPr/>
        </p:nvGrpSpPr>
        <p:grpSpPr>
          <a:xfrm>
            <a:off x="620129" y="792241"/>
            <a:ext cx="11764542" cy="4180794"/>
            <a:chOff x="0" y="0"/>
            <a:chExt cx="11764540" cy="4180792"/>
          </a:xfrm>
        </p:grpSpPr>
        <p:pic>
          <p:nvPicPr>
            <p:cNvPr id="141" name="Схема аккордов.png" descr="Схема аккордов.png"/>
            <p:cNvPicPr>
              <a:picLocks noChangeAspect="1"/>
            </p:cNvPicPr>
            <p:nvPr/>
          </p:nvPicPr>
          <p:blipFill>
            <a:blip r:embed="rId2">
              <a:extLst/>
            </a:blip>
            <a:stretch>
              <a:fillRect/>
            </a:stretch>
          </p:blipFill>
          <p:spPr>
            <a:xfrm>
              <a:off x="88900" y="50800"/>
              <a:ext cx="11586741" cy="3939493"/>
            </a:xfrm>
            <a:prstGeom prst="rect">
              <a:avLst/>
            </a:prstGeom>
            <a:ln>
              <a:noFill/>
            </a:ln>
            <a:effectLst/>
          </p:spPr>
        </p:pic>
        <p:pic>
          <p:nvPicPr>
            <p:cNvPr id="140" name="Схема аккордов.png" descr="Схема аккордов.png"/>
            <p:cNvPicPr>
              <a:picLocks/>
            </p:cNvPicPr>
            <p:nvPr/>
          </p:nvPicPr>
          <p:blipFill>
            <a:blip r:embed="rId3">
              <a:extLst/>
            </a:blip>
            <a:stretch>
              <a:fillRect/>
            </a:stretch>
          </p:blipFill>
          <p:spPr>
            <a:xfrm>
              <a:off x="0" y="0"/>
              <a:ext cx="11764541" cy="4180793"/>
            </a:xfrm>
            <a:prstGeom prst="rect">
              <a:avLst/>
            </a:prstGeom>
            <a:effectLst/>
          </p:spPr>
        </p:pic>
      </p:grpSp>
      <p:pic>
        <p:nvPicPr>
          <p:cNvPr id="143" name="Знаки альтерации.png" descr="Знаки альтерации.png"/>
          <p:cNvPicPr>
            <a:picLocks noChangeAspect="1"/>
          </p:cNvPicPr>
          <p:nvPr/>
        </p:nvPicPr>
        <p:blipFill>
          <a:blip r:embed="rId4">
            <a:extLst/>
          </a:blip>
          <a:stretch>
            <a:fillRect/>
          </a:stretch>
        </p:blipFill>
        <p:spPr>
          <a:xfrm>
            <a:off x="635120" y="6535853"/>
            <a:ext cx="11764542" cy="284488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ОСВОЕНИЕ ИНСТРУМЕНТА…"/>
          <p:cNvSpPr txBox="1">
            <a:spLocks noGrp="1"/>
          </p:cNvSpPr>
          <p:nvPr>
            <p:ph type="title"/>
          </p:nvPr>
        </p:nvSpPr>
        <p:spPr>
          <a:xfrm>
            <a:off x="5219700" y="775559"/>
            <a:ext cx="7464161" cy="7355815"/>
          </a:xfrm>
          <a:prstGeom prst="rect">
            <a:avLst/>
          </a:prstGeom>
        </p:spPr>
        <p:txBody>
          <a:bodyPr>
            <a:normAutofit fontScale="90000"/>
          </a:bodyPr>
          <a:lstStyle/>
          <a:p>
            <a:pPr algn="just" defTabSz="457200">
              <a:defRPr sz="2700" cap="none">
                <a:solidFill>
                  <a:srgbClr val="23292F"/>
                </a:solidFill>
                <a:latin typeface="Arial"/>
                <a:ea typeface="Arial"/>
                <a:cs typeface="Arial"/>
                <a:sym typeface="Arial"/>
              </a:defRPr>
            </a:pPr>
            <a:r>
              <a:t>ОСВОЕНИЕ ИНСТРУМЕНТА</a:t>
            </a:r>
          </a:p>
          <a:p>
            <a:pPr algn="just" defTabSz="457200">
              <a:defRPr sz="2700" cap="none">
                <a:solidFill>
                  <a:srgbClr val="23292F"/>
                </a:solidFill>
                <a:latin typeface="Arial"/>
                <a:ea typeface="Arial"/>
                <a:cs typeface="Arial"/>
                <a:sym typeface="Arial"/>
              </a:defRPr>
            </a:pPr>
            <a:r>
              <a:t>Играть на баяне следует сидя на стуле с небольшим наклоном вперед и неглубоко (примерно на половине сиденья). Во время игры мех баяна должен находиться на левой ноге, а нижняя часть правой стороны корпуса баяна упираться в правую ногу. Ноги должны опираться на всю ступню. Левую ногу следует несколько выдвинуть вперед, как показано на рисунке. Ремень для правой руки надевается на середину надплечья и служит для сохранения устойчивости инструмента. Его нужно отрегулировать так, чтобы между корпусом баяна и грудью играющего оставалось небольшое свободное пространство. Большой ремень надевается на левое надплечье, он придает инструменту еще большую устойчивость во время игры.</a:t>
            </a:r>
          </a:p>
        </p:txBody>
      </p:sp>
      <p:pic>
        <p:nvPicPr>
          <p:cNvPr id="146" name="Баянист.jpg" descr="Баянист.jpg"/>
          <p:cNvPicPr>
            <a:picLocks noChangeAspect="1"/>
          </p:cNvPicPr>
          <p:nvPr/>
        </p:nvPicPr>
        <p:blipFill>
          <a:blip r:embed="rId2">
            <a:extLst/>
          </a:blip>
          <a:stretch>
            <a:fillRect/>
          </a:stretch>
        </p:blipFill>
        <p:spPr>
          <a:xfrm>
            <a:off x="2049" y="-1"/>
            <a:ext cx="5109769" cy="97536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Два плечевых ремня позволяют играть на баяне стоя, но начинающим это делать не рекомендуется. Малый ремень служит опорой для левой руки при растяжении меха. Он тоже должен быть отрегулирован, так как тесный ремень мешает движению руки вдоль клавиатуры, а слишком свободный вынуждает неестественно изгибать кисть при  разжиме меха, что затрудняет игру. Кроме того, при смене направления движения меха могут возникнуть толчки, нарушающие ровность звучания. Нужно следить, чтобы во время игры руки не напрягались, пальцы были полукруглыми, а не вытянутыми, большой палец правой руки находился за грифом в естественном положении. Не следует с усилием прижимать ладонь или большой палец правой руки к грифу, а также прогибать кисть за гриф. Каждый раз, приступая к практическим занятиям, необходимо проверять правильность своей посадки и положения инструмента. От правильной, естественной посадки баяниста, положения руки и постановки инструмента во многом зависит успех дальнейшей работы. Звуки извлекаются на баяне при движении меха и одновременном нажатии клавиш. Нажимать клавиши следует спокойно, без  особых усилий, так как громкость звука зависит от движения меха, а не от силы нажатия пальцем клавиш."/>
          <p:cNvSpPr txBox="1">
            <a:spLocks noGrp="1"/>
          </p:cNvSpPr>
          <p:nvPr>
            <p:ph type="body" idx="1"/>
          </p:nvPr>
        </p:nvSpPr>
        <p:spPr>
          <a:xfrm>
            <a:off x="173566" y="57943"/>
            <a:ext cx="8284171" cy="6577940"/>
          </a:xfrm>
          <a:prstGeom prst="rect">
            <a:avLst/>
          </a:prstGeom>
          <a:effectLst>
            <a:outerShdw blurRad="355600" rotWithShape="0">
              <a:srgbClr val="000000">
                <a:alpha val="75000"/>
              </a:srgbClr>
            </a:outerShdw>
          </a:effectLst>
        </p:spPr>
        <p:txBody>
          <a:bodyPr>
            <a:normAutofit lnSpcReduction="10000"/>
          </a:bodyPr>
          <a:lstStyle>
            <a:lvl1pPr algn="just" defTabSz="342900">
              <a:buClrTx/>
              <a:defRPr sz="2025">
                <a:solidFill>
                  <a:srgbClr val="23292F"/>
                </a:solidFill>
                <a:latin typeface="Arial"/>
                <a:ea typeface="Arial"/>
                <a:cs typeface="Arial"/>
                <a:sym typeface="Arial"/>
              </a:defRPr>
            </a:lvl1pPr>
          </a:lstStyle>
          <a:p>
            <a:r>
              <a:t>Два плечевых ремня позволяют играть на баяне стоя, но начинающим это делать не рекомендуется. Малый ремень служит опорой для левой руки при растяжении меха. Он тоже должен быть отрегулирован, так как тесный ремень мешает движению руки вдоль клавиатуры, а слишком свободный вынуждает неестественно изгибать кисть при  разжиме меха, что затрудняет игру. Кроме того, при смене направления движения меха могут возникнуть толчки, нарушающие ровность звучания. Нужно следить, чтобы во время игры руки не напрягались, пальцы были полукруглыми, а не вытянутыми, большой палец правой руки находился за грифом в естественном положении. Не следует с усилием прижимать ладонь или большой палец правой руки к грифу, а также прогибать кисть за гриф. Каждый раз, приступая к практическим занятиям, необходимо проверять правильность своей посадки и положения инструмента. От правильной, естественной посадки баяниста, положения руки и постановки инструмента во многом зависит успех дальнейшей работы. Звуки извлекаются на баяне при движении меха и одновременном нажатии клавиш. Нажимать клавиши следует спокойно, без  особых усилий, так как громкость звука зависит от движения меха, а не от силы нажатия пальцем клавиш.</a:t>
            </a:r>
          </a:p>
        </p:txBody>
      </p:sp>
      <p:sp>
        <p:nvSpPr>
          <p:cNvPr id="149" name="Воздух, нагнетаемый мехом, поступает в открытое  клавишей отверстие и приводит в колебательное движение  стальную пластинку — „голос». При снятии пальца с клавиши отверстие закрывается, воздух перестает поступать к „голосу», и звук прекращается. Не разрешается разжимать и сжимать мех без нажатия клавиш или специального клапана-отдушника, который имеется у некоторых баянов на левой стороне корпуса. При слабом движении меха звук получается  тихий, при более энергичном движении — громкий, при чрезмерном усилии — очень резкий и неприятный для слуха. Водить мех нужно только левой  рукой. Правая рука в ведении меха участие принимать не должна. Нельзя помогать движению меха ногами. Правильное ведение меха является основным условием выразительного и осмысленного музыкального исполнения."/>
          <p:cNvSpPr txBox="1"/>
          <p:nvPr/>
        </p:nvSpPr>
        <p:spPr>
          <a:xfrm>
            <a:off x="201149" y="6472895"/>
            <a:ext cx="12602502" cy="2836076"/>
          </a:xfrm>
          <a:prstGeom prst="rect">
            <a:avLst/>
          </a:prstGeom>
          <a:ln w="12700">
            <a:miter lim="400000"/>
          </a:ln>
          <a:effectLst>
            <a:outerShdw blurRad="3556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457200">
              <a:defRPr sz="2100">
                <a:solidFill>
                  <a:srgbClr val="23292F"/>
                </a:solidFill>
                <a:latin typeface="Arial"/>
                <a:ea typeface="Arial"/>
                <a:cs typeface="Arial"/>
                <a:sym typeface="Arial"/>
              </a:defRPr>
            </a:lvl1pPr>
          </a:lstStyle>
          <a:p>
            <a:r>
              <a:t>Воздух, нагнетаемый мехом, поступает в открытое  клавишей отверстие и приводит в колебательное движение  стальную пластинку — „голос». При снятии пальца с клавиши отверстие закрывается, воздух перестает поступать к „голосу», и звук прекращается. Не разрешается разжимать и сжимать мех без нажатия клавиш или специального клапана-отдушника, который имеется у некоторых баянов на левой стороне корпуса. При слабом движении меха звук получается  тихий, при более энергичном движении — громкий, при чрезмерном усилии — очень резкий и неприятный для слуха. Водить мех нужно только левой  рукой. Правая рука в ведении меха участие принимать не должна. Нельзя помогать движению меха ногами. Правильное ведение меха является основным условием выразительного и осмысленного музыкального исполнения.</a:t>
            </a:r>
          </a:p>
        </p:txBody>
      </p:sp>
      <p:pic>
        <p:nvPicPr>
          <p:cNvPr id="150" name="ремень.jpg" descr="ремень.jpg"/>
          <p:cNvPicPr>
            <a:picLocks noChangeAspect="1"/>
          </p:cNvPicPr>
          <p:nvPr/>
        </p:nvPicPr>
        <p:blipFill>
          <a:blip r:embed="rId2">
            <a:extLst/>
          </a:blip>
          <a:stretch>
            <a:fillRect/>
          </a:stretch>
        </p:blipFill>
        <p:spPr>
          <a:xfrm>
            <a:off x="8553743" y="528228"/>
            <a:ext cx="4300774" cy="4861744"/>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med" advClick="1" p14:dur="1000">
        <p15:prstTrans prst="pageCurlDouble"/>
      </p:transition>
    </mc:Choice>
    <mc:Choice xmlns:p14="http://schemas.microsoft.com/office/powerpoint/2010/main" xmlns="" Requires="p14">
      <p:transition spd="med" advClick="1" p14:dur="1000">
        <p14:prism dir="d"/>
      </p:transition>
    </mc:Choice>
    <mc:Fallback>
      <p:transition spd="med">
        <p:fade/>
      </p:transition>
    </mc:Fallback>
  </mc:AlternateContent>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TotalTime>
  <Words>756</Words>
  <PresentationFormat>Произвольный</PresentationFormat>
  <Paragraphs>52</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Showroom</vt:lpstr>
      <vt:lpstr>игра на баяне  </vt:lpstr>
      <vt:lpstr>Слайд 2</vt:lpstr>
      <vt:lpstr>ОПИСАНИЕ БАЯНА Баян состоит из трех основных частей: 1) правая часть корпуса, к которой прикреплен гриф с расположенными на нем клавишами (правой клавиатурой), ремень для правой руки и большой ремень для левой руки; 2) левая часть корпуса с клавишами на внешней стороне (левой клавиатурой) и малым ремнем для левой руки; 3) складчатый мех, соединяющий обе части корпуса.</vt:lpstr>
      <vt:lpstr>Слайд 4</vt:lpstr>
      <vt:lpstr>НОТНАЯ ГРАМОТА Звуки бывают музыкальные и немузыкальные. Музыкальные звуки обладают определенной  высотой (настройкой, тоном). Музыкальные звуки бывают низкие („басистые») и высокие („тонкие»). В верхней части правой клавиатуры баяна можно извлечь низкие звуки, в нижней части — высокие. Немузыкальные звуки определенной высоты не имеют и  называются шумами (стук, грохот, шелест и т. д.). Музыкальные звуки имеют семь основных названий: до, ре, ми, фа, соль, ля, си. При данном порядке музыкальных звуков  каждый последующий звучит выше предыдущего.</vt:lpstr>
      <vt:lpstr>Извлекая поочередно звуки на белых клавишах (в сторону повышения), можно заметить, что с определенного момента звуки начнут повторяться на другой высоте. Нажмите любую клавишу на правой клавиатуре и, считая ее первой, нажмите пятую от нее в том же вертикальном ряду. Вы услышите два сходных звука. Взятые одновременно, они сольются в одно звучание. Сходные звуки имеют одинаковые названия. Поэтому в музыкальном звукоряде встречаются по нескольку раз звуки до, ре, ми и т. д. Чтобы различать их между собой, весь музыкальный звукоряд делят на отдельные участки — октавы. Границы каждой октавы определяются от до до си включительно. Таким образом, в каждую  октаву входят 7 звуков, извлекаемых на белых клавишах, и еще 5, извлекаемых на черных клавишах данного отрезка клавиатуры, — всего 12 звуков. Каждая октава имеет свое название. На правой клавиатуре баяна самые низкие (по звучанию) звуки (всего два) принадлежат большой октаве, далее следуют звуки малой октавы, затем первой, второй, третьей и, наконец, два звука  четвертой октавы.*</vt:lpstr>
      <vt:lpstr>Знаки альтерации на левой клавиатуре</vt:lpstr>
      <vt:lpstr>ОСВОЕНИЕ ИНСТРУМЕНТА Играть на баяне следует сидя на стуле с небольшим наклоном вперед и неглубоко (примерно на половине сиденья). Во время игры мех баяна должен находиться на левой ноге, а нижняя часть правой стороны корпуса баяна упираться в правую ногу. Ноги должны опираться на всю ступню. Левую ногу следует несколько выдвинуть вперед, как показано на рисунке. Ремень для правой руки надевается на середину надплечья и служит для сохранения устойчивости инструмента. Его нужно отрегулировать так, чтобы между корпусом баяна и грудью играющего оставалось небольшое свободное пространство. Большой ремень надевается на левое надплечье, он придает инструменту еще большую устойчивость во время игры.</vt:lpstr>
      <vt:lpstr>Слайд 9</vt:lpstr>
      <vt:lpstr>Инструмент должен быть поставлен на левую ногу всей площадью меха, а не только его внутренним ребром.</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Самоучитель игры на баяне</dc:title>
  <cp:lastModifiedBy>ученик</cp:lastModifiedBy>
  <cp:revision>9</cp:revision>
  <dcterms:modified xsi:type="dcterms:W3CDTF">2019-01-21T14:01:24Z</dcterms:modified>
</cp:coreProperties>
</file>