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7" r:id="rId2"/>
    <p:sldId id="314" r:id="rId3"/>
    <p:sldId id="259" r:id="rId4"/>
    <p:sldId id="315" r:id="rId5"/>
    <p:sldId id="316" r:id="rId6"/>
    <p:sldId id="260" r:id="rId7"/>
    <p:sldId id="261" r:id="rId8"/>
    <p:sldId id="317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42" r:id="rId25"/>
    <p:sldId id="343" r:id="rId26"/>
    <p:sldId id="329" r:id="rId27"/>
    <p:sldId id="332" r:id="rId28"/>
    <p:sldId id="319" r:id="rId29"/>
    <p:sldId id="321" r:id="rId30"/>
    <p:sldId id="285" r:id="rId31"/>
    <p:sldId id="286" r:id="rId32"/>
    <p:sldId id="287" r:id="rId33"/>
    <p:sldId id="339" r:id="rId34"/>
    <p:sldId id="340" r:id="rId35"/>
    <p:sldId id="341" r:id="rId36"/>
    <p:sldId id="335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38" r:id="rId48"/>
    <p:sldId id="304" r:id="rId49"/>
    <p:sldId id="305" r:id="rId50"/>
    <p:sldId id="306" r:id="rId51"/>
    <p:sldId id="307" r:id="rId52"/>
    <p:sldId id="33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AD32F7C9-923B-4923-9920-FEE19C8ED87F}">
          <p14:sldIdLst>
            <p14:sldId id="257"/>
            <p14:sldId id="314"/>
            <p14:sldId id="259"/>
            <p14:sldId id="315"/>
            <p14:sldId id="316"/>
            <p14:sldId id="260"/>
            <p14:sldId id="261"/>
            <p14:sldId id="317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322"/>
            <p14:sldId id="323"/>
            <p14:sldId id="324"/>
            <p14:sldId id="325"/>
            <p14:sldId id="326"/>
            <p14:sldId id="327"/>
            <p14:sldId id="328"/>
            <p14:sldId id="342"/>
            <p14:sldId id="343"/>
            <p14:sldId id="329"/>
            <p14:sldId id="332"/>
            <p14:sldId id="319"/>
            <p14:sldId id="321"/>
            <p14:sldId id="285"/>
            <p14:sldId id="286"/>
            <p14:sldId id="287"/>
            <p14:sldId id="339"/>
            <p14:sldId id="340"/>
            <p14:sldId id="341"/>
            <p14:sldId id="335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38"/>
            <p14:sldId id="304"/>
            <p14:sldId id="305"/>
            <p14:sldId id="306"/>
            <p14:sldId id="307"/>
            <p14:sldId id="33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ner-XP" initials="L" lastIdx="1" clrIdx="0"/>
  <p:cmAuthor id="1" name="Елена" initials="Е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724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3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emf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96B9-D568-4F44-B931-D44C222DC5D0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7C034-EE42-4D5F-8533-38923CD1B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12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C034-EE42-4D5F-8533-38923CD1B7EA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5F980E-DB50-444B-AC81-55232DB7609B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7607-E8AC-4247-90F0-F5C7526F8806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D07-6669-435C-9667-75CD4AC29DE9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574-86BF-49F3-97D4-6FD0C6C24E51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30AE-78CC-47EF-84D3-B4821EDC1B82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3B53-97EB-406B-B285-C62E5EF16A0D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381E-190C-4E57-AFF9-04295F27EC9B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509D-FA7C-4809-8373-2469E222C490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3CAE-2FE3-4DE3-8A30-2CF57F066015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7CDCB-191F-468A-9CFB-F90B17ACF247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56638-9876-4899-B307-543AE8D9BF87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CC1B6F1-D1D8-472E-8BFE-E2DD524570B3}" type="datetime1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Учитель математики Нимгирова Инна Николаевна, Костеревская СОш № 1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9C62C2-2A42-4B44-9386-1B0F43423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5.bin"/><Relationship Id="rId4" Type="http://schemas.openxmlformats.org/officeDocument/2006/relationships/slide" Target="slide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slide" Target="slide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7.xml"/><Relationship Id="rId4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slide" Target="slide14.xml"/><Relationship Id="rId4" Type="http://schemas.openxmlformats.org/officeDocument/2006/relationships/oleObject" Target="../embeddings/oleObject4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49.x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628" y="404664"/>
            <a:ext cx="8004518" cy="2088232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Производная в заданиях ЕГЭ</a:t>
            </a:r>
            <a:endParaRPr lang="ru-RU" sz="6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1115616" y="2780928"/>
            <a:ext cx="3143272" cy="2329893"/>
            <a:chOff x="1115616" y="2780928"/>
            <a:chExt cx="3143272" cy="232989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87054" y="2780928"/>
              <a:ext cx="2973372" cy="2151044"/>
              <a:chOff x="2409" y="164"/>
              <a:chExt cx="3223" cy="3065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409" y="203"/>
                <a:ext cx="3148" cy="3026"/>
                <a:chOff x="2409" y="203"/>
                <a:chExt cx="3148" cy="3026"/>
              </a:xfrm>
            </p:grpSpPr>
            <p:sp>
              <p:nvSpPr>
                <p:cNvPr id="7" name="Freeform 9"/>
                <p:cNvSpPr>
                  <a:spLocks/>
                </p:cNvSpPr>
                <p:nvPr/>
              </p:nvSpPr>
              <p:spPr bwMode="auto">
                <a:xfrm>
                  <a:off x="2426" y="211"/>
                  <a:ext cx="1" cy="30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02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" name="Freeform 10"/>
                <p:cNvSpPr>
                  <a:spLocks/>
                </p:cNvSpPr>
                <p:nvPr/>
              </p:nvSpPr>
              <p:spPr bwMode="auto">
                <a:xfrm>
                  <a:off x="2409" y="2945"/>
                  <a:ext cx="3124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4" y="8"/>
                    </a:cxn>
                  </a:cxnLst>
                  <a:rect l="0" t="0" r="r" b="b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" name="Freeform 11"/>
                <p:cNvSpPr>
                  <a:spLocks/>
                </p:cNvSpPr>
                <p:nvPr/>
              </p:nvSpPr>
              <p:spPr bwMode="auto">
                <a:xfrm>
                  <a:off x="2677" y="211"/>
                  <a:ext cx="8" cy="29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2994"/>
                    </a:cxn>
                  </a:cxnLst>
                  <a:rect l="0" t="0" r="r" b="b"/>
                  <a:pathLst>
                    <a:path w="8" h="2994">
                      <a:moveTo>
                        <a:pt x="0" y="0"/>
                      </a:moveTo>
                      <a:lnTo>
                        <a:pt x="8" y="2994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Line 12"/>
                <p:cNvSpPr>
                  <a:spLocks noChangeShapeType="1"/>
                </p:cNvSpPr>
                <p:nvPr/>
              </p:nvSpPr>
              <p:spPr bwMode="auto">
                <a:xfrm>
                  <a:off x="2426" y="2704"/>
                  <a:ext cx="31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Freeform 13"/>
                <p:cNvSpPr>
                  <a:spLocks/>
                </p:cNvSpPr>
                <p:nvPr/>
              </p:nvSpPr>
              <p:spPr bwMode="auto">
                <a:xfrm>
                  <a:off x="2426" y="3203"/>
                  <a:ext cx="3124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4" y="8"/>
                    </a:cxn>
                  </a:cxnLst>
                  <a:rect l="0" t="0" r="r" b="b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14"/>
                <p:cNvSpPr>
                  <a:spLocks/>
                </p:cNvSpPr>
                <p:nvPr/>
              </p:nvSpPr>
              <p:spPr bwMode="auto">
                <a:xfrm>
                  <a:off x="2418" y="2450"/>
                  <a:ext cx="313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131" y="0"/>
                    </a:cxn>
                  </a:cxnLst>
                  <a:rect l="0" t="0" r="r" b="b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15"/>
                <p:cNvSpPr>
                  <a:spLocks/>
                </p:cNvSpPr>
                <p:nvPr/>
              </p:nvSpPr>
              <p:spPr bwMode="auto">
                <a:xfrm>
                  <a:off x="2426" y="2205"/>
                  <a:ext cx="3131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131" y="0"/>
                    </a:cxn>
                  </a:cxnLst>
                  <a:rect l="0" t="0" r="r" b="b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16"/>
                <p:cNvSpPr>
                  <a:spLocks/>
                </p:cNvSpPr>
                <p:nvPr/>
              </p:nvSpPr>
              <p:spPr bwMode="auto">
                <a:xfrm>
                  <a:off x="2409" y="1955"/>
                  <a:ext cx="3132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32" y="8"/>
                    </a:cxn>
                  </a:cxnLst>
                  <a:rect l="0" t="0" r="r" b="b"/>
                  <a:pathLst>
                    <a:path w="3132" h="8">
                      <a:moveTo>
                        <a:pt x="0" y="0"/>
                      </a:moveTo>
                      <a:lnTo>
                        <a:pt x="3132" y="8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2434" y="1444"/>
                  <a:ext cx="310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107" y="0"/>
                    </a:cxn>
                  </a:cxnLst>
                  <a:rect l="0" t="0" r="r" b="b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6" name="Freeform 18"/>
                <p:cNvSpPr>
                  <a:spLocks/>
                </p:cNvSpPr>
                <p:nvPr/>
              </p:nvSpPr>
              <p:spPr bwMode="auto">
                <a:xfrm>
                  <a:off x="2426" y="1207"/>
                  <a:ext cx="310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107" y="0"/>
                    </a:cxn>
                  </a:cxnLst>
                  <a:rect l="0" t="0" r="r" b="b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19"/>
                <p:cNvSpPr>
                  <a:spLocks/>
                </p:cNvSpPr>
                <p:nvPr/>
              </p:nvSpPr>
              <p:spPr bwMode="auto">
                <a:xfrm>
                  <a:off x="2426" y="949"/>
                  <a:ext cx="312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3" y="8"/>
                    </a:cxn>
                  </a:cxnLst>
                  <a:rect l="0" t="0" r="r" b="b"/>
                  <a:pathLst>
                    <a:path w="3123" h="8">
                      <a:moveTo>
                        <a:pt x="0" y="0"/>
                      </a:moveTo>
                      <a:lnTo>
                        <a:pt x="3123" y="8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20"/>
                <p:cNvSpPr>
                  <a:spLocks/>
                </p:cNvSpPr>
                <p:nvPr/>
              </p:nvSpPr>
              <p:spPr bwMode="auto">
                <a:xfrm>
                  <a:off x="2426" y="708"/>
                  <a:ext cx="3107" cy="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107" y="0"/>
                    </a:cxn>
                  </a:cxnLst>
                  <a:rect l="0" t="0" r="r" b="b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21"/>
                <p:cNvSpPr>
                  <a:spLocks/>
                </p:cNvSpPr>
                <p:nvPr/>
              </p:nvSpPr>
              <p:spPr bwMode="auto">
                <a:xfrm>
                  <a:off x="2434" y="446"/>
                  <a:ext cx="311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15" y="8"/>
                    </a:cxn>
                  </a:cxnLst>
                  <a:rect l="0" t="0" r="r" b="b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22"/>
                <p:cNvSpPr>
                  <a:spLocks/>
                </p:cNvSpPr>
                <p:nvPr/>
              </p:nvSpPr>
              <p:spPr bwMode="auto">
                <a:xfrm>
                  <a:off x="2426" y="210"/>
                  <a:ext cx="3115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15" y="8"/>
                    </a:cxn>
                  </a:cxnLst>
                  <a:rect l="0" t="0" r="r" b="b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23"/>
                <p:cNvSpPr>
                  <a:spLocks/>
                </p:cNvSpPr>
                <p:nvPr/>
              </p:nvSpPr>
              <p:spPr bwMode="auto">
                <a:xfrm>
                  <a:off x="2937" y="203"/>
                  <a:ext cx="8" cy="302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3026"/>
                    </a:cxn>
                  </a:cxnLst>
                  <a:rect l="0" t="0" r="r" b="b"/>
                  <a:pathLst>
                    <a:path w="8" h="3026">
                      <a:moveTo>
                        <a:pt x="8" y="0"/>
                      </a:moveTo>
                      <a:lnTo>
                        <a:pt x="0" y="3026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24"/>
                <p:cNvSpPr>
                  <a:spLocks/>
                </p:cNvSpPr>
                <p:nvPr/>
              </p:nvSpPr>
              <p:spPr bwMode="auto">
                <a:xfrm>
                  <a:off x="3198" y="210"/>
                  <a:ext cx="1" cy="30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02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25"/>
                <p:cNvSpPr>
                  <a:spLocks/>
                </p:cNvSpPr>
                <p:nvPr/>
              </p:nvSpPr>
              <p:spPr bwMode="auto">
                <a:xfrm>
                  <a:off x="3470" y="210"/>
                  <a:ext cx="1" cy="30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02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26"/>
                <p:cNvSpPr>
                  <a:spLocks/>
                </p:cNvSpPr>
                <p:nvPr/>
              </p:nvSpPr>
              <p:spPr bwMode="auto">
                <a:xfrm>
                  <a:off x="3707" y="219"/>
                  <a:ext cx="9" cy="3010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0" y="3010"/>
                    </a:cxn>
                  </a:cxnLst>
                  <a:rect l="0" t="0" r="r" b="b"/>
                  <a:pathLst>
                    <a:path w="9" h="3010">
                      <a:moveTo>
                        <a:pt x="9" y="0"/>
                      </a:moveTo>
                      <a:lnTo>
                        <a:pt x="0" y="3010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27"/>
                <p:cNvSpPr>
                  <a:spLocks/>
                </p:cNvSpPr>
                <p:nvPr/>
              </p:nvSpPr>
              <p:spPr bwMode="auto">
                <a:xfrm>
                  <a:off x="4241" y="210"/>
                  <a:ext cx="1" cy="30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02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28"/>
                <p:cNvSpPr>
                  <a:spLocks/>
                </p:cNvSpPr>
                <p:nvPr/>
              </p:nvSpPr>
              <p:spPr bwMode="auto">
                <a:xfrm>
                  <a:off x="4494" y="203"/>
                  <a:ext cx="1" cy="30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02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29"/>
                <p:cNvSpPr>
                  <a:spLocks/>
                </p:cNvSpPr>
                <p:nvPr/>
              </p:nvSpPr>
              <p:spPr bwMode="auto">
                <a:xfrm>
                  <a:off x="4762" y="219"/>
                  <a:ext cx="1" cy="30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02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5012" y="210"/>
                  <a:ext cx="1" cy="30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02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31"/>
                <p:cNvSpPr>
                  <a:spLocks/>
                </p:cNvSpPr>
                <p:nvPr/>
              </p:nvSpPr>
              <p:spPr bwMode="auto">
                <a:xfrm>
                  <a:off x="5284" y="210"/>
                  <a:ext cx="1" cy="30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002"/>
                    </a:cxn>
                  </a:cxnLst>
                  <a:rect l="0" t="0" r="r" b="b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 cap="flat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" name="Text Box 32"/>
              <p:cNvSpPr txBox="1">
                <a:spLocks noChangeArrowheads="1"/>
              </p:cNvSpPr>
              <p:nvPr/>
            </p:nvSpPr>
            <p:spPr bwMode="auto">
              <a:xfrm>
                <a:off x="5420" y="166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х</a:t>
                </a:r>
              </a:p>
            </p:txBody>
          </p:sp>
          <p:sp>
            <p:nvSpPr>
              <p:cNvPr id="6" name="Text Box 33"/>
              <p:cNvSpPr txBox="1">
                <a:spLocks noChangeArrowheads="1"/>
              </p:cNvSpPr>
              <p:nvPr/>
            </p:nvSpPr>
            <p:spPr bwMode="auto">
              <a:xfrm>
                <a:off x="3742" y="16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у</a:t>
                </a:r>
                <a:endParaRPr lang="ru-RU" sz="2400" dirty="0"/>
              </a:p>
            </p:txBody>
          </p:sp>
        </p:grpSp>
        <p:cxnSp>
          <p:nvCxnSpPr>
            <p:cNvPr id="31" name="Прямая со стрелкой 30"/>
            <p:cNvCxnSpPr/>
            <p:nvPr/>
          </p:nvCxnSpPr>
          <p:spPr>
            <a:xfrm>
              <a:off x="1115616" y="4038457"/>
              <a:ext cx="3143272" cy="158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rot="5400000" flipH="1" flipV="1">
              <a:off x="1544244" y="4038457"/>
              <a:ext cx="2143140" cy="158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олилиния 33"/>
            <p:cNvSpPr/>
            <p:nvPr/>
          </p:nvSpPr>
          <p:spPr>
            <a:xfrm>
              <a:off x="1412168" y="3154711"/>
              <a:ext cx="2560968" cy="1427356"/>
            </a:xfrm>
            <a:custGeom>
              <a:avLst/>
              <a:gdLst>
                <a:gd name="connsiteX0" fmla="*/ 0 w 2453269"/>
                <a:gd name="connsiteY0" fmla="*/ 1405054 h 1427356"/>
                <a:gd name="connsiteX1" fmla="*/ 423747 w 2453269"/>
                <a:gd name="connsiteY1" fmla="*/ 289932 h 1427356"/>
                <a:gd name="connsiteX2" fmla="*/ 869795 w 2453269"/>
                <a:gd name="connsiteY2" fmla="*/ 1360449 h 1427356"/>
                <a:gd name="connsiteX3" fmla="*/ 1572322 w 2453269"/>
                <a:gd name="connsiteY3" fmla="*/ 11151 h 1427356"/>
                <a:gd name="connsiteX4" fmla="*/ 2453269 w 2453269"/>
                <a:gd name="connsiteY4" fmla="*/ 1427356 h 14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3269" h="1427356">
                  <a:moveTo>
                    <a:pt x="0" y="1405054"/>
                  </a:moveTo>
                  <a:cubicBezTo>
                    <a:pt x="139390" y="851210"/>
                    <a:pt x="278781" y="297366"/>
                    <a:pt x="423747" y="289932"/>
                  </a:cubicBezTo>
                  <a:cubicBezTo>
                    <a:pt x="568713" y="282498"/>
                    <a:pt x="678366" y="1406913"/>
                    <a:pt x="869795" y="1360449"/>
                  </a:cubicBezTo>
                  <a:cubicBezTo>
                    <a:pt x="1061224" y="1313986"/>
                    <a:pt x="1308410" y="0"/>
                    <a:pt x="1572322" y="11151"/>
                  </a:cubicBezTo>
                  <a:cubicBezTo>
                    <a:pt x="1836234" y="22302"/>
                    <a:pt x="2144751" y="724829"/>
                    <a:pt x="2453269" y="1427356"/>
                  </a:cubicBezTo>
                </a:path>
              </a:pathLst>
            </a:cu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2051720" y="2930207"/>
              <a:ext cx="1019226" cy="186694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2758690" y="3252639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>
              <a:stCxn id="38" idx="5"/>
            </p:cNvCxnSpPr>
            <p:nvPr/>
          </p:nvCxnSpPr>
          <p:spPr>
            <a:xfrm rot="16200000" flipH="1">
              <a:off x="2559171" y="3696062"/>
              <a:ext cx="663866" cy="2092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943982275"/>
                </p:ext>
              </p:extLst>
            </p:nvPr>
          </p:nvGraphicFramePr>
          <p:xfrm>
            <a:off x="2758690" y="4038457"/>
            <a:ext cx="368302" cy="328614"/>
          </p:xfrm>
          <a:graphic>
            <a:graphicData uri="http://schemas.openxmlformats.org/presentationml/2006/ole">
              <p:oleObj spid="_x0000_s1124" name="Формула" r:id="rId3" imgW="165028" imgH="228501" progId="">
                <p:embed/>
              </p:oleObj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231772843"/>
                </p:ext>
              </p:extLst>
            </p:nvPr>
          </p:nvGraphicFramePr>
          <p:xfrm>
            <a:off x="1258492" y="3038325"/>
            <a:ext cx="1071570" cy="346076"/>
          </p:xfrm>
          <a:graphic>
            <a:graphicData uri="http://schemas.openxmlformats.org/presentationml/2006/ole">
              <p:oleObj spid="_x0000_s1125" name="Формула" r:id="rId4" imgW="583947" imgH="203112" progId="">
                <p:embed/>
              </p:oleObj>
            </a:graphicData>
          </a:graphic>
        </p:graphicFrame>
      </p:grpSp>
      <p:grpSp>
        <p:nvGrpSpPr>
          <p:cNvPr id="50" name="Группа 49"/>
          <p:cNvGrpSpPr/>
          <p:nvPr/>
        </p:nvGrpSpPr>
        <p:grpSpPr>
          <a:xfrm>
            <a:off x="4860032" y="3284984"/>
            <a:ext cx="3528392" cy="873388"/>
            <a:chOff x="4860032" y="3284984"/>
            <a:chExt cx="3528392" cy="873388"/>
          </a:xfrm>
        </p:grpSpPr>
        <p:sp>
          <p:nvSpPr>
            <p:cNvPr id="40" name="Text Box 130"/>
            <p:cNvSpPr txBox="1">
              <a:spLocks noChangeArrowheads="1"/>
            </p:cNvSpPr>
            <p:nvPr/>
          </p:nvSpPr>
          <p:spPr bwMode="auto">
            <a:xfrm>
              <a:off x="4860032" y="3284984"/>
              <a:ext cx="3456558" cy="40011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 </a:t>
              </a:r>
              <a:r>
                <a:rPr lang="en-US" b="1" dirty="0" smtClean="0">
                  <a:solidFill>
                    <a:srgbClr val="7030A0"/>
                  </a:solidFill>
                </a:rPr>
                <a:t>f</a:t>
              </a:r>
              <a:r>
                <a:rPr lang="en-US" b="1" baseline="30000" dirty="0">
                  <a:solidFill>
                    <a:srgbClr val="7030A0"/>
                  </a:solidFill>
                </a:rPr>
                <a:t>/</a:t>
              </a:r>
              <a:r>
                <a:rPr lang="en-US" b="1" dirty="0">
                  <a:solidFill>
                    <a:srgbClr val="7030A0"/>
                  </a:solidFill>
                </a:rPr>
                <a:t>(x)       </a:t>
              </a:r>
              <a:r>
                <a:rPr lang="ru-RU" b="1" dirty="0">
                  <a:solidFill>
                    <a:srgbClr val="7030A0"/>
                  </a:solidFill>
                </a:rPr>
                <a:t>   </a:t>
              </a:r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33"/>
            <p:cNvSpPr txBox="1">
              <a:spLocks noChangeArrowheads="1"/>
            </p:cNvSpPr>
            <p:nvPr/>
          </p:nvSpPr>
          <p:spPr bwMode="auto">
            <a:xfrm>
              <a:off x="4860032" y="3789040"/>
              <a:ext cx="3455988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dirty="0"/>
                <a:t> </a:t>
              </a:r>
              <a:r>
                <a:rPr lang="en-US" b="1" dirty="0">
                  <a:solidFill>
                    <a:srgbClr val="7030A0"/>
                  </a:solidFill>
                </a:rPr>
                <a:t>f(x)           </a:t>
              </a:r>
              <a:r>
                <a:rPr lang="ru-RU" b="1" dirty="0">
                  <a:solidFill>
                    <a:srgbClr val="7030A0"/>
                  </a:solidFill>
                </a:rPr>
                <a:t>  </a:t>
              </a:r>
              <a:r>
                <a:rPr lang="ru-RU" b="1" dirty="0" smtClean="0">
                  <a:solidFill>
                    <a:srgbClr val="7030A0"/>
                  </a:solidFill>
                </a:rPr>
                <a:t>         </a:t>
              </a:r>
              <a:r>
                <a:rPr lang="en-US" b="1" dirty="0" smtClean="0">
                  <a:solidFill>
                    <a:srgbClr val="7030A0"/>
                  </a:solidFill>
                </a:rPr>
                <a:t>x</a:t>
              </a:r>
              <a:r>
                <a:rPr lang="en-US" b="1" baseline="-25000" dirty="0" smtClean="0">
                  <a:solidFill>
                    <a:srgbClr val="7030A0"/>
                  </a:solidFill>
                </a:rPr>
                <a:t>0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Line 131"/>
            <p:cNvSpPr>
              <a:spLocks noChangeShapeType="1"/>
            </p:cNvSpPr>
            <p:nvPr/>
          </p:nvSpPr>
          <p:spPr bwMode="auto">
            <a:xfrm>
              <a:off x="5580112" y="3717032"/>
              <a:ext cx="2808312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flipH="1">
              <a:off x="6804248" y="3573016"/>
              <a:ext cx="72008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люс 44"/>
            <p:cNvSpPr/>
            <p:nvPr/>
          </p:nvSpPr>
          <p:spPr>
            <a:xfrm>
              <a:off x="5940152" y="3284984"/>
              <a:ext cx="360040" cy="360040"/>
            </a:xfrm>
            <a:prstGeom prst="mathPl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Минус 46"/>
            <p:cNvSpPr/>
            <p:nvPr/>
          </p:nvSpPr>
          <p:spPr>
            <a:xfrm>
              <a:off x="7452320" y="3284984"/>
              <a:ext cx="360040" cy="360040"/>
            </a:xfrm>
            <a:prstGeom prst="mathMinu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V="1">
              <a:off x="5724128" y="3933056"/>
              <a:ext cx="792088" cy="216024"/>
            </a:xfrm>
            <a:prstGeom prst="straightConnector1">
              <a:avLst/>
            </a:pr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7308304" y="3933056"/>
              <a:ext cx="648072" cy="216024"/>
            </a:xfrm>
            <a:prstGeom prst="straightConnector1">
              <a:avLst/>
            </a:prstGeom>
            <a:noFill/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14422"/>
            <a:ext cx="67818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20662" y="0"/>
            <a:ext cx="27142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№3.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857620" y="3786190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86314" y="4714884"/>
            <a:ext cx="64294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5557720"/>
              </p:ext>
            </p:extLst>
          </p:nvPr>
        </p:nvGraphicFramePr>
        <p:xfrm>
          <a:off x="2483768" y="5661248"/>
          <a:ext cx="5524498" cy="6565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65659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5589240"/>
            <a:ext cx="192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271462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01970" y="360231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6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494116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2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9901001"/>
              </p:ext>
            </p:extLst>
          </p:nvPr>
        </p:nvGraphicFramePr>
        <p:xfrm>
          <a:off x="6427788" y="3133725"/>
          <a:ext cx="2035175" cy="639763"/>
        </p:xfrm>
        <a:graphic>
          <a:graphicData uri="http://schemas.openxmlformats.org/presentationml/2006/ole">
            <p:oleObj spid="_x0000_s76838" name="Формула" r:id="rId4" imgW="761760" imgH="20304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3063" y="0"/>
            <a:ext cx="2778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2.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48" y="218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53" y="218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357158" y="4500570"/>
            <a:ext cx="850112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572530" y="4499776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1043608" y="2492896"/>
            <a:ext cx="7244878" cy="3788494"/>
          </a:xfrm>
          <a:custGeom>
            <a:avLst/>
            <a:gdLst>
              <a:gd name="connsiteX0" fmla="*/ 0 w 5754030"/>
              <a:gd name="connsiteY0" fmla="*/ 159834 h 2016512"/>
              <a:gd name="connsiteX1" fmla="*/ 669074 w 5754030"/>
              <a:gd name="connsiteY1" fmla="*/ 1051932 h 2016512"/>
              <a:gd name="connsiteX2" fmla="*/ 1984918 w 5754030"/>
              <a:gd name="connsiteY2" fmla="*/ 460917 h 2016512"/>
              <a:gd name="connsiteX3" fmla="*/ 3958683 w 5754030"/>
              <a:gd name="connsiteY3" fmla="*/ 1977483 h 2016512"/>
              <a:gd name="connsiteX4" fmla="*/ 5018049 w 5754030"/>
              <a:gd name="connsiteY4" fmla="*/ 226741 h 2016512"/>
              <a:gd name="connsiteX5" fmla="*/ 5754030 w 5754030"/>
              <a:gd name="connsiteY5" fmla="*/ 617034 h 2016512"/>
              <a:gd name="connsiteX6" fmla="*/ 5754030 w 5754030"/>
              <a:gd name="connsiteY6" fmla="*/ 617034 h 2016512"/>
              <a:gd name="connsiteX7" fmla="*/ 5754030 w 5754030"/>
              <a:gd name="connsiteY7" fmla="*/ 617034 h 2016512"/>
              <a:gd name="connsiteX8" fmla="*/ 5731727 w 5754030"/>
              <a:gd name="connsiteY8" fmla="*/ 639337 h 20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4030" h="2016512">
                <a:moveTo>
                  <a:pt x="0" y="159834"/>
                </a:moveTo>
                <a:cubicBezTo>
                  <a:pt x="169127" y="580793"/>
                  <a:pt x="338254" y="1001752"/>
                  <a:pt x="669074" y="1051932"/>
                </a:cubicBezTo>
                <a:cubicBezTo>
                  <a:pt x="999894" y="1102112"/>
                  <a:pt x="1436650" y="306659"/>
                  <a:pt x="1984918" y="460917"/>
                </a:cubicBezTo>
                <a:cubicBezTo>
                  <a:pt x="2533186" y="615175"/>
                  <a:pt x="3453161" y="2016512"/>
                  <a:pt x="3958683" y="1977483"/>
                </a:cubicBezTo>
                <a:cubicBezTo>
                  <a:pt x="4464205" y="1938454"/>
                  <a:pt x="4718825" y="453482"/>
                  <a:pt x="5018049" y="226741"/>
                </a:cubicBezTo>
                <a:cubicBezTo>
                  <a:pt x="5317273" y="0"/>
                  <a:pt x="5754030" y="617034"/>
                  <a:pt x="5754030" y="617034"/>
                </a:cubicBezTo>
                <a:lnTo>
                  <a:pt x="5754030" y="617034"/>
                </a:lnTo>
                <a:lnTo>
                  <a:pt x="5754030" y="617034"/>
                </a:lnTo>
                <a:lnTo>
                  <a:pt x="5731727" y="63933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788024" y="2492896"/>
          <a:ext cx="2103437" cy="700088"/>
        </p:xfrm>
        <a:graphic>
          <a:graphicData uri="http://schemas.openxmlformats.org/presentationml/2006/ole">
            <p:oleObj spid="_x0000_s7270" name="Формула" r:id="rId3" imgW="19503360" imgH="6491160" progId="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26663" y="885067"/>
            <a:ext cx="86787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производной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‘(x)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определённой на интервале (-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количество точек, в которых касательная 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параллельна прямой у = 2х –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совпадает с ней.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9" name="Блок-схема: процесс 38">
            <a:hlinkClick r:id="rId4" action="ppaction://hlinksldjump"/>
          </p:cNvPr>
          <p:cNvSpPr/>
          <p:nvPr/>
        </p:nvSpPr>
        <p:spPr>
          <a:xfrm>
            <a:off x="6715140" y="6286520"/>
            <a:ext cx="2071702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подсказка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9413" y="5286375"/>
          <a:ext cx="2058987" cy="700088"/>
        </p:xfrm>
        <a:graphic>
          <a:graphicData uri="http://schemas.openxmlformats.org/presentationml/2006/ole">
            <p:oleObj spid="_x0000_s7271" name="Формула" r:id="rId5" imgW="19096920" imgH="6491160" progId="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42912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27584" y="3933056"/>
            <a:ext cx="756084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6876256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995936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411760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59632" y="378904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971600" y="6211669"/>
            <a:ext cx="213661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9124" y="4500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6480212" y="4545124"/>
            <a:ext cx="367240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971600" y="2708920"/>
            <a:ext cx="144016" cy="1440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44408" y="3573016"/>
            <a:ext cx="109344" cy="1440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1256" y="0"/>
            <a:ext cx="28296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99" y="908720"/>
            <a:ext cx="8219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провели касательные под углом 135° к положительному направлению оси Ох. На рисунке изображён график производной функции. Укажите количество точек касания.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285720" y="4500570"/>
            <a:ext cx="842968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608249" y="4535495"/>
            <a:ext cx="3643338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28596" y="2714620"/>
          <a:ext cx="2103438" cy="700087"/>
        </p:xfrm>
        <a:graphic>
          <a:graphicData uri="http://schemas.openxmlformats.org/presentationml/2006/ole">
            <p:oleObj spid="_x0000_s8245" name="Формула" r:id="rId3" imgW="800640" imgH="254160" progId="">
              <p:embed/>
            </p:oleObj>
          </a:graphicData>
        </a:graphic>
      </p:graphicFrame>
      <p:sp>
        <p:nvSpPr>
          <p:cNvPr id="36" name="Полилиния 35"/>
          <p:cNvSpPr/>
          <p:nvPr/>
        </p:nvSpPr>
        <p:spPr>
          <a:xfrm>
            <a:off x="1071539" y="3143248"/>
            <a:ext cx="6643733" cy="2919760"/>
          </a:xfrm>
          <a:custGeom>
            <a:avLst/>
            <a:gdLst>
              <a:gd name="connsiteX0" fmla="*/ 0 w 7382107"/>
              <a:gd name="connsiteY0" fmla="*/ 2299009 h 2919760"/>
              <a:gd name="connsiteX1" fmla="*/ 669073 w 7382107"/>
              <a:gd name="connsiteY1" fmla="*/ 470209 h 2919760"/>
              <a:gd name="connsiteX2" fmla="*/ 1996068 w 7382107"/>
              <a:gd name="connsiteY2" fmla="*/ 1986775 h 2919760"/>
              <a:gd name="connsiteX3" fmla="*/ 3300761 w 7382107"/>
              <a:gd name="connsiteY3" fmla="*/ 146824 h 2919760"/>
              <a:gd name="connsiteX4" fmla="*/ 5999356 w 7382107"/>
              <a:gd name="connsiteY4" fmla="*/ 2867721 h 2919760"/>
              <a:gd name="connsiteX5" fmla="*/ 7382107 w 7382107"/>
              <a:gd name="connsiteY5" fmla="*/ 459058 h 29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2107" h="2919760">
                <a:moveTo>
                  <a:pt x="0" y="2299009"/>
                </a:moveTo>
                <a:cubicBezTo>
                  <a:pt x="168197" y="1410628"/>
                  <a:pt x="336395" y="522248"/>
                  <a:pt x="669073" y="470209"/>
                </a:cubicBezTo>
                <a:cubicBezTo>
                  <a:pt x="1001751" y="418170"/>
                  <a:pt x="1557453" y="2040672"/>
                  <a:pt x="1996068" y="1986775"/>
                </a:cubicBezTo>
                <a:cubicBezTo>
                  <a:pt x="2434683" y="1932878"/>
                  <a:pt x="2633546" y="0"/>
                  <a:pt x="3300761" y="146824"/>
                </a:cubicBezTo>
                <a:cubicBezTo>
                  <a:pt x="3967976" y="293648"/>
                  <a:pt x="5319132" y="2815682"/>
                  <a:pt x="5999356" y="2867721"/>
                </a:cubicBezTo>
                <a:cubicBezTo>
                  <a:pt x="6679580" y="2919760"/>
                  <a:pt x="7030843" y="1689409"/>
                  <a:pt x="7382107" y="459058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464795" y="464412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6000768"/>
            <a:ext cx="213661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5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000100" y="4786322"/>
            <a:ext cx="6715172" cy="1588"/>
          </a:xfrm>
          <a:prstGeom prst="line">
            <a:avLst/>
          </a:prstGeom>
          <a:ln w="3810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1071538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86644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21494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35742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71802" y="464344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hlinkClick r:id="rId4" action="ppaction://hlinksldjump"/>
          </p:cNvPr>
          <p:cNvSpPr txBox="1"/>
          <p:nvPr/>
        </p:nvSpPr>
        <p:spPr>
          <a:xfrm>
            <a:off x="7286644" y="6309320"/>
            <a:ext cx="160583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0" grpId="0" animBg="1"/>
      <p:bldP spid="51" grpId="0" animBg="1"/>
      <p:bldP spid="52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2297" y="-5567"/>
            <a:ext cx="282962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4.</a:t>
            </a:r>
            <a:endParaRPr lang="ru-RU" sz="3600" dirty="0">
              <a:solidFill>
                <a:schemeClr val="bg1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0034" y="857232"/>
            <a:ext cx="5116512" cy="4865688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28596" y="3286124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607191" y="3321843"/>
            <a:ext cx="478634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0036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892098" y="1717288"/>
            <a:ext cx="4348975" cy="2364058"/>
          </a:xfrm>
          <a:custGeom>
            <a:avLst/>
            <a:gdLst>
              <a:gd name="connsiteX0" fmla="*/ 0 w 4348975"/>
              <a:gd name="connsiteY0" fmla="*/ 0 h 2364058"/>
              <a:gd name="connsiteX1" fmla="*/ 1293541 w 4348975"/>
              <a:gd name="connsiteY1" fmla="*/ 412595 h 2364058"/>
              <a:gd name="connsiteX2" fmla="*/ 2531326 w 4348975"/>
              <a:gd name="connsiteY2" fmla="*/ 2364058 h 2364058"/>
              <a:gd name="connsiteX3" fmla="*/ 3746809 w 4348975"/>
              <a:gd name="connsiteY3" fmla="*/ 412595 h 2364058"/>
              <a:gd name="connsiteX4" fmla="*/ 4348975 w 4348975"/>
              <a:gd name="connsiteY4" fmla="*/ 0 h 236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8975" h="2364058">
                <a:moveTo>
                  <a:pt x="0" y="0"/>
                </a:moveTo>
                <a:cubicBezTo>
                  <a:pt x="435826" y="9292"/>
                  <a:pt x="871653" y="18585"/>
                  <a:pt x="1293541" y="412595"/>
                </a:cubicBezTo>
                <a:cubicBezTo>
                  <a:pt x="1715429" y="806605"/>
                  <a:pt x="2122448" y="2364058"/>
                  <a:pt x="2531326" y="2364058"/>
                </a:cubicBezTo>
                <a:cubicBezTo>
                  <a:pt x="2940204" y="2364058"/>
                  <a:pt x="3443868" y="806605"/>
                  <a:pt x="3746809" y="412595"/>
                </a:cubicBezTo>
                <a:cubicBezTo>
                  <a:pt x="4049751" y="18585"/>
                  <a:pt x="4199363" y="9292"/>
                  <a:pt x="4348975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428992" y="928670"/>
          <a:ext cx="2103437" cy="700088"/>
        </p:xfrm>
        <a:graphic>
          <a:graphicData uri="http://schemas.openxmlformats.org/presentationml/2006/ole">
            <p:oleObj spid="_x0000_s9426" name="Формула" r:id="rId3" imgW="800640" imgH="254160" progId="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000364" y="2714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214678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07193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580914" y="662156"/>
            <a:ext cx="34333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касательная в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точке с абсциссой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= 3.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градусную меру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угла наклона касательной,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 рисунке изображён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производной этой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43372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2" idx="2"/>
            <a:endCxn id="38" idx="1"/>
          </p:cNvCxnSpPr>
          <p:nvPr/>
        </p:nvCxnSpPr>
        <p:spPr>
          <a:xfrm rot="10800000" flipV="1">
            <a:off x="3000364" y="2893214"/>
            <a:ext cx="1143008" cy="60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248400" y="3100388"/>
          <a:ext cx="2192338" cy="787400"/>
        </p:xfrm>
        <a:graphic>
          <a:graphicData uri="http://schemas.openxmlformats.org/presentationml/2006/ole">
            <p:oleObj spid="_x0000_s9427" name="Формула" r:id="rId4" imgW="20316600" imgH="7304400" progId="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00826" y="3857628"/>
          <a:ext cx="1622425" cy="700088"/>
        </p:xfrm>
        <a:graphic>
          <a:graphicData uri="http://schemas.openxmlformats.org/presentationml/2006/ole">
            <p:oleObj spid="_x0000_s9428" name="Формула" r:id="rId5" imgW="15031080" imgH="6491160" progId="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456363" y="4643438"/>
          <a:ext cx="1711325" cy="700087"/>
        </p:xfrm>
        <a:graphic>
          <a:graphicData uri="http://schemas.openxmlformats.org/presentationml/2006/ole">
            <p:oleObj spid="_x0000_s9429" name="Формула" r:id="rId6" imgW="15844320" imgH="6491160" progId="">
              <p:embed/>
            </p:oleObj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428596" y="5786454"/>
            <a:ext cx="1891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2950248"/>
              </p:ext>
            </p:extLst>
          </p:nvPr>
        </p:nvGraphicFramePr>
        <p:xfrm>
          <a:off x="2571736" y="5786454"/>
          <a:ext cx="5389601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764704"/>
            <a:ext cx="81369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4008" y="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Задание № 5.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3012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Ответ: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2566161"/>
              </p:ext>
            </p:extLst>
          </p:nvPr>
        </p:nvGraphicFramePr>
        <p:xfrm>
          <a:off x="2411760" y="5301208"/>
          <a:ext cx="5040560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7236296" y="6208104"/>
            <a:ext cx="1440160" cy="36004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hlinkClick r:id="rId3" action="ppaction://hlinksldjump"/>
              </a:rPr>
              <a:t>подсказка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046852"/>
            <a:ext cx="30171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Решение: </a:t>
            </a:r>
          </a:p>
          <a:p>
            <a:endParaRPr lang="ru-RU" sz="3200" dirty="0" smtClean="0"/>
          </a:p>
          <a:p>
            <a:r>
              <a:rPr lang="en-US" sz="3200" dirty="0" smtClean="0"/>
              <a:t>Y’=2x+7  y’=    </a:t>
            </a:r>
          </a:p>
          <a:p>
            <a:r>
              <a:rPr lang="en-US" sz="3200" dirty="0" smtClean="0"/>
              <a:t>2x + 7 = 8</a:t>
            </a:r>
          </a:p>
          <a:p>
            <a:r>
              <a:rPr lang="en-US" sz="3200" dirty="0" smtClean="0"/>
              <a:t>X=0,5 </a:t>
            </a:r>
            <a:endParaRPr lang="ru-RU" sz="3200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2" cstate="screen"/>
          <a:srcRect l="15920" t="21715" r="82126" b="57716"/>
          <a:stretch/>
        </p:blipFill>
        <p:spPr bwMode="auto">
          <a:xfrm>
            <a:off x="1829948" y="1046988"/>
            <a:ext cx="159026" cy="2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3201E-6 L 0.1415 0.318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15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Блок-схема: процесс 57"/>
          <p:cNvSpPr/>
          <p:nvPr/>
        </p:nvSpPr>
        <p:spPr>
          <a:xfrm>
            <a:off x="5687984" y="2483471"/>
            <a:ext cx="3491880" cy="265847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Производная функции в точке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4 – это производная в точке касания х</a:t>
            </a:r>
            <a:r>
              <a:rPr lang="ru-RU" b="1" i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она равна угловому коэффициенту касательной или тангенсу угла наклона касательной к положительному направлению оси  ох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9156" y="0"/>
            <a:ext cx="2778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№10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857232"/>
            <a:ext cx="8849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Прямая проходит через начало координат и касается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графика функции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производную в точке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4.</a:t>
            </a:r>
            <a:r>
              <a:rPr lang="ru-RU" sz="2800" b="1" dirty="0" smtClean="0"/>
              <a:t> 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1472" y="2428868"/>
            <a:ext cx="5116512" cy="3786214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571472" y="4357694"/>
            <a:ext cx="5072098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1214414" y="4357694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785786" y="3000372"/>
            <a:ext cx="4572032" cy="271464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 46"/>
          <p:cNvSpPr/>
          <p:nvPr/>
        </p:nvSpPr>
        <p:spPr>
          <a:xfrm>
            <a:off x="767575" y="2903034"/>
            <a:ext cx="4752279" cy="2683727"/>
          </a:xfrm>
          <a:custGeom>
            <a:avLst/>
            <a:gdLst>
              <a:gd name="connsiteX0" fmla="*/ 91069 w 4752279"/>
              <a:gd name="connsiteY0" fmla="*/ 1390186 h 2683727"/>
              <a:gd name="connsiteX1" fmla="*/ 102220 w 4752279"/>
              <a:gd name="connsiteY1" fmla="*/ 1323278 h 2683727"/>
              <a:gd name="connsiteX2" fmla="*/ 704386 w 4752279"/>
              <a:gd name="connsiteY2" fmla="*/ 219307 h 2683727"/>
              <a:gd name="connsiteX3" fmla="*/ 1897566 w 4752279"/>
              <a:gd name="connsiteY3" fmla="*/ 2639122 h 2683727"/>
              <a:gd name="connsiteX4" fmla="*/ 3960542 w 4752279"/>
              <a:gd name="connsiteY4" fmla="*/ 486937 h 2683727"/>
              <a:gd name="connsiteX5" fmla="*/ 4752279 w 4752279"/>
              <a:gd name="connsiteY5" fmla="*/ 854927 h 26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2279" h="2683727">
                <a:moveTo>
                  <a:pt x="91069" y="1390186"/>
                </a:moveTo>
                <a:cubicBezTo>
                  <a:pt x="45534" y="1454305"/>
                  <a:pt x="0" y="1518425"/>
                  <a:pt x="102220" y="1323278"/>
                </a:cubicBezTo>
                <a:cubicBezTo>
                  <a:pt x="204440" y="1128131"/>
                  <a:pt x="405162" y="0"/>
                  <a:pt x="704386" y="219307"/>
                </a:cubicBezTo>
                <a:cubicBezTo>
                  <a:pt x="1003610" y="438614"/>
                  <a:pt x="1354873" y="2594517"/>
                  <a:pt x="1897566" y="2639122"/>
                </a:cubicBezTo>
                <a:cubicBezTo>
                  <a:pt x="2440259" y="2683727"/>
                  <a:pt x="3484757" y="784303"/>
                  <a:pt x="3960542" y="486937"/>
                </a:cubicBezTo>
                <a:cubicBezTo>
                  <a:pt x="4436328" y="189571"/>
                  <a:pt x="4594303" y="522249"/>
                  <a:pt x="4752279" y="854927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72000" y="3286124"/>
            <a:ext cx="214314" cy="2143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49" idx="4"/>
          </p:cNvCxnSpPr>
          <p:nvPr/>
        </p:nvCxnSpPr>
        <p:spPr>
          <a:xfrm rot="16200000" flipH="1">
            <a:off x="4268388" y="3911206"/>
            <a:ext cx="857256" cy="35719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88126019"/>
              </p:ext>
            </p:extLst>
          </p:nvPr>
        </p:nvGraphicFramePr>
        <p:xfrm>
          <a:off x="4486275" y="4432300"/>
          <a:ext cx="384175" cy="392113"/>
        </p:xfrm>
        <a:graphic>
          <a:graphicData uri="http://schemas.openxmlformats.org/presentationml/2006/ole">
            <p:oleObj spid="_x0000_s11366" name="Формула" r:id="rId3" imgW="126720" imgH="164880" progId="">
              <p:embed/>
            </p:oleObj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683568" y="5949280"/>
            <a:ext cx="2071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440035"/>
              </p:ext>
            </p:extLst>
          </p:nvPr>
        </p:nvGraphicFramePr>
        <p:xfrm>
          <a:off x="2843808" y="5877272"/>
          <a:ext cx="5389601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7335521"/>
              </p:ext>
            </p:extLst>
          </p:nvPr>
        </p:nvGraphicFramePr>
        <p:xfrm>
          <a:off x="542925" y="2428875"/>
          <a:ext cx="2016125" cy="700088"/>
        </p:xfrm>
        <a:graphic>
          <a:graphicData uri="http://schemas.openxmlformats.org/presentationml/2006/ole">
            <p:oleObj spid="_x0000_s11367" name="Формула" r:id="rId4" imgW="583920" imgH="20304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08720"/>
            <a:ext cx="6624736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4008" y="-1042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Задание №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</a:rPr>
              <a:t>6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91414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Ответ: 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2494173"/>
              </p:ext>
            </p:extLst>
          </p:nvPr>
        </p:nvGraphicFramePr>
        <p:xfrm>
          <a:off x="2483510" y="5880949"/>
          <a:ext cx="5389601" cy="785818"/>
        </p:xfrm>
        <a:graphic>
          <a:graphicData uri="http://schemas.openxmlformats.org/drawingml/2006/table">
            <a:tbl>
              <a:tblPr firstRow="1" bandRow="1">
                <a:solidFill>
                  <a:srgbClr val="61F616"/>
                </a:solidFill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1547664" y="2708920"/>
            <a:ext cx="3960440" cy="2800350"/>
          </a:xfrm>
          <a:custGeom>
            <a:avLst/>
            <a:gdLst>
              <a:gd name="connsiteX0" fmla="*/ 0 w 3981450"/>
              <a:gd name="connsiteY0" fmla="*/ 1586346 h 2800350"/>
              <a:gd name="connsiteX1" fmla="*/ 114300 w 3981450"/>
              <a:gd name="connsiteY1" fmla="*/ 1742209 h 2800350"/>
              <a:gd name="connsiteX2" fmla="*/ 280555 w 3981450"/>
              <a:gd name="connsiteY2" fmla="*/ 2282536 h 2800350"/>
              <a:gd name="connsiteX3" fmla="*/ 467591 w 3981450"/>
              <a:gd name="connsiteY3" fmla="*/ 2573482 h 2800350"/>
              <a:gd name="connsiteX4" fmla="*/ 685800 w 3981450"/>
              <a:gd name="connsiteY4" fmla="*/ 2396836 h 2800350"/>
              <a:gd name="connsiteX5" fmla="*/ 768927 w 3981450"/>
              <a:gd name="connsiteY5" fmla="*/ 2178627 h 2800350"/>
              <a:gd name="connsiteX6" fmla="*/ 872836 w 3981450"/>
              <a:gd name="connsiteY6" fmla="*/ 1960418 h 2800350"/>
              <a:gd name="connsiteX7" fmla="*/ 1018309 w 3981450"/>
              <a:gd name="connsiteY7" fmla="*/ 2261755 h 2800350"/>
              <a:gd name="connsiteX8" fmla="*/ 1039091 w 3981450"/>
              <a:gd name="connsiteY8" fmla="*/ 2542309 h 2800350"/>
              <a:gd name="connsiteX9" fmla="*/ 1111827 w 3981450"/>
              <a:gd name="connsiteY9" fmla="*/ 2781300 h 2800350"/>
              <a:gd name="connsiteX10" fmla="*/ 1236518 w 3981450"/>
              <a:gd name="connsiteY10" fmla="*/ 2656609 h 2800350"/>
              <a:gd name="connsiteX11" fmla="*/ 1433945 w 3981450"/>
              <a:gd name="connsiteY11" fmla="*/ 2085109 h 2800350"/>
              <a:gd name="connsiteX12" fmla="*/ 1558636 w 3981450"/>
              <a:gd name="connsiteY12" fmla="*/ 1565564 h 2800350"/>
              <a:gd name="connsiteX13" fmla="*/ 1735282 w 3981450"/>
              <a:gd name="connsiteY13" fmla="*/ 1191491 h 2800350"/>
              <a:gd name="connsiteX14" fmla="*/ 1870364 w 3981450"/>
              <a:gd name="connsiteY14" fmla="*/ 723900 h 2800350"/>
              <a:gd name="connsiteX15" fmla="*/ 1963882 w 3981450"/>
              <a:gd name="connsiteY15" fmla="*/ 370609 h 2800350"/>
              <a:gd name="connsiteX16" fmla="*/ 2109355 w 3981450"/>
              <a:gd name="connsiteY16" fmla="*/ 142009 h 2800350"/>
              <a:gd name="connsiteX17" fmla="*/ 2358736 w 3981450"/>
              <a:gd name="connsiteY17" fmla="*/ 17318 h 2800350"/>
              <a:gd name="connsiteX18" fmla="*/ 2348345 w 3981450"/>
              <a:gd name="connsiteY18" fmla="*/ 38100 h 2800350"/>
              <a:gd name="connsiteX19" fmla="*/ 2441864 w 3981450"/>
              <a:gd name="connsiteY19" fmla="*/ 131618 h 2800350"/>
              <a:gd name="connsiteX20" fmla="*/ 2556164 w 3981450"/>
              <a:gd name="connsiteY20" fmla="*/ 630382 h 2800350"/>
              <a:gd name="connsiteX21" fmla="*/ 2576945 w 3981450"/>
              <a:gd name="connsiteY21" fmla="*/ 931718 h 2800350"/>
              <a:gd name="connsiteX22" fmla="*/ 2691245 w 3981450"/>
              <a:gd name="connsiteY22" fmla="*/ 1243446 h 2800350"/>
              <a:gd name="connsiteX23" fmla="*/ 2691245 w 3981450"/>
              <a:gd name="connsiteY23" fmla="*/ 1222664 h 2800350"/>
              <a:gd name="connsiteX24" fmla="*/ 2805545 w 3981450"/>
              <a:gd name="connsiteY24" fmla="*/ 1253836 h 2800350"/>
              <a:gd name="connsiteX25" fmla="*/ 2971800 w 3981450"/>
              <a:gd name="connsiteY25" fmla="*/ 1201882 h 2800350"/>
              <a:gd name="connsiteX26" fmla="*/ 3241964 w 3981450"/>
              <a:gd name="connsiteY26" fmla="*/ 744682 h 2800350"/>
              <a:gd name="connsiteX27" fmla="*/ 3480955 w 3981450"/>
              <a:gd name="connsiteY27" fmla="*/ 225136 h 2800350"/>
              <a:gd name="connsiteX28" fmla="*/ 3491345 w 3981450"/>
              <a:gd name="connsiteY28" fmla="*/ 245918 h 2800350"/>
              <a:gd name="connsiteX29" fmla="*/ 3584864 w 3981450"/>
              <a:gd name="connsiteY29" fmla="*/ 235527 h 2800350"/>
              <a:gd name="connsiteX30" fmla="*/ 3751118 w 3981450"/>
              <a:gd name="connsiteY30" fmla="*/ 422564 h 2800350"/>
              <a:gd name="connsiteX31" fmla="*/ 3896591 w 3981450"/>
              <a:gd name="connsiteY31" fmla="*/ 807027 h 2800350"/>
              <a:gd name="connsiteX32" fmla="*/ 3969327 w 3981450"/>
              <a:gd name="connsiteY32" fmla="*/ 1243446 h 2800350"/>
              <a:gd name="connsiteX33" fmla="*/ 3969327 w 3981450"/>
              <a:gd name="connsiteY33" fmla="*/ 1233055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81450" h="2800350">
                <a:moveTo>
                  <a:pt x="0" y="1586346"/>
                </a:moveTo>
                <a:cubicBezTo>
                  <a:pt x="33770" y="1606261"/>
                  <a:pt x="67541" y="1626177"/>
                  <a:pt x="114300" y="1742209"/>
                </a:cubicBezTo>
                <a:cubicBezTo>
                  <a:pt x="161059" y="1858241"/>
                  <a:pt x="221673" y="2143990"/>
                  <a:pt x="280555" y="2282536"/>
                </a:cubicBezTo>
                <a:cubicBezTo>
                  <a:pt x="339437" y="2421082"/>
                  <a:pt x="400050" y="2554432"/>
                  <a:pt x="467591" y="2573482"/>
                </a:cubicBezTo>
                <a:cubicBezTo>
                  <a:pt x="535132" y="2592532"/>
                  <a:pt x="635577" y="2462645"/>
                  <a:pt x="685800" y="2396836"/>
                </a:cubicBezTo>
                <a:cubicBezTo>
                  <a:pt x="736023" y="2331027"/>
                  <a:pt x="737754" y="2251363"/>
                  <a:pt x="768927" y="2178627"/>
                </a:cubicBezTo>
                <a:cubicBezTo>
                  <a:pt x="800100" y="2105891"/>
                  <a:pt x="831272" y="1946563"/>
                  <a:pt x="872836" y="1960418"/>
                </a:cubicBezTo>
                <a:cubicBezTo>
                  <a:pt x="914400" y="1974273"/>
                  <a:pt x="990600" y="2164773"/>
                  <a:pt x="1018309" y="2261755"/>
                </a:cubicBezTo>
                <a:cubicBezTo>
                  <a:pt x="1046018" y="2358737"/>
                  <a:pt x="1023505" y="2455718"/>
                  <a:pt x="1039091" y="2542309"/>
                </a:cubicBezTo>
                <a:cubicBezTo>
                  <a:pt x="1054677" y="2628900"/>
                  <a:pt x="1078923" y="2762250"/>
                  <a:pt x="1111827" y="2781300"/>
                </a:cubicBezTo>
                <a:cubicBezTo>
                  <a:pt x="1144732" y="2800350"/>
                  <a:pt x="1182832" y="2772641"/>
                  <a:pt x="1236518" y="2656609"/>
                </a:cubicBezTo>
                <a:cubicBezTo>
                  <a:pt x="1290204" y="2540577"/>
                  <a:pt x="1380259" y="2266950"/>
                  <a:pt x="1433945" y="2085109"/>
                </a:cubicBezTo>
                <a:cubicBezTo>
                  <a:pt x="1487631" y="1903268"/>
                  <a:pt x="1508413" y="1714500"/>
                  <a:pt x="1558636" y="1565564"/>
                </a:cubicBezTo>
                <a:cubicBezTo>
                  <a:pt x="1608859" y="1416628"/>
                  <a:pt x="1683327" y="1331768"/>
                  <a:pt x="1735282" y="1191491"/>
                </a:cubicBezTo>
                <a:cubicBezTo>
                  <a:pt x="1787237" y="1051214"/>
                  <a:pt x="1832264" y="860714"/>
                  <a:pt x="1870364" y="723900"/>
                </a:cubicBezTo>
                <a:cubicBezTo>
                  <a:pt x="1908464" y="587086"/>
                  <a:pt x="1924050" y="467591"/>
                  <a:pt x="1963882" y="370609"/>
                </a:cubicBezTo>
                <a:cubicBezTo>
                  <a:pt x="2003714" y="273627"/>
                  <a:pt x="2043546" y="200891"/>
                  <a:pt x="2109355" y="142009"/>
                </a:cubicBezTo>
                <a:cubicBezTo>
                  <a:pt x="2175164" y="83127"/>
                  <a:pt x="2318904" y="34636"/>
                  <a:pt x="2358736" y="17318"/>
                </a:cubicBezTo>
                <a:cubicBezTo>
                  <a:pt x="2398568" y="0"/>
                  <a:pt x="2334490" y="19050"/>
                  <a:pt x="2348345" y="38100"/>
                </a:cubicBezTo>
                <a:cubicBezTo>
                  <a:pt x="2362200" y="57150"/>
                  <a:pt x="2407228" y="32904"/>
                  <a:pt x="2441864" y="131618"/>
                </a:cubicBezTo>
                <a:cubicBezTo>
                  <a:pt x="2476500" y="230332"/>
                  <a:pt x="2533651" y="497032"/>
                  <a:pt x="2556164" y="630382"/>
                </a:cubicBezTo>
                <a:cubicBezTo>
                  <a:pt x="2578677" y="763732"/>
                  <a:pt x="2554432" y="829541"/>
                  <a:pt x="2576945" y="931718"/>
                </a:cubicBezTo>
                <a:cubicBezTo>
                  <a:pt x="2599459" y="1033895"/>
                  <a:pt x="2672195" y="1194955"/>
                  <a:pt x="2691245" y="1243446"/>
                </a:cubicBezTo>
                <a:cubicBezTo>
                  <a:pt x="2710295" y="1291937"/>
                  <a:pt x="2672195" y="1220932"/>
                  <a:pt x="2691245" y="1222664"/>
                </a:cubicBezTo>
                <a:cubicBezTo>
                  <a:pt x="2710295" y="1224396"/>
                  <a:pt x="2758786" y="1257300"/>
                  <a:pt x="2805545" y="1253836"/>
                </a:cubicBezTo>
                <a:cubicBezTo>
                  <a:pt x="2852304" y="1250372"/>
                  <a:pt x="2899064" y="1286741"/>
                  <a:pt x="2971800" y="1201882"/>
                </a:cubicBezTo>
                <a:cubicBezTo>
                  <a:pt x="3044536" y="1117023"/>
                  <a:pt x="3157105" y="907473"/>
                  <a:pt x="3241964" y="744682"/>
                </a:cubicBezTo>
                <a:cubicBezTo>
                  <a:pt x="3326823" y="581891"/>
                  <a:pt x="3439392" y="308263"/>
                  <a:pt x="3480955" y="225136"/>
                </a:cubicBezTo>
                <a:cubicBezTo>
                  <a:pt x="3522519" y="142009"/>
                  <a:pt x="3474027" y="244186"/>
                  <a:pt x="3491345" y="245918"/>
                </a:cubicBezTo>
                <a:cubicBezTo>
                  <a:pt x="3508663" y="247650"/>
                  <a:pt x="3541569" y="206086"/>
                  <a:pt x="3584864" y="235527"/>
                </a:cubicBezTo>
                <a:cubicBezTo>
                  <a:pt x="3628160" y="264968"/>
                  <a:pt x="3699164" y="327314"/>
                  <a:pt x="3751118" y="422564"/>
                </a:cubicBezTo>
                <a:cubicBezTo>
                  <a:pt x="3803072" y="517814"/>
                  <a:pt x="3860223" y="670213"/>
                  <a:pt x="3896591" y="807027"/>
                </a:cubicBezTo>
                <a:cubicBezTo>
                  <a:pt x="3932959" y="943841"/>
                  <a:pt x="3957204" y="1172441"/>
                  <a:pt x="3969327" y="1243446"/>
                </a:cubicBezTo>
                <a:cubicBezTo>
                  <a:pt x="3981450" y="1314451"/>
                  <a:pt x="3975388" y="1273753"/>
                  <a:pt x="3969327" y="123305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331640" y="4149080"/>
            <a:ext cx="46085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1764482" y="4004270"/>
            <a:ext cx="374441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83968" y="2924944"/>
            <a:ext cx="15841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555776" y="2708920"/>
            <a:ext cx="20162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79912" y="4005064"/>
            <a:ext cx="144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79712" y="5517232"/>
            <a:ext cx="144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259632" y="4653136"/>
            <a:ext cx="19442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259632" y="5301208"/>
            <a:ext cx="144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3779912" y="2636912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004048" y="2852936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355976" y="3933056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339752" y="4581128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627784" y="5445224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79712" y="5229200"/>
            <a:ext cx="117727" cy="144015"/>
          </a:xfrm>
          <a:prstGeom prst="ellipse">
            <a:avLst/>
          </a:prstGeom>
          <a:ln>
            <a:solidFill>
              <a:srgbClr val="291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 со стрелкой влево 5">
            <a:hlinkClick r:id="rId3" action="ppaction://hlinksldjump"/>
          </p:cNvPr>
          <p:cNvSpPr/>
          <p:nvPr/>
        </p:nvSpPr>
        <p:spPr>
          <a:xfrm>
            <a:off x="8495928" y="6174794"/>
            <a:ext cx="648072" cy="683206"/>
          </a:xfrm>
          <a:prstGeom prst="leftArrowCallou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08912" cy="6192688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marL="0" indent="0" algn="ctr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 самостоятельно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1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516" y="-129009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1124744"/>
            <a:ext cx="7920880" cy="3888432"/>
            <a:chOff x="539552" y="1124744"/>
            <a:chExt cx="7920880" cy="3888432"/>
          </a:xfrm>
        </p:grpSpPr>
        <p:pic>
          <p:nvPicPr>
            <p:cNvPr id="3" name="Рисунок 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124744"/>
              <a:ext cx="7920880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4860032" y="3717032"/>
              <a:ext cx="3355876" cy="158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4836418" y="3266661"/>
              <a:ext cx="345638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2880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887" y="-182424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771800" y="3501008"/>
            <a:ext cx="4608512" cy="10801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580112" y="3861048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476375" y="1125538"/>
            <a:ext cx="70723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4922"/>
            <a:ext cx="8064896" cy="56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30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640448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</a:t>
            </a:r>
            <a:r>
              <a:rPr lang="ru-RU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урока: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143932" cy="5033978"/>
          </a:xfrm>
        </p:spPr>
        <p:txBody>
          <a:bodyPr>
            <a:normAutofit/>
          </a:bodyPr>
          <a:lstStyle/>
          <a:p>
            <a:r>
              <a:rPr lang="ru-RU" dirty="0" smtClean="0"/>
              <a:t>повторить и обобщить теоретические знания по темам: «Геометрический смысл производной», «Применение производной  к исследованию функций».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рассмотреть все типы задач,   встречающиеся на  ЕГЭ по математике. </a:t>
            </a:r>
          </a:p>
          <a:p>
            <a:endParaRPr lang="ru-RU" dirty="0" smtClean="0"/>
          </a:p>
          <a:p>
            <a:r>
              <a:rPr lang="ru-RU" dirty="0" smtClean="0"/>
              <a:t>проверить свои знания при самостоятельном решении задач.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3921" y="-165656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b="4035"/>
          <a:stretch>
            <a:fillRect/>
          </a:stretch>
        </p:blipFill>
        <p:spPr bwMode="auto">
          <a:xfrm>
            <a:off x="624294" y="1268760"/>
            <a:ext cx="7858180" cy="32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4048" y="2970448"/>
            <a:ext cx="335758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216320" y="3104964"/>
            <a:ext cx="29523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9578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021" y="-129009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5" y="708086"/>
            <a:ext cx="81439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898166" y="3527512"/>
            <a:ext cx="345638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896036" y="2708920"/>
            <a:ext cx="309634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66316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842" y="-141786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b="82050"/>
          <a:stretch/>
        </p:blipFill>
        <p:spPr bwMode="auto">
          <a:xfrm>
            <a:off x="467543" y="751930"/>
            <a:ext cx="8098107" cy="130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2" cstate="print"/>
          <a:srcRect l="22563" t="16939" r="25796"/>
          <a:stretch/>
        </p:blipFill>
        <p:spPr bwMode="auto">
          <a:xfrm>
            <a:off x="1907704" y="1700808"/>
            <a:ext cx="51845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3080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9498" y="-222987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b="73976"/>
          <a:stretch/>
        </p:blipFill>
        <p:spPr bwMode="auto">
          <a:xfrm>
            <a:off x="539552" y="908720"/>
            <a:ext cx="8136904" cy="11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1475656" y="2018522"/>
            <a:ext cx="6840760" cy="4434814"/>
            <a:chOff x="1475656" y="2018522"/>
            <a:chExt cx="6840760" cy="4434814"/>
          </a:xfrm>
        </p:grpSpPr>
        <p:pic>
          <p:nvPicPr>
            <p:cNvPr id="9" name="Рисунок 8"/>
            <p:cNvPicPr/>
            <p:nvPr/>
          </p:nvPicPr>
          <p:blipFill rotWithShape="1">
            <a:blip r:embed="rId2" cstate="print"/>
            <a:srcRect l="20281" t="27128" r="20925"/>
            <a:stretch/>
          </p:blipFill>
          <p:spPr bwMode="auto">
            <a:xfrm>
              <a:off x="1475656" y="2018522"/>
              <a:ext cx="6840760" cy="4434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Прямая со стрелкой 15"/>
            <p:cNvCxnSpPr/>
            <p:nvPr/>
          </p:nvCxnSpPr>
          <p:spPr>
            <a:xfrm flipV="1">
              <a:off x="4607040" y="2125688"/>
              <a:ext cx="0" cy="426314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672680" y="4397356"/>
              <a:ext cx="6336704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98709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t="13959" r="10515" b="15056"/>
          <a:stretch/>
        </p:blipFill>
        <p:spPr bwMode="auto">
          <a:xfrm>
            <a:off x="467544" y="1196752"/>
            <a:ext cx="81369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19498" y="-222987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658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7129" y="0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графику производной функции определите величину угла в градусах между положительным направлением оси Ох и касательной 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i="1" dirty="0" smtClean="0">
                <a:solidFill>
                  <a:srgbClr val="002060"/>
                </a:solidFill>
                <a:latin typeface="Cambria"/>
                <a:cs typeface="Times New Roman" pitchFamily="18" charset="0"/>
              </a:rPr>
              <a:t>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-3.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596" y="2143116"/>
            <a:ext cx="5116512" cy="4143404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>
            <a:off x="285720" y="4214818"/>
            <a:ext cx="5357850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857224" y="4214818"/>
            <a:ext cx="414340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00034" y="2214554"/>
          <a:ext cx="2103437" cy="700088"/>
        </p:xfrm>
        <a:graphic>
          <a:graphicData uri="http://schemas.openxmlformats.org/presentationml/2006/ole">
            <p:oleObj spid="_x0000_s78852" name="Формула" r:id="rId3" imgW="800640" imgH="254160" progId="">
              <p:embed/>
            </p:oleObj>
          </a:graphicData>
        </a:graphic>
      </p:graphicFrame>
      <p:sp>
        <p:nvSpPr>
          <p:cNvPr id="37" name="Полилиния 36"/>
          <p:cNvSpPr/>
          <p:nvPr/>
        </p:nvSpPr>
        <p:spPr>
          <a:xfrm>
            <a:off x="857224" y="3143248"/>
            <a:ext cx="3724507" cy="2687445"/>
          </a:xfrm>
          <a:custGeom>
            <a:avLst/>
            <a:gdLst>
              <a:gd name="connsiteX0" fmla="*/ 0 w 3724507"/>
              <a:gd name="connsiteY0" fmla="*/ 999893 h 2687445"/>
              <a:gd name="connsiteX1" fmla="*/ 446048 w 3724507"/>
              <a:gd name="connsiteY1" fmla="*/ 40888 h 2687445"/>
              <a:gd name="connsiteX2" fmla="*/ 836341 w 3724507"/>
              <a:gd name="connsiteY2" fmla="*/ 754566 h 2687445"/>
              <a:gd name="connsiteX3" fmla="*/ 1248936 w 3724507"/>
              <a:gd name="connsiteY3" fmla="*/ 341971 h 2687445"/>
              <a:gd name="connsiteX4" fmla="*/ 1650380 w 3724507"/>
              <a:gd name="connsiteY4" fmla="*/ 2048108 h 2687445"/>
              <a:gd name="connsiteX5" fmla="*/ 2497873 w 3724507"/>
              <a:gd name="connsiteY5" fmla="*/ 2349191 h 2687445"/>
              <a:gd name="connsiteX6" fmla="*/ 3724507 w 3724507"/>
              <a:gd name="connsiteY6" fmla="*/ 18586 h 26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4507" h="2687445">
                <a:moveTo>
                  <a:pt x="0" y="999893"/>
                </a:moveTo>
                <a:cubicBezTo>
                  <a:pt x="153329" y="540834"/>
                  <a:pt x="306658" y="81776"/>
                  <a:pt x="446048" y="40888"/>
                </a:cubicBezTo>
                <a:cubicBezTo>
                  <a:pt x="585438" y="0"/>
                  <a:pt x="702526" y="704386"/>
                  <a:pt x="836341" y="754566"/>
                </a:cubicBezTo>
                <a:cubicBezTo>
                  <a:pt x="970156" y="804746"/>
                  <a:pt x="1113263" y="126381"/>
                  <a:pt x="1248936" y="341971"/>
                </a:cubicBezTo>
                <a:cubicBezTo>
                  <a:pt x="1384609" y="557561"/>
                  <a:pt x="1442224" y="1713571"/>
                  <a:pt x="1650380" y="2048108"/>
                </a:cubicBezTo>
                <a:cubicBezTo>
                  <a:pt x="1858536" y="2382645"/>
                  <a:pt x="2152185" y="2687445"/>
                  <a:pt x="2497873" y="2349191"/>
                </a:cubicBezTo>
                <a:cubicBezTo>
                  <a:pt x="2843561" y="2010937"/>
                  <a:pt x="3284034" y="1014761"/>
                  <a:pt x="3724507" y="1858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571604" y="3714752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428728" y="421481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85918" y="3857628"/>
            <a:ext cx="1143008" cy="1588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0036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689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-201017"/>
            <a:ext cx="116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ый рисунок (1)"/>
          <p:cNvPicPr/>
          <p:nvPr/>
        </p:nvPicPr>
        <p:blipFill rotWithShape="1">
          <a:blip r:embed="rId2" cstate="print"/>
          <a:srcRect b="79653"/>
          <a:stretch/>
        </p:blipFill>
        <p:spPr bwMode="auto">
          <a:xfrm>
            <a:off x="534043" y="836712"/>
            <a:ext cx="8070406" cy="95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овый рисунок (1)"/>
          <p:cNvPicPr/>
          <p:nvPr/>
        </p:nvPicPr>
        <p:blipFill rotWithShape="1">
          <a:blip r:embed="rId2" cstate="print"/>
          <a:srcRect l="18998" t="20722" r="27470"/>
          <a:stretch/>
        </p:blipFill>
        <p:spPr bwMode="auto">
          <a:xfrm>
            <a:off x="1724930" y="1789043"/>
            <a:ext cx="5688632" cy="45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2975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 себя!!!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493" y="2323652"/>
            <a:ext cx="280842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000" dirty="0" smtClean="0"/>
              <a:t>№ 1. </a:t>
            </a:r>
            <a:r>
              <a:rPr lang="ru-RU" sz="4000" dirty="0" smtClean="0">
                <a:solidFill>
                  <a:srgbClr val="00B050"/>
                </a:solidFill>
              </a:rPr>
              <a:t>-1</a:t>
            </a:r>
          </a:p>
          <a:p>
            <a:pPr marL="68580" indent="0">
              <a:buNone/>
            </a:pPr>
            <a:r>
              <a:rPr lang="ru-RU" sz="4000" dirty="0" smtClean="0"/>
              <a:t>№ 2. </a:t>
            </a:r>
            <a:r>
              <a:rPr lang="ru-RU" sz="4000" dirty="0" smtClean="0">
                <a:solidFill>
                  <a:srgbClr val="00B050"/>
                </a:solidFill>
              </a:rPr>
              <a:t>0,25</a:t>
            </a:r>
          </a:p>
          <a:p>
            <a:pPr marL="68580" indent="0">
              <a:buNone/>
            </a:pPr>
            <a:r>
              <a:rPr lang="ru-RU" sz="4000" dirty="0" smtClean="0"/>
              <a:t>№ 3. </a:t>
            </a:r>
            <a:r>
              <a:rPr lang="ru-RU" sz="4000" dirty="0" smtClean="0">
                <a:solidFill>
                  <a:srgbClr val="00B050"/>
                </a:solidFill>
              </a:rPr>
              <a:t>1</a:t>
            </a:r>
          </a:p>
          <a:p>
            <a:pPr marL="6858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№ 4.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78694" y="2348880"/>
            <a:ext cx="2808428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ru-RU" sz="4000" dirty="0" smtClean="0"/>
              <a:t>№ 5. </a:t>
            </a:r>
            <a:r>
              <a:rPr lang="ru-RU" sz="4000" dirty="0" smtClean="0">
                <a:solidFill>
                  <a:srgbClr val="00B050"/>
                </a:solidFill>
              </a:rPr>
              <a:t>- 0,25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4000" dirty="0" smtClean="0"/>
              <a:t>№ 6. </a:t>
            </a:r>
            <a:r>
              <a:rPr lang="ru-RU" sz="4000" dirty="0" smtClean="0">
                <a:solidFill>
                  <a:srgbClr val="00B050"/>
                </a:solidFill>
              </a:rPr>
              <a:t>4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4000" dirty="0" smtClean="0"/>
              <a:t>№ 7. </a:t>
            </a:r>
            <a:r>
              <a:rPr lang="ru-RU" sz="4000" dirty="0" smtClean="0">
                <a:solidFill>
                  <a:srgbClr val="00B050"/>
                </a:solidFill>
              </a:rPr>
              <a:t>- 3</a:t>
            </a:r>
          </a:p>
        </p:txBody>
      </p:sp>
    </p:spTree>
    <p:extLst>
      <p:ext uri="{BB962C8B-B14F-4D97-AF65-F5344CB8AC3E}">
        <p14:creationId xmlns="" xmlns:p14="http://schemas.microsoft.com/office/powerpoint/2010/main" val="28222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78674" y="639268"/>
            <a:ext cx="6286544" cy="2786082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60" name="Прямая со стрелкой 59"/>
          <p:cNvCxnSpPr/>
          <p:nvPr/>
        </p:nvCxnSpPr>
        <p:spPr>
          <a:xfrm rot="5400000" flipH="1" flipV="1">
            <a:off x="3321835" y="1607331"/>
            <a:ext cx="2786082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619672" y="1628800"/>
            <a:ext cx="6215106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олилиния 62"/>
          <p:cNvSpPr/>
          <p:nvPr/>
        </p:nvSpPr>
        <p:spPr>
          <a:xfrm>
            <a:off x="2357422" y="428604"/>
            <a:ext cx="4518834" cy="2071701"/>
          </a:xfrm>
          <a:custGeom>
            <a:avLst/>
            <a:gdLst>
              <a:gd name="connsiteX0" fmla="*/ 0 w 5762625"/>
              <a:gd name="connsiteY0" fmla="*/ 2406650 h 3292475"/>
              <a:gd name="connsiteX1" fmla="*/ 685800 w 5762625"/>
              <a:gd name="connsiteY1" fmla="*/ 1177925 h 3292475"/>
              <a:gd name="connsiteX2" fmla="*/ 1743075 w 5762625"/>
              <a:gd name="connsiteY2" fmla="*/ 3121025 h 3292475"/>
              <a:gd name="connsiteX3" fmla="*/ 2895600 w 5762625"/>
              <a:gd name="connsiteY3" fmla="*/ 149225 h 3292475"/>
              <a:gd name="connsiteX4" fmla="*/ 4200525 w 5762625"/>
              <a:gd name="connsiteY4" fmla="*/ 2225675 h 3292475"/>
              <a:gd name="connsiteX5" fmla="*/ 5429250 w 5762625"/>
              <a:gd name="connsiteY5" fmla="*/ 1692275 h 3292475"/>
              <a:gd name="connsiteX6" fmla="*/ 5762625 w 5762625"/>
              <a:gd name="connsiteY6" fmla="*/ 1587500 h 329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2625" h="3292475">
                <a:moveTo>
                  <a:pt x="0" y="2406650"/>
                </a:moveTo>
                <a:cubicBezTo>
                  <a:pt x="197644" y="1732756"/>
                  <a:pt x="395288" y="1058863"/>
                  <a:pt x="685800" y="1177925"/>
                </a:cubicBezTo>
                <a:cubicBezTo>
                  <a:pt x="976313" y="1296988"/>
                  <a:pt x="1374775" y="3292475"/>
                  <a:pt x="1743075" y="3121025"/>
                </a:cubicBezTo>
                <a:cubicBezTo>
                  <a:pt x="2111375" y="2949575"/>
                  <a:pt x="2486025" y="298450"/>
                  <a:pt x="2895600" y="149225"/>
                </a:cubicBezTo>
                <a:cubicBezTo>
                  <a:pt x="3305175" y="0"/>
                  <a:pt x="3778250" y="1968500"/>
                  <a:pt x="4200525" y="2225675"/>
                </a:cubicBezTo>
                <a:cubicBezTo>
                  <a:pt x="4622800" y="2482850"/>
                  <a:pt x="5168900" y="1798638"/>
                  <a:pt x="5429250" y="1692275"/>
                </a:cubicBezTo>
                <a:cubicBezTo>
                  <a:pt x="5689600" y="1585913"/>
                  <a:pt x="5726112" y="1586706"/>
                  <a:pt x="5762625" y="1587500"/>
                </a:cubicBezTo>
              </a:path>
            </a:pathLst>
          </a:cu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0" y="1000108"/>
          <a:ext cx="2428860" cy="719136"/>
        </p:xfrm>
        <a:graphic>
          <a:graphicData uri="http://schemas.openxmlformats.org/presentationml/2006/ole">
            <p:oleObj spid="_x0000_s77938" name="Формула" r:id="rId3" imgW="19096920" imgH="6491160" progId="">
              <p:embed/>
            </p:oleObj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714876" y="16430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643042" y="3571876"/>
            <a:ext cx="6286544" cy="2786082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2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0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0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96" name="Прямая со стрелкой 95"/>
          <p:cNvCxnSpPr/>
          <p:nvPr/>
        </p:nvCxnSpPr>
        <p:spPr>
          <a:xfrm rot="5400000" flipH="1" flipV="1">
            <a:off x="3251191" y="4964123"/>
            <a:ext cx="2928958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1500166" y="4929198"/>
            <a:ext cx="6143668" cy="158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714876" y="49291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6929454" y="3000372"/>
          <a:ext cx="2016125" cy="700087"/>
        </p:xfrm>
        <a:graphic>
          <a:graphicData uri="http://schemas.openxmlformats.org/presentationml/2006/ole">
            <p:oleObj spid="_x0000_s77939" name="Формула" r:id="rId4" imgW="762480" imgH="254160" progId="">
              <p:embed/>
            </p:oleObj>
          </a:graphicData>
        </a:graphic>
      </p:graphicFrame>
      <p:sp>
        <p:nvSpPr>
          <p:cNvPr id="106" name="Овал 105"/>
          <p:cNvSpPr/>
          <p:nvPr/>
        </p:nvSpPr>
        <p:spPr>
          <a:xfrm>
            <a:off x="2428860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357818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4000496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143240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286512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олилиния 110"/>
          <p:cNvSpPr/>
          <p:nvPr/>
        </p:nvSpPr>
        <p:spPr>
          <a:xfrm>
            <a:off x="2123728" y="3786190"/>
            <a:ext cx="4805727" cy="1825623"/>
          </a:xfrm>
          <a:custGeom>
            <a:avLst/>
            <a:gdLst>
              <a:gd name="connsiteX0" fmla="*/ 0 w 4954587"/>
              <a:gd name="connsiteY0" fmla="*/ 847725 h 1868488"/>
              <a:gd name="connsiteX1" fmla="*/ 419100 w 4954587"/>
              <a:gd name="connsiteY1" fmla="*/ 1733550 h 1868488"/>
              <a:gd name="connsiteX2" fmla="*/ 1104900 w 4954587"/>
              <a:gd name="connsiteY2" fmla="*/ 38100 h 1868488"/>
              <a:gd name="connsiteX3" fmla="*/ 1971675 w 4954587"/>
              <a:gd name="connsiteY3" fmla="*/ 1504950 h 1868488"/>
              <a:gd name="connsiteX4" fmla="*/ 3429000 w 4954587"/>
              <a:gd name="connsiteY4" fmla="*/ 285750 h 1868488"/>
              <a:gd name="connsiteX5" fmla="*/ 4333875 w 4954587"/>
              <a:gd name="connsiteY5" fmla="*/ 981075 h 1868488"/>
              <a:gd name="connsiteX6" fmla="*/ 4867275 w 4954587"/>
              <a:gd name="connsiteY6" fmla="*/ 323850 h 1868488"/>
              <a:gd name="connsiteX7" fmla="*/ 4857750 w 4954587"/>
              <a:gd name="connsiteY7" fmla="*/ 333375 h 1868488"/>
              <a:gd name="connsiteX8" fmla="*/ 4857750 w 4954587"/>
              <a:gd name="connsiteY8" fmla="*/ 333375 h 18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4587" h="1868488">
                <a:moveTo>
                  <a:pt x="0" y="847725"/>
                </a:moveTo>
                <a:cubicBezTo>
                  <a:pt x="117475" y="1358106"/>
                  <a:pt x="234950" y="1868488"/>
                  <a:pt x="419100" y="1733550"/>
                </a:cubicBezTo>
                <a:cubicBezTo>
                  <a:pt x="603250" y="1598613"/>
                  <a:pt x="846138" y="76200"/>
                  <a:pt x="1104900" y="38100"/>
                </a:cubicBezTo>
                <a:cubicBezTo>
                  <a:pt x="1363662" y="0"/>
                  <a:pt x="1584325" y="1463675"/>
                  <a:pt x="1971675" y="1504950"/>
                </a:cubicBezTo>
                <a:cubicBezTo>
                  <a:pt x="2359025" y="1546225"/>
                  <a:pt x="3035300" y="373062"/>
                  <a:pt x="3429000" y="285750"/>
                </a:cubicBezTo>
                <a:cubicBezTo>
                  <a:pt x="3822700" y="198438"/>
                  <a:pt x="4094163" y="974725"/>
                  <a:pt x="4333875" y="981075"/>
                </a:cubicBezTo>
                <a:cubicBezTo>
                  <a:pt x="4573587" y="987425"/>
                  <a:pt x="4779963" y="431800"/>
                  <a:pt x="4867275" y="323850"/>
                </a:cubicBezTo>
                <a:cubicBezTo>
                  <a:pt x="4954587" y="215900"/>
                  <a:pt x="4857750" y="333375"/>
                  <a:pt x="4857750" y="333375"/>
                </a:cubicBezTo>
                <a:lnTo>
                  <a:pt x="4857750" y="333375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2232501"/>
              </p:ext>
            </p:extLst>
          </p:nvPr>
        </p:nvGraphicFramePr>
        <p:xfrm>
          <a:off x="251520" y="116632"/>
          <a:ext cx="2643174" cy="576065"/>
        </p:xfrm>
        <a:graphic>
          <a:graphicData uri="http://schemas.openxmlformats.org/presentationml/2006/ole">
            <p:oleObj spid="_x0000_s77940" name="Формула" r:id="rId5" imgW="596880" imgH="203040" progId="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0" y="2420888"/>
          <a:ext cx="2279650" cy="720080"/>
        </p:xfrm>
        <a:graphic>
          <a:graphicData uri="http://schemas.openxmlformats.org/presentationml/2006/ole">
            <p:oleObj spid="_x0000_s77941" name="Формула" r:id="rId6" imgW="19096920" imgH="6491160" progId="">
              <p:embed/>
            </p:oleObj>
          </a:graphicData>
        </a:graphic>
      </p:graphicFrame>
      <p:sp>
        <p:nvSpPr>
          <p:cNvPr id="114" name="Овал 113"/>
          <p:cNvSpPr/>
          <p:nvPr/>
        </p:nvSpPr>
        <p:spPr>
          <a:xfrm>
            <a:off x="2428860" y="15716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3143240" y="15716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4000496" y="15716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366024" y="15716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2195736" y="5589240"/>
            <a:ext cx="57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167334" y="341474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857620" y="53578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72198" y="492919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788330" y="330616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Стрелка вверх 124"/>
          <p:cNvSpPr/>
          <p:nvPr/>
        </p:nvSpPr>
        <p:spPr>
          <a:xfrm rot="1023993">
            <a:off x="2675595" y="3711314"/>
            <a:ext cx="179940" cy="15250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верх 125"/>
          <p:cNvSpPr/>
          <p:nvPr/>
        </p:nvSpPr>
        <p:spPr>
          <a:xfrm rot="2569242">
            <a:off x="4625256" y="3622886"/>
            <a:ext cx="182094" cy="17112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верх 126"/>
          <p:cNvSpPr/>
          <p:nvPr/>
        </p:nvSpPr>
        <p:spPr>
          <a:xfrm rot="1959879">
            <a:off x="6592555" y="3763965"/>
            <a:ext cx="160104" cy="8634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верх 129"/>
          <p:cNvSpPr/>
          <p:nvPr/>
        </p:nvSpPr>
        <p:spPr>
          <a:xfrm rot="9458789">
            <a:off x="3593988" y="3756291"/>
            <a:ext cx="105435" cy="140520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Стрелка вверх 130"/>
          <p:cNvSpPr/>
          <p:nvPr/>
        </p:nvSpPr>
        <p:spPr>
          <a:xfrm rot="9958113">
            <a:off x="2219558" y="4396537"/>
            <a:ext cx="139669" cy="97428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Стрелка вверх 131"/>
          <p:cNvSpPr/>
          <p:nvPr/>
        </p:nvSpPr>
        <p:spPr>
          <a:xfrm rot="8062110">
            <a:off x="5862278" y="3704611"/>
            <a:ext cx="219488" cy="108323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олилиния 132"/>
          <p:cNvSpPr/>
          <p:nvPr/>
        </p:nvSpPr>
        <p:spPr>
          <a:xfrm>
            <a:off x="2500298" y="1142984"/>
            <a:ext cx="769434" cy="531541"/>
          </a:xfrm>
          <a:custGeom>
            <a:avLst/>
            <a:gdLst>
              <a:gd name="connsiteX0" fmla="*/ 0 w 769434"/>
              <a:gd name="connsiteY0" fmla="*/ 447907 h 531541"/>
              <a:gd name="connsiteX1" fmla="*/ 356839 w 769434"/>
              <a:gd name="connsiteY1" fmla="*/ 1858 h 531541"/>
              <a:gd name="connsiteX2" fmla="*/ 713678 w 769434"/>
              <a:gd name="connsiteY2" fmla="*/ 459058 h 531541"/>
              <a:gd name="connsiteX3" fmla="*/ 691376 w 769434"/>
              <a:gd name="connsiteY3" fmla="*/ 436755 h 53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9434" h="531541">
                <a:moveTo>
                  <a:pt x="0" y="447907"/>
                </a:moveTo>
                <a:cubicBezTo>
                  <a:pt x="118946" y="223953"/>
                  <a:pt x="237893" y="0"/>
                  <a:pt x="356839" y="1858"/>
                </a:cubicBezTo>
                <a:cubicBezTo>
                  <a:pt x="475785" y="3716"/>
                  <a:pt x="657922" y="386575"/>
                  <a:pt x="713678" y="459058"/>
                </a:cubicBezTo>
                <a:cubicBezTo>
                  <a:pt x="769434" y="531541"/>
                  <a:pt x="730405" y="484148"/>
                  <a:pt x="691376" y="43675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олилиния 133"/>
          <p:cNvSpPr/>
          <p:nvPr/>
        </p:nvSpPr>
        <p:spPr>
          <a:xfrm>
            <a:off x="4071934" y="500042"/>
            <a:ext cx="1360449" cy="1156009"/>
          </a:xfrm>
          <a:custGeom>
            <a:avLst/>
            <a:gdLst>
              <a:gd name="connsiteX0" fmla="*/ 0 w 1360449"/>
              <a:gd name="connsiteY0" fmla="*/ 1156009 h 1156009"/>
              <a:gd name="connsiteX1" fmla="*/ 579864 w 1360449"/>
              <a:gd name="connsiteY1" fmla="*/ 7434 h 1156009"/>
              <a:gd name="connsiteX2" fmla="*/ 1360449 w 1360449"/>
              <a:gd name="connsiteY2" fmla="*/ 1111404 h 115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0449" h="1156009">
                <a:moveTo>
                  <a:pt x="0" y="1156009"/>
                </a:moveTo>
                <a:cubicBezTo>
                  <a:pt x="176561" y="585438"/>
                  <a:pt x="353123" y="14868"/>
                  <a:pt x="579864" y="7434"/>
                </a:cubicBezTo>
                <a:cubicBezTo>
                  <a:pt x="806605" y="0"/>
                  <a:pt x="1083527" y="555702"/>
                  <a:pt x="1360449" y="111140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Дуга 134"/>
          <p:cNvSpPr/>
          <p:nvPr/>
        </p:nvSpPr>
        <p:spPr>
          <a:xfrm rot="17770494">
            <a:off x="6311166" y="1445443"/>
            <a:ext cx="994540" cy="964748"/>
          </a:xfrm>
          <a:prstGeom prst="arc">
            <a:avLst>
              <a:gd name="adj1" fmla="val 16525607"/>
              <a:gd name="adj2" fmla="val 2118632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олилиния 135"/>
          <p:cNvSpPr/>
          <p:nvPr/>
        </p:nvSpPr>
        <p:spPr>
          <a:xfrm>
            <a:off x="2267744" y="1628800"/>
            <a:ext cx="216024" cy="648072"/>
          </a:xfrm>
          <a:custGeom>
            <a:avLst/>
            <a:gdLst>
              <a:gd name="connsiteX0" fmla="*/ 0 w 167268"/>
              <a:gd name="connsiteY0" fmla="*/ 312234 h 312234"/>
              <a:gd name="connsiteX1" fmla="*/ 133815 w 167268"/>
              <a:gd name="connsiteY1" fmla="*/ 44605 h 312234"/>
              <a:gd name="connsiteX2" fmla="*/ 167268 w 167268"/>
              <a:gd name="connsiteY2" fmla="*/ 44605 h 31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68" h="312234">
                <a:moveTo>
                  <a:pt x="0" y="312234"/>
                </a:moveTo>
                <a:cubicBezTo>
                  <a:pt x="52968" y="200722"/>
                  <a:pt x="105937" y="89210"/>
                  <a:pt x="133815" y="44605"/>
                </a:cubicBezTo>
                <a:cubicBezTo>
                  <a:pt x="161693" y="0"/>
                  <a:pt x="164480" y="22302"/>
                  <a:pt x="167268" y="44605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олилиния 141"/>
          <p:cNvSpPr/>
          <p:nvPr/>
        </p:nvSpPr>
        <p:spPr>
          <a:xfrm>
            <a:off x="5508104" y="1628800"/>
            <a:ext cx="936104" cy="288032"/>
          </a:xfrm>
          <a:custGeom>
            <a:avLst/>
            <a:gdLst>
              <a:gd name="connsiteX0" fmla="*/ 0 w 903249"/>
              <a:gd name="connsiteY0" fmla="*/ 22303 h 226742"/>
              <a:gd name="connsiteX1" fmla="*/ 245327 w 903249"/>
              <a:gd name="connsiteY1" fmla="*/ 223025 h 226742"/>
              <a:gd name="connsiteX2" fmla="*/ 903249 w 903249"/>
              <a:gd name="connsiteY2" fmla="*/ 0 h 22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249" h="226742">
                <a:moveTo>
                  <a:pt x="0" y="22303"/>
                </a:moveTo>
                <a:cubicBezTo>
                  <a:pt x="47393" y="124522"/>
                  <a:pt x="94786" y="226742"/>
                  <a:pt x="245327" y="223025"/>
                </a:cubicBezTo>
                <a:cubicBezTo>
                  <a:pt x="395868" y="219308"/>
                  <a:pt x="649558" y="109654"/>
                  <a:pt x="903249" y="0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олилиния 145"/>
          <p:cNvSpPr/>
          <p:nvPr/>
        </p:nvSpPr>
        <p:spPr>
          <a:xfrm>
            <a:off x="3211551" y="1650380"/>
            <a:ext cx="869795" cy="763859"/>
          </a:xfrm>
          <a:custGeom>
            <a:avLst/>
            <a:gdLst>
              <a:gd name="connsiteX0" fmla="*/ 0 w 869795"/>
              <a:gd name="connsiteY0" fmla="*/ 33454 h 763859"/>
              <a:gd name="connsiteX1" fmla="*/ 501805 w 869795"/>
              <a:gd name="connsiteY1" fmla="*/ 758283 h 763859"/>
              <a:gd name="connsiteX2" fmla="*/ 869795 w 869795"/>
              <a:gd name="connsiteY2" fmla="*/ 0 h 7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9795" h="763859">
                <a:moveTo>
                  <a:pt x="0" y="33454"/>
                </a:moveTo>
                <a:cubicBezTo>
                  <a:pt x="178419" y="398656"/>
                  <a:pt x="356839" y="763859"/>
                  <a:pt x="501805" y="758283"/>
                </a:cubicBezTo>
                <a:cubicBezTo>
                  <a:pt x="646771" y="752707"/>
                  <a:pt x="869795" y="0"/>
                  <a:pt x="869795" y="0"/>
                </a:cubicBezTo>
              </a:path>
            </a:pathLst>
          </a:cu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люс 99"/>
          <p:cNvSpPr/>
          <p:nvPr/>
        </p:nvSpPr>
        <p:spPr>
          <a:xfrm>
            <a:off x="6732240" y="1412776"/>
            <a:ext cx="216024" cy="216024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1" name="Плюс 100"/>
          <p:cNvSpPr/>
          <p:nvPr/>
        </p:nvSpPr>
        <p:spPr>
          <a:xfrm>
            <a:off x="4427984" y="908720"/>
            <a:ext cx="288032" cy="36004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2" name="Плюс 101"/>
          <p:cNvSpPr/>
          <p:nvPr/>
        </p:nvSpPr>
        <p:spPr>
          <a:xfrm>
            <a:off x="2699792" y="1268760"/>
            <a:ext cx="288032" cy="36004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3" name="Минус 102"/>
          <p:cNvSpPr/>
          <p:nvPr/>
        </p:nvSpPr>
        <p:spPr>
          <a:xfrm>
            <a:off x="5652120" y="1556792"/>
            <a:ext cx="288032" cy="36004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Минус 104"/>
          <p:cNvSpPr/>
          <p:nvPr/>
        </p:nvSpPr>
        <p:spPr>
          <a:xfrm>
            <a:off x="3563888" y="1772816"/>
            <a:ext cx="288032" cy="36004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2" name="Минус 111"/>
          <p:cNvSpPr/>
          <p:nvPr/>
        </p:nvSpPr>
        <p:spPr>
          <a:xfrm>
            <a:off x="2051720" y="1772816"/>
            <a:ext cx="288032" cy="36004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rot="5400000">
            <a:off x="575556" y="3465004"/>
            <a:ext cx="381642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134" idx="0"/>
          </p:cNvCxnSpPr>
          <p:nvPr/>
        </p:nvCxnSpPr>
        <p:spPr>
          <a:xfrm flipH="1">
            <a:off x="4067944" y="1656051"/>
            <a:ext cx="3990" cy="3573149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33" idx="3"/>
            <a:endCxn id="111" idx="2"/>
          </p:cNvCxnSpPr>
          <p:nvPr/>
        </p:nvCxnSpPr>
        <p:spPr>
          <a:xfrm>
            <a:off x="3191674" y="1579739"/>
            <a:ext cx="3758" cy="224367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stCxn id="134" idx="2"/>
            <a:endCxn id="111" idx="4"/>
          </p:cNvCxnSpPr>
          <p:nvPr/>
        </p:nvCxnSpPr>
        <p:spPr>
          <a:xfrm>
            <a:off x="5432383" y="1611446"/>
            <a:ext cx="17323" cy="2453939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>
            <a:stCxn id="142" idx="2"/>
          </p:cNvCxnSpPr>
          <p:nvPr/>
        </p:nvCxnSpPr>
        <p:spPr>
          <a:xfrm flipH="1">
            <a:off x="6393906" y="1628800"/>
            <a:ext cx="50302" cy="310553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500298" y="18112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13AF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2913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090147" y="17144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13AF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2913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444208" y="180278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2913AF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endParaRPr lang="ru-RU" b="1" i="1" dirty="0">
              <a:solidFill>
                <a:srgbClr val="2913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183958" y="1008644"/>
            <a:ext cx="63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292080" y="1268760"/>
            <a:ext cx="639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5357818" y="15716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62717" y="0"/>
                <a:ext cx="2014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717" y="0"/>
                <a:ext cx="2014719" cy="58477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67808" y="2994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25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834 L 2.5E-6 0.556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7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834 L -0.00121 0.3213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0052 0.52292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0007 0.3548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208 L 0.00157 0.4430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4" grpId="0" animBg="1"/>
      <p:bldP spid="115" grpId="0" animBg="1"/>
      <p:bldP spid="116" grpId="0" animBg="1"/>
      <p:bldP spid="118" grpId="0" animBg="1"/>
      <p:bldP spid="120" grpId="0" build="allAtOnce"/>
      <p:bldP spid="121" grpId="0"/>
      <p:bldP spid="122" grpId="0"/>
      <p:bldP spid="123" grpId="0"/>
      <p:bldP spid="124" grpId="0"/>
      <p:bldP spid="125" grpId="0" animBg="1"/>
      <p:bldP spid="125" grpId="1" animBg="1"/>
      <p:bldP spid="126" grpId="0" animBg="1"/>
      <p:bldP spid="126" grpId="1" animBg="1"/>
      <p:bldP spid="127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42" grpId="0" animBg="1"/>
      <p:bldP spid="146" grpId="0" animBg="1"/>
      <p:bldP spid="100" grpId="0" animBg="1"/>
      <p:bldP spid="101" grpId="0" animBg="1"/>
      <p:bldP spid="102" grpId="0" animBg="1"/>
      <p:bldP spid="103" grpId="0" animBg="1"/>
      <p:bldP spid="105" grpId="0" animBg="1"/>
      <p:bldP spid="112" grpId="0" animBg="1"/>
      <p:bldP spid="177" grpId="0" build="allAtOnce"/>
      <p:bldP spid="180" grpId="0"/>
      <p:bldP spid="181" grpId="0"/>
      <p:bldP spid="1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84"/>
          <p:cNvSpPr txBox="1">
            <a:spLocks noChangeArrowheads="1"/>
          </p:cNvSpPr>
          <p:nvPr/>
        </p:nvSpPr>
        <p:spPr bwMode="auto">
          <a:xfrm>
            <a:off x="4769025" y="729080"/>
            <a:ext cx="38515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Ф</a:t>
            </a:r>
            <a:r>
              <a:rPr lang="ru-RU" sz="2000" b="1" i="1" dirty="0" smtClean="0">
                <a:solidFill>
                  <a:srgbClr val="00B050"/>
                </a:solidFill>
              </a:rPr>
              <a:t>ункция </a:t>
            </a:r>
            <a:r>
              <a:rPr lang="ru-RU" sz="2000" b="1" i="1" dirty="0">
                <a:solidFill>
                  <a:srgbClr val="FF0000"/>
                </a:solidFill>
              </a:rPr>
              <a:t>возрастает</a:t>
            </a:r>
            <a:r>
              <a:rPr lang="ru-RU" sz="2000" b="1" i="1" dirty="0">
                <a:solidFill>
                  <a:srgbClr val="00B050"/>
                </a:solidFill>
              </a:rPr>
              <a:t> на 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B050"/>
                </a:solidFill>
              </a:rPr>
              <a:t> промежутке и имеет на </a:t>
            </a:r>
            <a:r>
              <a:rPr lang="ru-RU" sz="2000" b="1" i="1" dirty="0">
                <a:solidFill>
                  <a:srgbClr val="00B050"/>
                </a:solidFill>
              </a:rPr>
              <a:t>нем производную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Text Box 288"/>
          <p:cNvSpPr txBox="1">
            <a:spLocks noChangeArrowheads="1"/>
          </p:cNvSpPr>
          <p:nvPr/>
        </p:nvSpPr>
        <p:spPr bwMode="auto">
          <a:xfrm>
            <a:off x="552195" y="685267"/>
            <a:ext cx="3456384" cy="5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6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 smtClean="0">
                <a:solidFill>
                  <a:srgbClr val="00B050"/>
                </a:solidFill>
              </a:rPr>
              <a:t>через </a:t>
            </a:r>
            <a:r>
              <a:rPr lang="ru-RU" sz="2000" b="1" i="1" dirty="0">
                <a:solidFill>
                  <a:srgbClr val="00B050"/>
                </a:solidFill>
              </a:rPr>
              <a:t>точку </a:t>
            </a:r>
            <a:r>
              <a:rPr lang="ru-RU" sz="2000" b="1" i="1" dirty="0" smtClean="0">
                <a:solidFill>
                  <a:srgbClr val="00B050"/>
                </a:solidFill>
              </a:rPr>
              <a:t> х₀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</a:rPr>
              <a:t>f </a:t>
            </a:r>
            <a:r>
              <a:rPr lang="en-US" sz="2000" b="1" i="1" dirty="0">
                <a:solidFill>
                  <a:srgbClr val="00B050"/>
                </a:solidFill>
              </a:rPr>
              <a:t>´(x)</a:t>
            </a:r>
            <a:r>
              <a:rPr lang="ru-RU" sz="2000" b="1" i="1" dirty="0">
                <a:solidFill>
                  <a:srgbClr val="00B050"/>
                </a:solidFill>
              </a:rPr>
              <a:t> меняет </a:t>
            </a:r>
            <a:r>
              <a:rPr lang="ru-RU" sz="2000" b="1" i="1" dirty="0" smtClean="0">
                <a:solidFill>
                  <a:srgbClr val="00B050"/>
                </a:solidFill>
              </a:rPr>
              <a:t>знак </a:t>
            </a:r>
            <a:r>
              <a:rPr lang="ru-RU" sz="2000" b="1" i="1" dirty="0">
                <a:solidFill>
                  <a:srgbClr val="FF0000"/>
                </a:solidFill>
              </a:rPr>
              <a:t>с « - » на « + 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 Box 294"/>
          <p:cNvSpPr txBox="1">
            <a:spLocks noChangeArrowheads="1"/>
          </p:cNvSpPr>
          <p:nvPr/>
        </p:nvSpPr>
        <p:spPr bwMode="auto">
          <a:xfrm>
            <a:off x="4807904" y="1789282"/>
            <a:ext cx="36227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 smtClean="0">
                <a:solidFill>
                  <a:srgbClr val="00B050"/>
                </a:solidFill>
              </a:rPr>
              <a:t>через </a:t>
            </a:r>
            <a:r>
              <a:rPr lang="ru-RU" sz="2000" b="1" i="1" dirty="0">
                <a:solidFill>
                  <a:srgbClr val="00B050"/>
                </a:solidFill>
              </a:rPr>
              <a:t>точку 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х</a:t>
            </a:r>
            <a:r>
              <a:rPr lang="ru-RU" sz="2000" b="1" i="1" dirty="0" smtClean="0">
                <a:solidFill>
                  <a:srgbClr val="00B050"/>
                </a:solidFill>
              </a:rPr>
              <a:t>₀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en-US" sz="2000" b="1" i="1" dirty="0">
                <a:solidFill>
                  <a:srgbClr val="00B050"/>
                </a:solidFill>
              </a:rPr>
              <a:t>f ´(x)</a:t>
            </a:r>
            <a:r>
              <a:rPr lang="ru-RU" sz="2000" b="1" i="1" dirty="0">
                <a:solidFill>
                  <a:srgbClr val="00B050"/>
                </a:solidFill>
              </a:rPr>
              <a:t> меняет </a:t>
            </a:r>
            <a:r>
              <a:rPr lang="ru-RU" sz="2000" b="1" i="1" dirty="0" smtClean="0">
                <a:solidFill>
                  <a:srgbClr val="00B050"/>
                </a:solidFill>
              </a:rPr>
              <a:t>знак </a:t>
            </a:r>
            <a:r>
              <a:rPr lang="ru-RU" sz="2000" b="1" i="1" dirty="0">
                <a:solidFill>
                  <a:srgbClr val="FF0000"/>
                </a:solidFill>
              </a:rPr>
              <a:t>с « +» на « - 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Text Box 290"/>
          <p:cNvSpPr txBox="1">
            <a:spLocks noChangeArrowheads="1"/>
          </p:cNvSpPr>
          <p:nvPr/>
        </p:nvSpPr>
        <p:spPr bwMode="auto">
          <a:xfrm>
            <a:off x="470347" y="1666171"/>
            <a:ext cx="38697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функция </a:t>
            </a:r>
            <a:r>
              <a:rPr lang="ru-RU" sz="2000" b="1" i="1" dirty="0">
                <a:solidFill>
                  <a:srgbClr val="FF0000"/>
                </a:solidFill>
              </a:rPr>
              <a:t>убывает</a:t>
            </a:r>
            <a:r>
              <a:rPr lang="ru-RU" sz="2000" b="1" i="1" dirty="0">
                <a:solidFill>
                  <a:srgbClr val="00B050"/>
                </a:solidFill>
              </a:rPr>
              <a:t> на </a:t>
            </a:r>
          </a:p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</a:rPr>
              <a:t>промежутке  </a:t>
            </a:r>
            <a:r>
              <a:rPr lang="ru-RU" sz="2000" b="1" i="1" dirty="0">
                <a:solidFill>
                  <a:srgbClr val="00B050"/>
                </a:solidFill>
              </a:rPr>
              <a:t>и имеет </a:t>
            </a:r>
          </a:p>
          <a:p>
            <a:pPr algn="l">
              <a:lnSpc>
                <a:spcPct val="80000"/>
              </a:lnSpc>
            </a:pP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на нем производную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Text Box 295"/>
          <p:cNvSpPr txBox="1">
            <a:spLocks noChangeArrowheads="1"/>
          </p:cNvSpPr>
          <p:nvPr/>
        </p:nvSpPr>
        <p:spPr bwMode="auto">
          <a:xfrm>
            <a:off x="470347" y="2644124"/>
            <a:ext cx="29527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функция </a:t>
            </a:r>
            <a:r>
              <a:rPr lang="ru-RU" sz="2000" b="1" i="1" dirty="0">
                <a:solidFill>
                  <a:srgbClr val="FF0000"/>
                </a:solidFill>
              </a:rPr>
              <a:t>возрастает </a:t>
            </a:r>
          </a:p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на промежутке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Text Box 298"/>
          <p:cNvSpPr txBox="1">
            <a:spLocks noChangeArrowheads="1"/>
          </p:cNvSpPr>
          <p:nvPr/>
        </p:nvSpPr>
        <p:spPr bwMode="auto">
          <a:xfrm>
            <a:off x="4794652" y="2890346"/>
            <a:ext cx="38697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неверно, что  </a:t>
            </a:r>
            <a:r>
              <a:rPr lang="en-US" sz="2000" b="1" i="1" dirty="0">
                <a:solidFill>
                  <a:srgbClr val="FF0000"/>
                </a:solidFill>
              </a:rPr>
              <a:t>f ´(x)</a:t>
            </a:r>
            <a:r>
              <a:rPr lang="ru-RU" sz="2000" b="1" i="1" dirty="0">
                <a:solidFill>
                  <a:srgbClr val="FF0000"/>
                </a:solidFill>
              </a:rPr>
              <a:t> ˃ 0 </a:t>
            </a:r>
          </a:p>
        </p:txBody>
      </p:sp>
      <p:sp>
        <p:nvSpPr>
          <p:cNvPr id="9" name="Rectangle 296"/>
          <p:cNvSpPr>
            <a:spLocks noChangeArrowheads="1"/>
          </p:cNvSpPr>
          <p:nvPr/>
        </p:nvSpPr>
        <p:spPr bwMode="auto">
          <a:xfrm>
            <a:off x="501080" y="3455602"/>
            <a:ext cx="3097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функция </a:t>
            </a:r>
            <a:r>
              <a:rPr lang="ru-RU" sz="2000" b="1" i="1" dirty="0">
                <a:solidFill>
                  <a:srgbClr val="FF0000"/>
                </a:solidFill>
              </a:rPr>
              <a:t>убывает 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на промежутке</a:t>
            </a:r>
          </a:p>
        </p:txBody>
      </p:sp>
      <p:sp>
        <p:nvSpPr>
          <p:cNvPr id="10" name="Text Box 301"/>
          <p:cNvSpPr txBox="1">
            <a:spLocks noChangeArrowheads="1"/>
          </p:cNvSpPr>
          <p:nvPr/>
        </p:nvSpPr>
        <p:spPr bwMode="auto">
          <a:xfrm>
            <a:off x="4769025" y="3654708"/>
            <a:ext cx="36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2200" b="1" i="1" dirty="0">
                <a:solidFill>
                  <a:srgbClr val="00B050"/>
                </a:solidFill>
              </a:rPr>
              <a:t>неверно, что </a:t>
            </a:r>
            <a:r>
              <a:rPr lang="en-US" sz="2200" b="1" i="1" dirty="0">
                <a:solidFill>
                  <a:srgbClr val="FF0000"/>
                </a:solidFill>
              </a:rPr>
              <a:t>f ´(x)</a:t>
            </a:r>
            <a:r>
              <a:rPr lang="ru-RU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˂</a:t>
            </a:r>
            <a:r>
              <a:rPr lang="ru-RU" sz="2200" b="1" i="1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11" name="Text Box 303"/>
          <p:cNvSpPr txBox="1">
            <a:spLocks noChangeArrowheads="1"/>
          </p:cNvSpPr>
          <p:nvPr/>
        </p:nvSpPr>
        <p:spPr bwMode="auto">
          <a:xfrm>
            <a:off x="523122" y="4293096"/>
            <a:ext cx="3095625" cy="5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в точке Х₀ функция имеет экстремум</a:t>
            </a:r>
          </a:p>
        </p:txBody>
      </p:sp>
      <p:sp>
        <p:nvSpPr>
          <p:cNvPr id="12" name="Text Box 302"/>
          <p:cNvSpPr txBox="1">
            <a:spLocks noChangeArrowheads="1"/>
          </p:cNvSpPr>
          <p:nvPr/>
        </p:nvSpPr>
        <p:spPr bwMode="auto">
          <a:xfrm>
            <a:off x="555102" y="5977582"/>
            <a:ext cx="1620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 i="1" dirty="0">
                <a:solidFill>
                  <a:srgbClr val="FF0000"/>
                </a:solidFill>
              </a:rPr>
              <a:t>f ´(x)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≥</a:t>
            </a:r>
            <a:r>
              <a:rPr lang="ru-RU" sz="2000" b="1" i="1" dirty="0">
                <a:solidFill>
                  <a:srgbClr val="FF0000"/>
                </a:solidFill>
              </a:rPr>
              <a:t> 0</a:t>
            </a:r>
            <a:endParaRPr lang="ru-RU" sz="2000" b="1" i="1" dirty="0"/>
          </a:p>
        </p:txBody>
      </p:sp>
      <p:sp>
        <p:nvSpPr>
          <p:cNvPr id="13" name="Text Box 304"/>
          <p:cNvSpPr txBox="1">
            <a:spLocks noChangeArrowheads="1"/>
          </p:cNvSpPr>
          <p:nvPr/>
        </p:nvSpPr>
        <p:spPr bwMode="auto">
          <a:xfrm>
            <a:off x="4814328" y="4451498"/>
            <a:ext cx="3830377" cy="56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Х₀ - </a:t>
            </a:r>
            <a:r>
              <a:rPr lang="ru-RU" sz="2000" b="1" i="1" dirty="0">
                <a:solidFill>
                  <a:srgbClr val="FF0000"/>
                </a:solidFill>
              </a:rPr>
              <a:t>точка минимума </a:t>
            </a:r>
            <a:r>
              <a:rPr lang="ru-RU" sz="2000" b="1" i="1" dirty="0">
                <a:solidFill>
                  <a:srgbClr val="00B050"/>
                </a:solidFill>
              </a:rPr>
              <a:t>функции</a:t>
            </a:r>
          </a:p>
        </p:txBody>
      </p:sp>
      <p:sp>
        <p:nvSpPr>
          <p:cNvPr id="14" name="Text Box 307"/>
          <p:cNvSpPr txBox="1">
            <a:spLocks noChangeArrowheads="1"/>
          </p:cNvSpPr>
          <p:nvPr/>
        </p:nvSpPr>
        <p:spPr bwMode="auto">
          <a:xfrm>
            <a:off x="501080" y="5140028"/>
            <a:ext cx="3168650" cy="60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108000" rIns="0" bIns="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1" i="1" dirty="0">
                <a:solidFill>
                  <a:srgbClr val="00B050"/>
                </a:solidFill>
              </a:rPr>
              <a:t>Х₀ - </a:t>
            </a:r>
            <a:r>
              <a:rPr lang="ru-RU" sz="2000" b="1" i="1" dirty="0" smtClean="0">
                <a:solidFill>
                  <a:srgbClr val="FF0000"/>
                </a:solidFill>
              </a:rPr>
              <a:t>точка максимума </a:t>
            </a:r>
            <a:r>
              <a:rPr lang="ru-RU" sz="2000" b="1" i="1" dirty="0">
                <a:solidFill>
                  <a:srgbClr val="00B050"/>
                </a:solidFill>
              </a:rPr>
              <a:t>функции</a:t>
            </a:r>
          </a:p>
        </p:txBody>
      </p:sp>
      <p:sp>
        <p:nvSpPr>
          <p:cNvPr id="15" name="Rectangle 306"/>
          <p:cNvSpPr>
            <a:spLocks noChangeArrowheads="1"/>
          </p:cNvSpPr>
          <p:nvPr/>
        </p:nvSpPr>
        <p:spPr bwMode="auto">
          <a:xfrm>
            <a:off x="4820007" y="5516563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i="1" dirty="0">
                <a:solidFill>
                  <a:srgbClr val="FF0000"/>
                </a:solidFill>
              </a:rPr>
              <a:t>f ´(x)</a:t>
            </a:r>
            <a:r>
              <a:rPr lang="ru-RU" b="1" i="1" dirty="0">
                <a:solidFill>
                  <a:srgbClr val="FF0000"/>
                </a:solidFill>
              </a:rPr>
              <a:t> ≤ 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1453" y="0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Соедините левую и правую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Части утверждений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0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28669"/>
            <a:ext cx="216024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</a:t>
            </a:r>
            <a:r>
              <a:rPr lang="ru-RU" sz="3600" b="1" dirty="0" smtClean="0">
                <a:solidFill>
                  <a:schemeClr val="bg1"/>
                </a:solidFill>
              </a:rPr>
              <a:t>Тем</a:t>
            </a:r>
            <a:r>
              <a:rPr lang="ru-RU" sz="3600" b="1" dirty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356" y="179303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4000" b="1" i="1" dirty="0" smtClean="0">
                <a:ln w="11430"/>
                <a:gradFill>
                  <a:gsLst>
                    <a:gs pos="0">
                      <a:srgbClr val="71685A">
                        <a:tint val="70000"/>
                        <a:satMod val="245000"/>
                      </a:srgbClr>
                    </a:gs>
                    <a:gs pos="75000">
                      <a:srgbClr val="71685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1685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 Геометрический смысл</a:t>
            </a:r>
            <a:r>
              <a:rPr lang="en-US" sz="4000" b="1" i="1" dirty="0" smtClean="0">
                <a:ln w="11430"/>
                <a:gradFill>
                  <a:gsLst>
                    <a:gs pos="0">
                      <a:srgbClr val="71685A">
                        <a:tint val="70000"/>
                        <a:satMod val="245000"/>
                      </a:srgbClr>
                    </a:gs>
                    <a:gs pos="75000">
                      <a:srgbClr val="71685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1685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4000" b="1" i="1" dirty="0" smtClean="0">
                <a:ln w="11430"/>
                <a:gradFill>
                  <a:gsLst>
                    <a:gs pos="0">
                      <a:srgbClr val="71685A">
                        <a:tint val="70000"/>
                        <a:satMod val="245000"/>
                      </a:srgbClr>
                    </a:gs>
                    <a:gs pos="75000">
                      <a:srgbClr val="71685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1685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производной</a:t>
            </a:r>
            <a:r>
              <a:rPr lang="en-US" sz="4000" b="1" i="1" dirty="0" smtClean="0">
                <a:ln w="11430"/>
                <a:gradFill>
                  <a:gsLst>
                    <a:gs pos="0">
                      <a:srgbClr val="71685A">
                        <a:tint val="70000"/>
                        <a:satMod val="245000"/>
                      </a:srgbClr>
                    </a:gs>
                    <a:gs pos="75000">
                      <a:srgbClr val="71685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1685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ln w="11430"/>
              <a:gradFill>
                <a:gsLst>
                  <a:gs pos="0">
                    <a:srgbClr val="71685A">
                      <a:tint val="70000"/>
                      <a:satMod val="245000"/>
                    </a:srgbClr>
                  </a:gs>
                  <a:gs pos="75000">
                    <a:srgbClr val="71685A">
                      <a:tint val="90000"/>
                      <a:shade val="60000"/>
                      <a:satMod val="240000"/>
                    </a:srgbClr>
                  </a:gs>
                  <a:gs pos="100000">
                    <a:srgbClr val="71685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356" y="4005064"/>
            <a:ext cx="64950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2. Применение </a:t>
            </a: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производной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7" y="3383279"/>
            <a:ext cx="271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724EC"/>
                </a:solidFill>
                <a:hlinkClick r:id="rId4" action="ppaction://hlinksldjump"/>
              </a:rPr>
              <a:t>Проверь себя</a:t>
            </a:r>
            <a:endParaRPr lang="ru-RU" sz="2800" b="1" dirty="0">
              <a:solidFill>
                <a:srgbClr val="6724EC"/>
              </a:solidFill>
            </a:endParaRPr>
          </a:p>
        </p:txBody>
      </p:sp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2843807" y="4998413"/>
            <a:ext cx="271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724EC"/>
                </a:solidFill>
                <a:hlinkClick r:id="rId5" action="ppaction://hlinksldjump"/>
              </a:rPr>
              <a:t>Проверь себя</a:t>
            </a:r>
            <a:endParaRPr lang="ru-RU" sz="2800" b="1" dirty="0">
              <a:solidFill>
                <a:srgbClr val="6724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92867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точку минимума функции 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 (x)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заданной на отрезке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[-6;4]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на рисунке изображён график её производной.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23528" y="2204864"/>
            <a:ext cx="8286808" cy="3714776"/>
            <a:chOff x="2409" y="164"/>
            <a:chExt cx="3223" cy="306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285720" y="4071942"/>
            <a:ext cx="8429684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2499382" y="4061458"/>
            <a:ext cx="371477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4282" y="407194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-6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9454" y="40719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85720" y="2852936"/>
            <a:ext cx="6731567" cy="2187497"/>
          </a:xfrm>
          <a:custGeom>
            <a:avLst/>
            <a:gdLst>
              <a:gd name="connsiteX0" fmla="*/ 0 w 7337503"/>
              <a:gd name="connsiteY0" fmla="*/ 0 h 2187497"/>
              <a:gd name="connsiteX1" fmla="*/ 2040674 w 7337503"/>
              <a:gd name="connsiteY1" fmla="*/ 2141034 h 2187497"/>
              <a:gd name="connsiteX2" fmla="*/ 3992137 w 7337503"/>
              <a:gd name="connsiteY2" fmla="*/ 278780 h 2187497"/>
              <a:gd name="connsiteX3" fmla="*/ 7337503 w 7337503"/>
              <a:gd name="connsiteY3" fmla="*/ 892097 h 218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7503" h="2187497">
                <a:moveTo>
                  <a:pt x="0" y="0"/>
                </a:moveTo>
                <a:cubicBezTo>
                  <a:pt x="687659" y="1047285"/>
                  <a:pt x="1375318" y="2094571"/>
                  <a:pt x="2040674" y="2141034"/>
                </a:cubicBezTo>
                <a:cubicBezTo>
                  <a:pt x="2706030" y="2187497"/>
                  <a:pt x="3109332" y="486936"/>
                  <a:pt x="3992137" y="278780"/>
                </a:cubicBezTo>
                <a:cubicBezTo>
                  <a:pt x="4874942" y="70624"/>
                  <a:pt x="6106222" y="481360"/>
                  <a:pt x="7337503" y="892097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072198" y="2285992"/>
          <a:ext cx="2103437" cy="700088"/>
        </p:xfrm>
        <a:graphic>
          <a:graphicData uri="http://schemas.openxmlformats.org/presentationml/2006/ole">
            <p:oleObj spid="_x0000_s13365" name="Формула" r:id="rId3" imgW="800640" imgH="254160" progId="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071802" y="407194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946929" y="3929066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люс 48"/>
          <p:cNvSpPr/>
          <p:nvPr/>
        </p:nvSpPr>
        <p:spPr>
          <a:xfrm>
            <a:off x="3942635" y="3261966"/>
            <a:ext cx="727957" cy="694108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Минус 49"/>
          <p:cNvSpPr/>
          <p:nvPr/>
        </p:nvSpPr>
        <p:spPr>
          <a:xfrm>
            <a:off x="1707756" y="4036223"/>
            <a:ext cx="805702" cy="60454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57752" y="6000768"/>
            <a:ext cx="2105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-2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57686" y="40719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2" name="Плюс 51"/>
          <p:cNvSpPr/>
          <p:nvPr/>
        </p:nvSpPr>
        <p:spPr>
          <a:xfrm>
            <a:off x="251520" y="3284984"/>
            <a:ext cx="576064" cy="648072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643438" y="0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№1.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05439" y="3964785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792023" y="422434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 animBg="1"/>
      <p:bldP spid="50" grpId="0" animBg="1"/>
      <p:bldP spid="58" grpId="0"/>
      <p:bldP spid="52" grpId="0" animBg="1"/>
      <p:bldP spid="51" grpId="0" animBg="1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536" y="1556792"/>
            <a:ext cx="8208912" cy="436284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4049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/>
                <a:t>у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rot="5400000" flipH="1" flipV="1">
            <a:off x="2519772" y="3609020"/>
            <a:ext cx="381642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67544" y="3774878"/>
            <a:ext cx="8064896" cy="14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2040" y="37890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43" name="Полилиния 42"/>
          <p:cNvSpPr/>
          <p:nvPr/>
        </p:nvSpPr>
        <p:spPr>
          <a:xfrm>
            <a:off x="1089589" y="2219641"/>
            <a:ext cx="5922818" cy="2604654"/>
          </a:xfrm>
          <a:custGeom>
            <a:avLst/>
            <a:gdLst>
              <a:gd name="connsiteX0" fmla="*/ 0 w 5922818"/>
              <a:gd name="connsiteY0" fmla="*/ 838200 h 2604654"/>
              <a:gd name="connsiteX1" fmla="*/ 665018 w 5922818"/>
              <a:gd name="connsiteY1" fmla="*/ 121227 h 2604654"/>
              <a:gd name="connsiteX2" fmla="*/ 1319645 w 5922818"/>
              <a:gd name="connsiteY2" fmla="*/ 1565563 h 2604654"/>
              <a:gd name="connsiteX3" fmla="*/ 2005445 w 5922818"/>
              <a:gd name="connsiteY3" fmla="*/ 2604654 h 2604654"/>
              <a:gd name="connsiteX4" fmla="*/ 3408218 w 5922818"/>
              <a:gd name="connsiteY4" fmla="*/ 1565563 h 2604654"/>
              <a:gd name="connsiteX5" fmla="*/ 4613563 w 5922818"/>
              <a:gd name="connsiteY5" fmla="*/ 1170709 h 2604654"/>
              <a:gd name="connsiteX6" fmla="*/ 5299363 w 5922818"/>
              <a:gd name="connsiteY6" fmla="*/ 1565563 h 2604654"/>
              <a:gd name="connsiteX7" fmla="*/ 5922818 w 5922818"/>
              <a:gd name="connsiteY7" fmla="*/ 2594263 h 2604654"/>
              <a:gd name="connsiteX8" fmla="*/ 5922818 w 5922818"/>
              <a:gd name="connsiteY8" fmla="*/ 2594263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2818" h="2604654">
                <a:moveTo>
                  <a:pt x="0" y="838200"/>
                </a:moveTo>
                <a:cubicBezTo>
                  <a:pt x="222538" y="419100"/>
                  <a:pt x="445077" y="0"/>
                  <a:pt x="665018" y="121227"/>
                </a:cubicBezTo>
                <a:cubicBezTo>
                  <a:pt x="884959" y="242454"/>
                  <a:pt x="1096241" y="1151659"/>
                  <a:pt x="1319645" y="1565563"/>
                </a:cubicBezTo>
                <a:cubicBezTo>
                  <a:pt x="1543049" y="1979467"/>
                  <a:pt x="1657350" y="2604654"/>
                  <a:pt x="2005445" y="2604654"/>
                </a:cubicBezTo>
                <a:cubicBezTo>
                  <a:pt x="2353540" y="2604654"/>
                  <a:pt x="2973532" y="1804554"/>
                  <a:pt x="3408218" y="1565563"/>
                </a:cubicBezTo>
                <a:cubicBezTo>
                  <a:pt x="3842904" y="1326572"/>
                  <a:pt x="4298372" y="1170709"/>
                  <a:pt x="4613563" y="1170709"/>
                </a:cubicBezTo>
                <a:cubicBezTo>
                  <a:pt x="4928754" y="1170709"/>
                  <a:pt x="5081154" y="1328304"/>
                  <a:pt x="5299363" y="1565563"/>
                </a:cubicBezTo>
                <a:cubicBezTo>
                  <a:pt x="5517572" y="1802822"/>
                  <a:pt x="5922818" y="2594263"/>
                  <a:pt x="5922818" y="2594263"/>
                </a:cubicBezTo>
                <a:lnTo>
                  <a:pt x="5922818" y="259426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28697662"/>
              </p:ext>
            </p:extLst>
          </p:nvPr>
        </p:nvGraphicFramePr>
        <p:xfrm>
          <a:off x="6948264" y="1628800"/>
          <a:ext cx="1800200" cy="432048"/>
        </p:xfrm>
        <a:graphic>
          <a:graphicData uri="http://schemas.openxmlformats.org/presentationml/2006/ole">
            <p:oleObj spid="_x0000_s14389" name="Формула" r:id="rId3" imgW="800640" imgH="254160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68575" y="646331"/>
            <a:ext cx="7886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Укажите количество промежутков возрастания функции, используя график её производной.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971600" y="299695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948264" y="472514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899592" y="378904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-5</a:t>
            </a:r>
            <a:endParaRPr lang="ru-RU" sz="1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876256" y="378904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</a:t>
            </a:r>
            <a:endParaRPr lang="ru-RU" sz="1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67544" y="5589240"/>
            <a:ext cx="820891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2913AF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(-5;-3],[ 0;3] -</a:t>
            </a:r>
            <a:r>
              <a:rPr lang="ru-RU" sz="2400" b="1" dirty="0" err="1" smtClean="0">
                <a:solidFill>
                  <a:srgbClr val="002060"/>
                </a:solidFill>
              </a:rPr>
              <a:t>ф.возрастает</a:t>
            </a:r>
            <a:r>
              <a:rPr lang="ru-RU" sz="2400" b="1" dirty="0" smtClean="0">
                <a:solidFill>
                  <a:srgbClr val="002060"/>
                </a:solidFill>
              </a:rPr>
              <a:t>, [-3;0], [3;4)–</a:t>
            </a:r>
            <a:r>
              <a:rPr lang="ru-RU" sz="2400" b="1" dirty="0" err="1" smtClean="0">
                <a:solidFill>
                  <a:srgbClr val="002060"/>
                </a:solidFill>
              </a:rPr>
              <a:t>ф.убывает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2" name="Плюс 51"/>
          <p:cNvSpPr/>
          <p:nvPr/>
        </p:nvSpPr>
        <p:spPr>
          <a:xfrm>
            <a:off x="1403648" y="2852936"/>
            <a:ext cx="504056" cy="504056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люс 52"/>
          <p:cNvSpPr/>
          <p:nvPr/>
        </p:nvSpPr>
        <p:spPr>
          <a:xfrm>
            <a:off x="5508104" y="3429000"/>
            <a:ext cx="432048" cy="360040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Минус 53"/>
          <p:cNvSpPr/>
          <p:nvPr/>
        </p:nvSpPr>
        <p:spPr>
          <a:xfrm>
            <a:off x="2915816" y="3861048"/>
            <a:ext cx="648072" cy="432048"/>
          </a:xfrm>
          <a:prstGeom prst="mathMinus">
            <a:avLst/>
          </a:prstGeom>
          <a:solidFill>
            <a:srgbClr val="0DE3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Минус 54"/>
          <p:cNvSpPr/>
          <p:nvPr/>
        </p:nvSpPr>
        <p:spPr>
          <a:xfrm>
            <a:off x="6660232" y="3861048"/>
            <a:ext cx="360040" cy="432048"/>
          </a:xfrm>
          <a:prstGeom prst="mathMinus">
            <a:avLst/>
          </a:prstGeom>
          <a:solidFill>
            <a:srgbClr val="0DE3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572000" y="0"/>
            <a:ext cx="26885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57752" y="6000768"/>
            <a:ext cx="1951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2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  <p:bldP spid="55" grpId="0" animBg="1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1520" y="1844824"/>
            <a:ext cx="8208912" cy="436284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4049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/>
                <a:t>у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 rot="5400000" flipH="1" flipV="1">
            <a:off x="2339752" y="3717032"/>
            <a:ext cx="388843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23528" y="4062910"/>
            <a:ext cx="8064896" cy="141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88024" y="407707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</a:t>
            </a:r>
            <a:endParaRPr lang="ru-RU" sz="1400" b="1" dirty="0"/>
          </a:p>
        </p:txBody>
      </p:sp>
      <p:sp>
        <p:nvSpPr>
          <p:cNvPr id="43" name="Полилиния 42"/>
          <p:cNvSpPr/>
          <p:nvPr/>
        </p:nvSpPr>
        <p:spPr>
          <a:xfrm>
            <a:off x="945573" y="2507673"/>
            <a:ext cx="5922818" cy="2604654"/>
          </a:xfrm>
          <a:custGeom>
            <a:avLst/>
            <a:gdLst>
              <a:gd name="connsiteX0" fmla="*/ 0 w 5922818"/>
              <a:gd name="connsiteY0" fmla="*/ 838200 h 2604654"/>
              <a:gd name="connsiteX1" fmla="*/ 665018 w 5922818"/>
              <a:gd name="connsiteY1" fmla="*/ 121227 h 2604654"/>
              <a:gd name="connsiteX2" fmla="*/ 1319645 w 5922818"/>
              <a:gd name="connsiteY2" fmla="*/ 1565563 h 2604654"/>
              <a:gd name="connsiteX3" fmla="*/ 2005445 w 5922818"/>
              <a:gd name="connsiteY3" fmla="*/ 2604654 h 2604654"/>
              <a:gd name="connsiteX4" fmla="*/ 3408218 w 5922818"/>
              <a:gd name="connsiteY4" fmla="*/ 1565563 h 2604654"/>
              <a:gd name="connsiteX5" fmla="*/ 4613563 w 5922818"/>
              <a:gd name="connsiteY5" fmla="*/ 1170709 h 2604654"/>
              <a:gd name="connsiteX6" fmla="*/ 5299363 w 5922818"/>
              <a:gd name="connsiteY6" fmla="*/ 1565563 h 2604654"/>
              <a:gd name="connsiteX7" fmla="*/ 5922818 w 5922818"/>
              <a:gd name="connsiteY7" fmla="*/ 2594263 h 2604654"/>
              <a:gd name="connsiteX8" fmla="*/ 5922818 w 5922818"/>
              <a:gd name="connsiteY8" fmla="*/ 2594263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2818" h="2604654">
                <a:moveTo>
                  <a:pt x="0" y="838200"/>
                </a:moveTo>
                <a:cubicBezTo>
                  <a:pt x="222538" y="419100"/>
                  <a:pt x="445077" y="0"/>
                  <a:pt x="665018" y="121227"/>
                </a:cubicBezTo>
                <a:cubicBezTo>
                  <a:pt x="884959" y="242454"/>
                  <a:pt x="1096241" y="1151659"/>
                  <a:pt x="1319645" y="1565563"/>
                </a:cubicBezTo>
                <a:cubicBezTo>
                  <a:pt x="1543049" y="1979467"/>
                  <a:pt x="1657350" y="2604654"/>
                  <a:pt x="2005445" y="2604654"/>
                </a:cubicBezTo>
                <a:cubicBezTo>
                  <a:pt x="2353540" y="2604654"/>
                  <a:pt x="2973532" y="1804554"/>
                  <a:pt x="3408218" y="1565563"/>
                </a:cubicBezTo>
                <a:cubicBezTo>
                  <a:pt x="3842904" y="1326572"/>
                  <a:pt x="4298372" y="1170709"/>
                  <a:pt x="4613563" y="1170709"/>
                </a:cubicBezTo>
                <a:cubicBezTo>
                  <a:pt x="4928754" y="1170709"/>
                  <a:pt x="5081154" y="1328304"/>
                  <a:pt x="5299363" y="1565563"/>
                </a:cubicBezTo>
                <a:cubicBezTo>
                  <a:pt x="5517572" y="1802822"/>
                  <a:pt x="5922818" y="2594263"/>
                  <a:pt x="5922818" y="2594263"/>
                </a:cubicBezTo>
                <a:lnTo>
                  <a:pt x="5922818" y="259426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67544" y="572487"/>
            <a:ext cx="8531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Используя график функции, укажите промежутки, на которых её производная положительна,                                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отрицательна.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7584" y="3284984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04248" y="5013176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827584" y="407707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-5</a:t>
            </a:r>
            <a:endParaRPr lang="ru-RU" sz="1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804248" y="4077072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</a:t>
            </a:r>
            <a:endParaRPr lang="ru-RU" sz="16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67544" y="6063679"/>
                <a:ext cx="8208912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2913A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b="1" i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sz="24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(-5;-4), (-2;2)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2400" b="1" i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sz="24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002060"/>
                    </a:solidFill>
                  </a:rPr>
                  <a:t>(-4;-2), (2;4)  </a:t>
                </a: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63679"/>
                <a:ext cx="8208912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9091" b="-28571"/>
                </a:stretch>
              </a:blipFill>
              <a:ln>
                <a:solidFill>
                  <a:srgbClr val="2913A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6516216" y="1916832"/>
          <a:ext cx="2016125" cy="700088"/>
        </p:xfrm>
        <a:graphic>
          <a:graphicData uri="http://schemas.openxmlformats.org/presentationml/2006/ole">
            <p:oleObj spid="_x0000_s15413" name="Формула" r:id="rId4" imgW="762480" imgH="254160" progId="">
              <p:embed/>
            </p:oleObj>
          </a:graphicData>
        </a:graphic>
      </p:graphicFrame>
      <p:sp>
        <p:nvSpPr>
          <p:cNvPr id="56" name="Стрелка вверх 55"/>
          <p:cNvSpPr/>
          <p:nvPr/>
        </p:nvSpPr>
        <p:spPr>
          <a:xfrm rot="1673860">
            <a:off x="1234661" y="2613291"/>
            <a:ext cx="193959" cy="864823"/>
          </a:xfrm>
          <a:prstGeom prst="upArrow">
            <a:avLst>
              <a:gd name="adj1" fmla="val 612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3540932">
            <a:off x="4245400" y="3219785"/>
            <a:ext cx="209255" cy="2716241"/>
          </a:xfrm>
          <a:prstGeom prst="upArrow">
            <a:avLst>
              <a:gd name="adj1" fmla="val 612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20176450">
            <a:off x="2071476" y="3102108"/>
            <a:ext cx="273358" cy="24509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19474701">
            <a:off x="6102031" y="3621498"/>
            <a:ext cx="273358" cy="18882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люс 60"/>
          <p:cNvSpPr/>
          <p:nvPr/>
        </p:nvSpPr>
        <p:spPr>
          <a:xfrm>
            <a:off x="1115616" y="5373216"/>
            <a:ext cx="360040" cy="43204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люс 61"/>
          <p:cNvSpPr/>
          <p:nvPr/>
        </p:nvSpPr>
        <p:spPr>
          <a:xfrm>
            <a:off x="4067944" y="5301208"/>
            <a:ext cx="720080" cy="50405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Минус 63"/>
          <p:cNvSpPr/>
          <p:nvPr/>
        </p:nvSpPr>
        <p:spPr>
          <a:xfrm>
            <a:off x="2051720" y="5373216"/>
            <a:ext cx="504056" cy="43204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Минус 64"/>
          <p:cNvSpPr/>
          <p:nvPr/>
        </p:nvSpPr>
        <p:spPr>
          <a:xfrm>
            <a:off x="5940152" y="5373216"/>
            <a:ext cx="504056" cy="43204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>
            <a:stCxn id="43" idx="1"/>
          </p:cNvCxnSpPr>
          <p:nvPr/>
        </p:nvCxnSpPr>
        <p:spPr>
          <a:xfrm>
            <a:off x="1610591" y="2628900"/>
            <a:ext cx="9081" cy="3104356"/>
          </a:xfrm>
          <a:prstGeom prst="line">
            <a:avLst/>
          </a:prstGeom>
          <a:ln w="28575">
            <a:solidFill>
              <a:srgbClr val="6724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955572" y="2636912"/>
            <a:ext cx="9081" cy="3104356"/>
          </a:xfrm>
          <a:prstGeom prst="line">
            <a:avLst/>
          </a:prstGeom>
          <a:ln w="28575">
            <a:solidFill>
              <a:srgbClr val="6724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580112" y="2636912"/>
            <a:ext cx="9081" cy="3104356"/>
          </a:xfrm>
          <a:prstGeom prst="line">
            <a:avLst/>
          </a:prstGeom>
          <a:ln w="28575">
            <a:solidFill>
              <a:srgbClr val="6724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939348" y="2636912"/>
            <a:ext cx="9081" cy="3104356"/>
          </a:xfrm>
          <a:prstGeom prst="line">
            <a:avLst/>
          </a:prstGeom>
          <a:ln w="28575">
            <a:solidFill>
              <a:srgbClr val="6724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876256" y="2636912"/>
            <a:ext cx="9081" cy="3104356"/>
          </a:xfrm>
          <a:prstGeom prst="line">
            <a:avLst/>
          </a:prstGeom>
          <a:ln w="28575">
            <a:solidFill>
              <a:srgbClr val="6724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915816" y="40770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-2</a:t>
            </a:r>
            <a:endParaRPr lang="ru-RU" sz="16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628816" y="0"/>
            <a:ext cx="2688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№3.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67703"/>
            <a:ext cx="8064896" cy="140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25217" y="2276872"/>
            <a:ext cx="1451045" cy="472698"/>
            <a:chOff x="3275856" y="2780928"/>
            <a:chExt cx="1451045" cy="47269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275856" y="2780928"/>
              <a:ext cx="1440160" cy="4726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27159" y="2832611"/>
              <a:ext cx="1399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Решение: </a:t>
              </a: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3172" y="5805264"/>
            <a:ext cx="2906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3"/>
                </a:solidFill>
              </a:rPr>
              <a:t>Ответ: - 0,5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8816" y="0"/>
            <a:ext cx="2895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4.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5814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Находим производную</a:t>
            </a:r>
          </a:p>
          <a:p>
            <a:r>
              <a:rPr lang="en-US" sz="3200" dirty="0"/>
              <a:t>y’=2x+</a:t>
            </a:r>
            <a:r>
              <a:rPr lang="ru-RU" sz="3200" dirty="0"/>
              <a:t>7</a:t>
            </a:r>
            <a:r>
              <a:rPr lang="en-US" sz="3200" dirty="0"/>
              <a:t>, y’=</a:t>
            </a:r>
            <a:r>
              <a:rPr lang="ru-RU" sz="3200" dirty="0">
                <a:solidFill>
                  <a:srgbClr val="FF0000"/>
                </a:solidFill>
              </a:rPr>
              <a:t>6</a:t>
            </a:r>
            <a:r>
              <a:rPr lang="en-US" sz="3200" dirty="0"/>
              <a:t>.</a:t>
            </a:r>
          </a:p>
          <a:p>
            <a:r>
              <a:rPr lang="ru-RU" sz="3200" dirty="0"/>
              <a:t>Значит, </a:t>
            </a:r>
            <a:endParaRPr lang="en-US" sz="3200" dirty="0"/>
          </a:p>
          <a:p>
            <a:r>
              <a:rPr lang="en-US" sz="3200" dirty="0"/>
              <a:t>		2x + </a:t>
            </a:r>
            <a:r>
              <a:rPr lang="ru-RU" sz="3200" dirty="0"/>
              <a:t>7</a:t>
            </a:r>
            <a:r>
              <a:rPr lang="en-US" sz="3200" dirty="0"/>
              <a:t> = </a:t>
            </a:r>
            <a:r>
              <a:rPr lang="ru-RU" sz="3200" dirty="0"/>
              <a:t>6</a:t>
            </a:r>
            <a:r>
              <a:rPr lang="en-US" sz="3200" dirty="0"/>
              <a:t>.</a:t>
            </a:r>
          </a:p>
          <a:p>
            <a:r>
              <a:rPr lang="en-US" sz="3200" dirty="0"/>
              <a:t>		x = </a:t>
            </a:r>
            <a:r>
              <a:rPr lang="ru-RU" sz="3200" dirty="0"/>
              <a:t>- </a:t>
            </a:r>
            <a:r>
              <a:rPr lang="en-US" sz="3200" dirty="0"/>
              <a:t>0,5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58641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793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785"/>
            <a:ext cx="6760794" cy="386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2321" y="5805264"/>
            <a:ext cx="2310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3"/>
                </a:solidFill>
              </a:rPr>
              <a:t>Ответ:  </a:t>
            </a:r>
            <a:r>
              <a:rPr lang="ru-RU" sz="4000" dirty="0" smtClean="0">
                <a:solidFill>
                  <a:schemeClr val="accent3"/>
                </a:solidFill>
              </a:rPr>
              <a:t>4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8816" y="0"/>
            <a:ext cx="2895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5.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4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0889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80" y="1988840"/>
            <a:ext cx="6514843" cy="432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5805264"/>
            <a:ext cx="21675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3"/>
                </a:solidFill>
              </a:rPr>
              <a:t>Ответ: </a:t>
            </a:r>
            <a:r>
              <a:rPr lang="ru-RU" sz="4000" dirty="0" smtClean="0">
                <a:solidFill>
                  <a:schemeClr val="accent3"/>
                </a:solidFill>
              </a:rPr>
              <a:t>2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8816" y="0"/>
            <a:ext cx="2895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 6.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2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260648"/>
            <a:ext cx="8208912" cy="61926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>
              <a:buFont typeface="Wingdings 2" pitchFamily="18" charset="2"/>
              <a:buNone/>
            </a:pPr>
            <a:r>
              <a:rPr lang="ru-RU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000" b="1" i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Реши самостоятельно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5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5462" y="-132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№1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022" y="980728"/>
            <a:ext cx="792088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2" cstate="screen"/>
          <a:srcRect t="21505" r="32809"/>
          <a:stretch/>
        </p:blipFill>
        <p:spPr bwMode="auto">
          <a:xfrm>
            <a:off x="755576" y="2132856"/>
            <a:ext cx="763284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/>
          <p:nvPr/>
        </p:nvPicPr>
        <p:blipFill rotWithShape="1">
          <a:blip r:embed="rId2" cstate="screen"/>
          <a:srcRect b="79283"/>
          <a:stretch/>
        </p:blipFill>
        <p:spPr bwMode="auto">
          <a:xfrm>
            <a:off x="522446" y="806759"/>
            <a:ext cx="7959828" cy="11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26666" y="0"/>
            <a:ext cx="10081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 2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b="69967"/>
          <a:stretch/>
        </p:blipFill>
        <p:spPr bwMode="auto">
          <a:xfrm>
            <a:off x="472953" y="704257"/>
            <a:ext cx="8208912" cy="142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29129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3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flipH="1">
            <a:off x="3851919" y="4581128"/>
            <a:ext cx="72009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screen"/>
          <a:srcRect t="34491" r="54924"/>
          <a:stretch/>
        </p:blipFill>
        <p:spPr bwMode="auto">
          <a:xfrm>
            <a:off x="977009" y="2213654"/>
            <a:ext cx="7200800" cy="416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1331640" y="4297491"/>
            <a:ext cx="655272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411760" y="2348880"/>
            <a:ext cx="1588" cy="3600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>
            <a:off x="1979712" y="980728"/>
            <a:ext cx="3643338" cy="1785950"/>
          </a:xfrm>
          <a:prstGeom prst="rt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75656" y="620688"/>
            <a:ext cx="48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276872"/>
            <a:ext cx="398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20486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980728"/>
            <a:ext cx="158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1772816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340768"/>
            <a:ext cx="38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26369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01070" y="3971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Устная работа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4035447"/>
              </p:ext>
            </p:extLst>
          </p:nvPr>
        </p:nvGraphicFramePr>
        <p:xfrm>
          <a:off x="942680" y="5805264"/>
          <a:ext cx="4866822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758"/>
                <a:gridCol w="540758"/>
                <a:gridCol w="540758"/>
                <a:gridCol w="540758"/>
                <a:gridCol w="540758"/>
                <a:gridCol w="540758"/>
                <a:gridCol w="540758"/>
                <a:gridCol w="540758"/>
                <a:gridCol w="540758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54801" y="3501008"/>
            <a:ext cx="3171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=5/4=1,25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9624" y="4509120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=4/5=0,8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104" y="57619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5412" y="573325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,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71476" y="57332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7784" y="57435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2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b="77440"/>
          <a:stretch/>
        </p:blipFill>
        <p:spPr bwMode="auto">
          <a:xfrm>
            <a:off x="611559" y="728791"/>
            <a:ext cx="7992887" cy="147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4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screen"/>
          <a:srcRect t="23964" r="30223"/>
          <a:stretch/>
        </p:blipFill>
        <p:spPr bwMode="auto">
          <a:xfrm>
            <a:off x="827582" y="2348880"/>
            <a:ext cx="75608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b="79778"/>
          <a:stretch/>
        </p:blipFill>
        <p:spPr bwMode="auto">
          <a:xfrm>
            <a:off x="467544" y="692696"/>
            <a:ext cx="813690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-2347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5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screen"/>
          <a:srcRect t="20303" r="32711"/>
          <a:stretch/>
        </p:blipFill>
        <p:spPr bwMode="auto">
          <a:xfrm>
            <a:off x="556556" y="1916832"/>
            <a:ext cx="804789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b="84903"/>
          <a:stretch/>
        </p:blipFill>
        <p:spPr bwMode="auto">
          <a:xfrm>
            <a:off x="467544" y="764704"/>
            <a:ext cx="8136904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6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screen"/>
          <a:srcRect t="16969" r="32864"/>
          <a:stretch/>
        </p:blipFill>
        <p:spPr bwMode="auto">
          <a:xfrm>
            <a:off x="1045923" y="2060848"/>
            <a:ext cx="734018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b="73815"/>
          <a:stretch/>
        </p:blipFill>
        <p:spPr bwMode="auto">
          <a:xfrm>
            <a:off x="467544" y="772750"/>
            <a:ext cx="8064896" cy="114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7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screen"/>
          <a:srcRect t="30413" r="44835"/>
          <a:stretch/>
        </p:blipFill>
        <p:spPr bwMode="auto">
          <a:xfrm>
            <a:off x="611560" y="2276872"/>
            <a:ext cx="792088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116420" y="2564904"/>
            <a:ext cx="1588" cy="367240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27584" y="4686976"/>
            <a:ext cx="741466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r="9473" b="76516"/>
          <a:stretch/>
        </p:blipFill>
        <p:spPr bwMode="auto">
          <a:xfrm>
            <a:off x="503548" y="837506"/>
            <a:ext cx="8100900" cy="107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80012" y="0"/>
            <a:ext cx="16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</a:t>
            </a:r>
            <a:r>
              <a:rPr lang="ru-RU" sz="3200" b="1" i="1" dirty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8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screen"/>
          <a:srcRect t="29064" r="50000"/>
          <a:stretch/>
        </p:blipFill>
        <p:spPr bwMode="auto">
          <a:xfrm>
            <a:off x="716631" y="1995644"/>
            <a:ext cx="7779805" cy="433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446376" y="2132856"/>
            <a:ext cx="1588" cy="38180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99592" y="4165497"/>
            <a:ext cx="727280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r="6335" b="84353"/>
          <a:stretch/>
        </p:blipFill>
        <p:spPr bwMode="auto">
          <a:xfrm>
            <a:off x="539552" y="836712"/>
            <a:ext cx="8064896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80012" y="0"/>
            <a:ext cx="116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 9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screen"/>
          <a:srcRect t="17462" r="31781"/>
          <a:stretch/>
        </p:blipFill>
        <p:spPr bwMode="auto">
          <a:xfrm>
            <a:off x="766158" y="2060848"/>
            <a:ext cx="7560840" cy="442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screen"/>
          <a:srcRect r="4580" b="82661"/>
          <a:stretch/>
        </p:blipFill>
        <p:spPr bwMode="auto">
          <a:xfrm>
            <a:off x="473765" y="764704"/>
            <a:ext cx="8058675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16016" y="-1022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№ 10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screen"/>
          <a:srcRect t="17557" r="31575"/>
          <a:stretch/>
        </p:blipFill>
        <p:spPr bwMode="auto">
          <a:xfrm>
            <a:off x="938706" y="1918928"/>
            <a:ext cx="712879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 себя!!!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493" y="2323652"/>
            <a:ext cx="2808428" cy="3508977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4000" dirty="0" smtClean="0"/>
              <a:t>№ 1. </a:t>
            </a:r>
            <a:r>
              <a:rPr lang="ru-RU" sz="4000" dirty="0" smtClean="0">
                <a:solidFill>
                  <a:srgbClr val="00B050"/>
                </a:solidFill>
              </a:rPr>
              <a:t>-1</a:t>
            </a:r>
          </a:p>
          <a:p>
            <a:pPr marL="68580" indent="0">
              <a:buNone/>
            </a:pPr>
            <a:r>
              <a:rPr lang="ru-RU" sz="4000" dirty="0" smtClean="0"/>
              <a:t>№ 2. </a:t>
            </a:r>
            <a:r>
              <a:rPr lang="ru-RU" sz="4000" dirty="0" smtClean="0">
                <a:solidFill>
                  <a:srgbClr val="00B050"/>
                </a:solidFill>
              </a:rPr>
              <a:t>0,25</a:t>
            </a:r>
          </a:p>
          <a:p>
            <a:pPr marL="68580" indent="0">
              <a:buNone/>
            </a:pPr>
            <a:r>
              <a:rPr lang="ru-RU" sz="4000" dirty="0" smtClean="0"/>
              <a:t>№ 3. </a:t>
            </a:r>
            <a:r>
              <a:rPr lang="ru-RU" sz="4000" dirty="0" smtClean="0">
                <a:solidFill>
                  <a:srgbClr val="00B050"/>
                </a:solidFill>
              </a:rPr>
              <a:t>1</a:t>
            </a:r>
          </a:p>
          <a:p>
            <a:pPr marL="6858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№ 4.</a:t>
            </a:r>
            <a:r>
              <a:rPr lang="ru-RU" sz="4000" dirty="0">
                <a:solidFill>
                  <a:srgbClr val="00B050"/>
                </a:solidFill>
              </a:rPr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1</a:t>
            </a:r>
          </a:p>
          <a:p>
            <a:pPr marL="6858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№ 5.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78694" y="2348880"/>
            <a:ext cx="2808428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ru-RU" sz="4000" dirty="0" smtClean="0"/>
              <a:t>№ 6. </a:t>
            </a:r>
            <a:r>
              <a:rPr lang="ru-RU" sz="4000" dirty="0" smtClean="0">
                <a:solidFill>
                  <a:srgbClr val="00B050"/>
                </a:solidFill>
              </a:rPr>
              <a:t>- 0,25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4000" dirty="0" smtClean="0"/>
              <a:t>№ 7. </a:t>
            </a:r>
            <a:r>
              <a:rPr lang="ru-RU" sz="4000" dirty="0" smtClean="0">
                <a:solidFill>
                  <a:srgbClr val="00B050"/>
                </a:solidFill>
              </a:rPr>
              <a:t>4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4000" dirty="0" smtClean="0"/>
              <a:t>№ 8. </a:t>
            </a:r>
            <a:r>
              <a:rPr lang="ru-RU" sz="4000" dirty="0" smtClean="0">
                <a:solidFill>
                  <a:srgbClr val="00B050"/>
                </a:solidFill>
              </a:rPr>
              <a:t>– 3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№ 9. </a:t>
            </a:r>
          </a:p>
          <a:p>
            <a:pPr marL="68580" indent="0">
              <a:buFont typeface="Wingdings 2" pitchFamily="18" charset="2"/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№ 10.</a:t>
            </a:r>
          </a:p>
        </p:txBody>
      </p:sp>
    </p:spTree>
    <p:extLst>
      <p:ext uri="{BB962C8B-B14F-4D97-AF65-F5344CB8AC3E}">
        <p14:creationId xmlns="" xmlns:p14="http://schemas.microsoft.com/office/powerpoint/2010/main" val="25754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868" y="1000108"/>
            <a:ext cx="5116512" cy="4865688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2" name="Прямая со стрелкой 31"/>
          <p:cNvCxnSpPr/>
          <p:nvPr/>
        </p:nvCxnSpPr>
        <p:spPr>
          <a:xfrm>
            <a:off x="3500430" y="3429000"/>
            <a:ext cx="528641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643306" y="3429000"/>
            <a:ext cx="4857784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607851" y="2750339"/>
            <a:ext cx="4071966" cy="21431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3821901" y="2678901"/>
            <a:ext cx="4071966" cy="21431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4893471" y="2678901"/>
            <a:ext cx="4071966" cy="214314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/>
          <p:cNvSpPr/>
          <p:nvPr/>
        </p:nvSpPr>
        <p:spPr>
          <a:xfrm rot="10800000">
            <a:off x="4000496" y="2143116"/>
            <a:ext cx="4258745" cy="2607303"/>
          </a:xfrm>
          <a:custGeom>
            <a:avLst/>
            <a:gdLst>
              <a:gd name="connsiteX0" fmla="*/ 0 w 3902927"/>
              <a:gd name="connsiteY0" fmla="*/ 2297151 h 2553629"/>
              <a:gd name="connsiteX1" fmla="*/ 959005 w 3902927"/>
              <a:gd name="connsiteY1" fmla="*/ 434897 h 2553629"/>
              <a:gd name="connsiteX2" fmla="*/ 1405054 w 3902927"/>
              <a:gd name="connsiteY2" fmla="*/ 2152185 h 2553629"/>
              <a:gd name="connsiteX3" fmla="*/ 2977376 w 3902927"/>
              <a:gd name="connsiteY3" fmla="*/ 66907 h 2553629"/>
              <a:gd name="connsiteX4" fmla="*/ 3902927 w 3902927"/>
              <a:gd name="connsiteY4" fmla="*/ 2553629 h 2553629"/>
              <a:gd name="connsiteX5" fmla="*/ 3902927 w 3902927"/>
              <a:gd name="connsiteY5" fmla="*/ 2553629 h 255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927" h="2553629">
                <a:moveTo>
                  <a:pt x="0" y="2297151"/>
                </a:moveTo>
                <a:cubicBezTo>
                  <a:pt x="362414" y="1378104"/>
                  <a:pt x="724829" y="459058"/>
                  <a:pt x="959005" y="434897"/>
                </a:cubicBezTo>
                <a:cubicBezTo>
                  <a:pt x="1193181" y="410736"/>
                  <a:pt x="1068659" y="2213517"/>
                  <a:pt x="1405054" y="2152185"/>
                </a:cubicBezTo>
                <a:cubicBezTo>
                  <a:pt x="1741449" y="2090853"/>
                  <a:pt x="2561064" y="0"/>
                  <a:pt x="2977376" y="66907"/>
                </a:cubicBezTo>
                <a:cubicBezTo>
                  <a:pt x="3393688" y="133814"/>
                  <a:pt x="3902927" y="2553629"/>
                  <a:pt x="3902927" y="2553629"/>
                </a:cubicBezTo>
                <a:lnTo>
                  <a:pt x="3902927" y="2553629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лево 41">
            <a:hlinkClick r:id="rId3" action="ppaction://hlinksldjump"/>
          </p:cNvPr>
          <p:cNvSpPr/>
          <p:nvPr/>
        </p:nvSpPr>
        <p:spPr>
          <a:xfrm>
            <a:off x="251520" y="6143620"/>
            <a:ext cx="114300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Дуга 47"/>
          <p:cNvSpPr/>
          <p:nvPr/>
        </p:nvSpPr>
        <p:spPr>
          <a:xfrm>
            <a:off x="592932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уга 48"/>
          <p:cNvSpPr/>
          <p:nvPr/>
        </p:nvSpPr>
        <p:spPr>
          <a:xfrm>
            <a:off x="700089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>
            <a:off x="7715272" y="3000372"/>
            <a:ext cx="642942" cy="857256"/>
          </a:xfrm>
          <a:prstGeom prst="arc">
            <a:avLst>
              <a:gd name="adj1" fmla="val 16110585"/>
              <a:gd name="adj2" fmla="val 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44040932"/>
              </p:ext>
            </p:extLst>
          </p:nvPr>
        </p:nvGraphicFramePr>
        <p:xfrm>
          <a:off x="448029" y="4164787"/>
          <a:ext cx="3000396" cy="928694"/>
        </p:xfrm>
        <a:graphic>
          <a:graphicData uri="http://schemas.openxmlformats.org/presentationml/2006/ole">
            <p:oleObj spid="_x0000_s16582" name="Формула" r:id="rId4" imgW="965200" imgH="228600" progId="">
              <p:embed/>
            </p:oleObj>
          </a:graphicData>
        </a:graphic>
      </p:graphicFrame>
      <p:sp>
        <p:nvSpPr>
          <p:cNvPr id="44" name="Стрелка вниз 43"/>
          <p:cNvSpPr/>
          <p:nvPr/>
        </p:nvSpPr>
        <p:spPr>
          <a:xfrm>
            <a:off x="7608115" y="1178703"/>
            <a:ext cx="357190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5586087"/>
              </p:ext>
            </p:extLst>
          </p:nvPr>
        </p:nvGraphicFramePr>
        <p:xfrm>
          <a:off x="6094739" y="486710"/>
          <a:ext cx="2492375" cy="760413"/>
        </p:xfrm>
        <a:graphic>
          <a:graphicData uri="http://schemas.openxmlformats.org/presentationml/2006/ole">
            <p:oleObj spid="_x0000_s16583" name="Формула" r:id="rId5" imgW="571320" imgH="177480" progId="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4857752" y="5857892"/>
          <a:ext cx="2881312" cy="869950"/>
        </p:xfrm>
        <a:graphic>
          <a:graphicData uri="http://schemas.openxmlformats.org/presentationml/2006/ole">
            <p:oleObj spid="_x0000_s16584" name="Формула" r:id="rId6" imgW="21129840" imgH="6491160" progId="">
              <p:embed/>
            </p:oleObj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3571868" y="1071546"/>
          <a:ext cx="2016125" cy="700087"/>
        </p:xfrm>
        <a:graphic>
          <a:graphicData uri="http://schemas.openxmlformats.org/presentationml/2006/ole">
            <p:oleObj spid="_x0000_s16585" name="Формула" r:id="rId7" imgW="762480" imgH="254160" progId="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39552" y="1714488"/>
            <a:ext cx="303231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Угловые коэффициенты параллельных прямых равны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49" grpId="0" animBg="1"/>
      <p:bldP spid="50" grpId="0" animBg="1"/>
      <p:bldP spid="44" grpId="0" animBg="1"/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332656"/>
            <a:ext cx="8184402" cy="590931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вычисления углового коэффициента касательной достаточно найти 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отрезок касательной с концами в вершинах  клеток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и, считая его гипотенузой прямоугольного треугольника, найти отношение катетов.</a:t>
            </a:r>
          </a:p>
          <a:p>
            <a:pPr algn="ctr"/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3214678" y="714356"/>
          <a:ext cx="3744912" cy="785818"/>
        </p:xfrm>
        <a:graphic>
          <a:graphicData uri="http://schemas.openxmlformats.org/presentationml/2006/ole">
            <p:oleObj spid="_x0000_s69682" name="Формула" r:id="rId3" imgW="1372320" imgH="292320" progId="">
              <p:embed/>
            </p:oleObj>
          </a:graphicData>
        </a:graphic>
      </p:graphicFrame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7524328" y="5481228"/>
            <a:ext cx="1008112" cy="648072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/>
        </p:nvSpPr>
        <p:spPr>
          <a:xfrm>
            <a:off x="1859636" y="997608"/>
            <a:ext cx="3000396" cy="1857388"/>
          </a:xfrm>
          <a:prstGeom prst="rt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55580" y="78158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3972" y="2437768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580" y="2509776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56064974"/>
              </p:ext>
            </p:extLst>
          </p:nvPr>
        </p:nvGraphicFramePr>
        <p:xfrm>
          <a:off x="3115665" y="2890550"/>
          <a:ext cx="400052" cy="500066"/>
        </p:xfrm>
        <a:graphic>
          <a:graphicData uri="http://schemas.openxmlformats.org/presentationml/2006/ole">
            <p:oleObj spid="_x0000_s72930" name="Формула" r:id="rId3" imgW="228600" imgH="2286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4944" y="163391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3362" y="997608"/>
            <a:ext cx="3540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Найдите  градусную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меру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угла А, угла В.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01070" y="3971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Устная работа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54801" y="3501008"/>
            <a:ext cx="2699440" cy="707886"/>
            <a:chOff x="1154801" y="3501008"/>
            <a:chExt cx="2699440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1154801" y="3501008"/>
              <a:ext cx="24018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tg</a:t>
              </a:r>
              <a:r>
                <a:rPr lang="en-US" sz="40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A</a:t>
              </a:r>
              <a:r>
                <a:rPr lang="ru-RU" sz="40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=   /1=</a:t>
              </a:r>
              <a:endPara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577608583"/>
                </p:ext>
              </p:extLst>
            </p:nvPr>
          </p:nvGraphicFramePr>
          <p:xfrm>
            <a:off x="2316533" y="3636113"/>
            <a:ext cx="400050" cy="500062"/>
          </p:xfrm>
          <a:graphic>
            <a:graphicData uri="http://schemas.openxmlformats.org/presentationml/2006/ole">
              <p:oleObj spid="_x0000_s72931" name="Формула" r:id="rId4" imgW="228600" imgH="228600" progId="">
                <p:embed/>
              </p:oleObj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788931619"/>
                </p:ext>
              </p:extLst>
            </p:nvPr>
          </p:nvGraphicFramePr>
          <p:xfrm>
            <a:off x="3454191" y="3622514"/>
            <a:ext cx="400050" cy="500062"/>
          </p:xfrm>
          <a:graphic>
            <a:graphicData uri="http://schemas.openxmlformats.org/presentationml/2006/ole">
              <p:oleObj spid="_x0000_s72932" name="Формула" r:id="rId5" imgW="228600" imgH="228600" progId="">
                <p:embed/>
              </p:oleObj>
            </a:graphicData>
          </a:graphic>
        </p:graphicFrame>
      </p:grpSp>
      <p:cxnSp>
        <p:nvCxnSpPr>
          <p:cNvPr id="22" name="Прямая со стрелкой 21"/>
          <p:cNvCxnSpPr/>
          <p:nvPr/>
        </p:nvCxnSpPr>
        <p:spPr>
          <a:xfrm>
            <a:off x="4121760" y="3854951"/>
            <a:ext cx="90140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26322" y="3589581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=60</a:t>
            </a:r>
            <a:r>
              <a:rPr lang="ru-RU" sz="40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102126" y="4509120"/>
            <a:ext cx="3209055" cy="707886"/>
            <a:chOff x="1097599" y="3501008"/>
            <a:chExt cx="2549096" cy="707886"/>
          </a:xfrm>
        </p:grpSpPr>
        <p:sp>
          <p:nvSpPr>
            <p:cNvPr id="28" name="TextBox 27"/>
            <p:cNvSpPr txBox="1"/>
            <p:nvPr/>
          </p:nvSpPr>
          <p:spPr>
            <a:xfrm>
              <a:off x="1097599" y="3501008"/>
              <a:ext cx="25490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tg</a:t>
              </a:r>
              <a:r>
                <a:rPr lang="en-US" sz="40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0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В=1/    =</a:t>
              </a:r>
              <a:endPara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9" name="Объект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946043694"/>
                </p:ext>
              </p:extLst>
            </p:nvPr>
          </p:nvGraphicFramePr>
          <p:xfrm>
            <a:off x="2366696" y="3636113"/>
            <a:ext cx="400050" cy="500062"/>
          </p:xfrm>
          <a:graphic>
            <a:graphicData uri="http://schemas.openxmlformats.org/presentationml/2006/ole">
              <p:oleObj spid="_x0000_s72933" name="Формула" r:id="rId6" imgW="228600" imgH="228600" progId="">
                <p:embed/>
              </p:oleObj>
            </a:graphicData>
          </a:graphic>
        </p:graphicFrame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998045454"/>
                </p:ext>
              </p:extLst>
            </p:nvPr>
          </p:nvGraphicFramePr>
          <p:xfrm>
            <a:off x="2976204" y="3622626"/>
            <a:ext cx="668342" cy="500062"/>
          </p:xfrm>
          <a:graphic>
            <a:graphicData uri="http://schemas.openxmlformats.org/presentationml/2006/ole">
              <p:oleObj spid="_x0000_s72934" name="Формула" r:id="rId7" imgW="380880" imgH="228600" progId="">
                <p:embed/>
              </p:oleObj>
            </a:graphicData>
          </a:graphic>
        </p:graphicFrame>
      </p:grpSp>
      <p:cxnSp>
        <p:nvCxnSpPr>
          <p:cNvPr id="31" name="Прямая со стрелкой 30"/>
          <p:cNvCxnSpPr/>
          <p:nvPr/>
        </p:nvCxnSpPr>
        <p:spPr>
          <a:xfrm>
            <a:off x="4499992" y="4918506"/>
            <a:ext cx="901402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80112" y="4581128"/>
            <a:ext cx="1502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В=30</a:t>
            </a:r>
            <a:r>
              <a:rPr lang="ru-RU" sz="4000" b="1" i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8808266"/>
              </p:ext>
            </p:extLst>
          </p:nvPr>
        </p:nvGraphicFramePr>
        <p:xfrm>
          <a:off x="942680" y="5805264"/>
          <a:ext cx="4866822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758"/>
                <a:gridCol w="540758"/>
                <a:gridCol w="540758"/>
                <a:gridCol w="540758"/>
                <a:gridCol w="540758"/>
                <a:gridCol w="540758"/>
                <a:gridCol w="540758"/>
                <a:gridCol w="540758"/>
                <a:gridCol w="540758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n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ru-RU" sz="1100" b="0" i="0" u="none" strike="noStrike" dirty="0">
                        <a:ln>
                          <a:solidFill>
                            <a:schemeClr val="accent2">
                              <a:lumMod val="7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036104" y="576196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495412" y="5733256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0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310081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9" grpId="0"/>
      <p:bldP spid="10" grpId="0"/>
      <p:bldP spid="24" grpId="0"/>
      <p:bldP spid="32" grpId="0"/>
      <p:bldP spid="3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60648"/>
            <a:ext cx="749808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60648"/>
                <a:ext cx="8208912" cy="6264696"/>
              </a:xfrm>
              <a:solidFill>
                <a:schemeClr val="accent4">
                  <a:lumMod val="40000"/>
                  <a:lumOff val="60000"/>
                </a:schemeClr>
              </a:solidFill>
              <a:ln w="76200">
                <a:solidFill>
                  <a:srgbClr val="7030A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ru-RU" sz="2800" i="1" dirty="0" smtClean="0">
                    <a:solidFill>
                      <a:srgbClr val="002060"/>
                    </a:solidFill>
                  </a:rPr>
                  <a:t>Так как касательная параллельна прямой </a:t>
                </a:r>
                <a:r>
                  <a:rPr lang="en-US" sz="2800" i="1" dirty="0" smtClean="0">
                    <a:solidFill>
                      <a:srgbClr val="002060"/>
                    </a:solidFill>
                  </a:rPr>
                  <a:t>y=8x+11</a:t>
                </a:r>
                <a:r>
                  <a:rPr lang="ru-RU" sz="2800" i="1" dirty="0" smtClean="0">
                    <a:solidFill>
                      <a:srgbClr val="002060"/>
                    </a:solidFill>
                  </a:rPr>
                  <a:t>, то их угловые коэффициенты совпадают, т.е. угловой коэффициент касательной равен восьми </a:t>
                </a:r>
                <a:r>
                  <a:rPr lang="en-US" sz="28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4000" b="1" i="1" dirty="0" smtClean="0">
                    <a:solidFill>
                      <a:srgbClr val="C00000"/>
                    </a:solidFill>
                  </a:rPr>
                  <a:t>k = 8</a:t>
                </a:r>
                <a:r>
                  <a:rPr lang="ru-RU" sz="4000" b="1" i="1" dirty="0" smtClean="0">
                    <a:solidFill>
                      <a:srgbClr val="C00000"/>
                    </a:solidFill>
                  </a:rPr>
                  <a:t>.</a:t>
                </a:r>
                <a:endParaRPr lang="en-US" sz="4000" b="1" i="1" dirty="0" smtClean="0">
                  <a:solidFill>
                    <a:srgbClr val="C00000"/>
                  </a:solidFill>
                </a:endParaRPr>
              </a:p>
              <a:p>
                <a:endParaRPr lang="en-US" sz="2800" i="1" dirty="0" smtClean="0"/>
              </a:p>
              <a:p>
                <a:endParaRPr lang="en-US" dirty="0" smtClean="0"/>
              </a:p>
              <a:p>
                <a:pPr>
                  <a:buNone/>
                </a:pPr>
                <a:r>
                  <a:rPr lang="en-US" sz="48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=2x+7=8</a:t>
                </a:r>
              </a:p>
              <a:p>
                <a:pPr>
                  <a:buNone/>
                </a:pPr>
                <a:r>
                  <a:rPr lang="en-US" sz="4800" dirty="0" smtClean="0">
                    <a:solidFill>
                      <a:srgbClr val="C00000"/>
                    </a:solidFill>
                  </a:rPr>
                  <a:t>        x=0,5</a:t>
                </a:r>
              </a:p>
              <a:p>
                <a:pPr>
                  <a:buNone/>
                </a:pPr>
                <a:r>
                  <a:rPr lang="en-US" sz="4800" dirty="0" smtClean="0">
                    <a:solidFill>
                      <a:srgbClr val="C00000"/>
                    </a:solidFill>
                  </a:rPr>
                  <a:t>   x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o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– </a:t>
                </a:r>
                <a:r>
                  <a:rPr lang="ru-RU" dirty="0" smtClean="0">
                    <a:solidFill>
                      <a:srgbClr val="002060"/>
                    </a:solidFill>
                  </a:rPr>
                  <a:t>абсцисса искомой  точки  касания</a:t>
                </a:r>
              </a:p>
              <a:p>
                <a:pPr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60648"/>
                <a:ext cx="8208912" cy="6264696"/>
              </a:xfrm>
              <a:blipFill rotWithShape="1">
                <a:blip r:embed="rId3" cstate="print"/>
                <a:stretch>
                  <a:fillRect/>
                </a:stretch>
              </a:blipFill>
              <a:ln w="76200">
                <a:solidFill>
                  <a:srgbClr val="7030A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1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96158731"/>
              </p:ext>
            </p:extLst>
          </p:nvPr>
        </p:nvGraphicFramePr>
        <p:xfrm>
          <a:off x="2051720" y="2276872"/>
          <a:ext cx="4541838" cy="979488"/>
        </p:xfrm>
        <a:graphic>
          <a:graphicData uri="http://schemas.openxmlformats.org/presentationml/2006/ole">
            <p:oleObj spid="_x0000_s17459" name="Формула" r:id="rId4" imgW="1372320" imgH="292320" progId="">
              <p:embed/>
            </p:oleObj>
          </a:graphicData>
        </a:graphic>
      </p:graphicFrame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7596336" y="5517232"/>
            <a:ext cx="1008112" cy="648072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324" y="692696"/>
            <a:ext cx="8178132" cy="5945306"/>
          </a:xfrm>
          <a:noFill/>
          <a:ln w="762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В результате решения будут найдены абсциссы двух  точек касания, которые принадлежат графику данной функции.  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Но только одна из этих  точек  принадлежит  касательной    у = -4х-11, чтобы определить какая, нужно найденные  абсциссы  подставить в оба из данных уравнений. Должны получиться верные равенства.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99792" y="3426800"/>
            <a:ext cx="3933116" cy="3025130"/>
            <a:chOff x="1430972" y="3284984"/>
            <a:chExt cx="3933116" cy="3025130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2519772" y="4833156"/>
              <a:ext cx="2952328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1763688" y="4149080"/>
              <a:ext cx="36004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483768" y="3429000"/>
              <a:ext cx="2376264" cy="216024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475656" y="3645024"/>
              <a:ext cx="2880320" cy="266429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707904" y="328498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6056" y="371703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/>
                <a:t>х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95936" y="414908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22" name="Дуга 21"/>
            <p:cNvSpPr/>
            <p:nvPr/>
          </p:nvSpPr>
          <p:spPr>
            <a:xfrm rot="737951">
              <a:off x="2751746" y="3978974"/>
              <a:ext cx="676765" cy="240899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Дуга 22"/>
            <p:cNvSpPr/>
            <p:nvPr/>
          </p:nvSpPr>
          <p:spPr>
            <a:xfrm rot="979539">
              <a:off x="1430972" y="3970948"/>
              <a:ext cx="810856" cy="201622"/>
            </a:xfrm>
            <a:prstGeom prst="arc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130357" y="3518171"/>
              <a:ext cx="1926077" cy="2182238"/>
            </a:xfrm>
            <a:custGeom>
              <a:avLst/>
              <a:gdLst>
                <a:gd name="connsiteX0" fmla="*/ 0 w 1926077"/>
                <a:gd name="connsiteY0" fmla="*/ 1394297 h 2182238"/>
                <a:gd name="connsiteX1" fmla="*/ 398834 w 1926077"/>
                <a:gd name="connsiteY1" fmla="*/ 119974 h 2182238"/>
                <a:gd name="connsiteX2" fmla="*/ 943583 w 1926077"/>
                <a:gd name="connsiteY2" fmla="*/ 674450 h 2182238"/>
                <a:gd name="connsiteX3" fmla="*/ 1157592 w 1926077"/>
                <a:gd name="connsiteY3" fmla="*/ 1637489 h 2182238"/>
                <a:gd name="connsiteX4" fmla="*/ 1692613 w 1926077"/>
                <a:gd name="connsiteY4" fmla="*/ 2065506 h 2182238"/>
                <a:gd name="connsiteX5" fmla="*/ 1926077 w 1926077"/>
                <a:gd name="connsiteY5" fmla="*/ 937097 h 2182238"/>
                <a:gd name="connsiteX6" fmla="*/ 1926077 w 1926077"/>
                <a:gd name="connsiteY6" fmla="*/ 937097 h 2182238"/>
                <a:gd name="connsiteX7" fmla="*/ 1926077 w 1926077"/>
                <a:gd name="connsiteY7" fmla="*/ 888459 h 218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6077" h="2182238">
                  <a:moveTo>
                    <a:pt x="0" y="1394297"/>
                  </a:moveTo>
                  <a:cubicBezTo>
                    <a:pt x="120785" y="817122"/>
                    <a:pt x="241570" y="239948"/>
                    <a:pt x="398834" y="119974"/>
                  </a:cubicBezTo>
                  <a:cubicBezTo>
                    <a:pt x="556098" y="0"/>
                    <a:pt x="817123" y="421531"/>
                    <a:pt x="943583" y="674450"/>
                  </a:cubicBezTo>
                  <a:cubicBezTo>
                    <a:pt x="1070043" y="927369"/>
                    <a:pt x="1032754" y="1405646"/>
                    <a:pt x="1157592" y="1637489"/>
                  </a:cubicBezTo>
                  <a:cubicBezTo>
                    <a:pt x="1282430" y="1869332"/>
                    <a:pt x="1564532" y="2182238"/>
                    <a:pt x="1692613" y="2065506"/>
                  </a:cubicBezTo>
                  <a:cubicBezTo>
                    <a:pt x="1820694" y="1948774"/>
                    <a:pt x="1926077" y="937097"/>
                    <a:pt x="1926077" y="937097"/>
                  </a:cubicBezTo>
                  <a:lnTo>
                    <a:pt x="1926077" y="937097"/>
                  </a:lnTo>
                  <a:lnTo>
                    <a:pt x="1926077" y="888459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 flipV="1">
              <a:off x="3419872" y="537321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flipV="1">
              <a:off x="2699792" y="36450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Управляющая кнопка: назад 26">
            <a:hlinkClick r:id="rId3" action="ppaction://hlinksldjump" highlightClick="1"/>
          </p:cNvPr>
          <p:cNvSpPr/>
          <p:nvPr/>
        </p:nvSpPr>
        <p:spPr>
          <a:xfrm>
            <a:off x="7380312" y="5733256"/>
            <a:ext cx="1296144" cy="72008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135°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(180 – 45)= - </a:t>
            </a:r>
            <a:r>
              <a:rPr lang="en-US" sz="4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45= 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значит  производная  в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касания равна  -1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7380312" y="5733256"/>
            <a:ext cx="1296144" cy="72008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28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075519" y="1065776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угловой коэффициент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касательной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0627290"/>
              </p:ext>
            </p:extLst>
          </p:nvPr>
        </p:nvGraphicFramePr>
        <p:xfrm>
          <a:off x="4126006" y="5301208"/>
          <a:ext cx="3744416" cy="792088"/>
        </p:xfrm>
        <a:graphic>
          <a:graphicData uri="http://schemas.openxmlformats.org/presentationml/2006/ole">
            <p:oleObj spid="_x0000_s3338" name="Формула" r:id="rId3" imgW="33327360" imgH="7304400" progId="">
              <p:embed/>
            </p:oleObj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2103980"/>
              </p:ext>
            </p:extLst>
          </p:nvPr>
        </p:nvGraphicFramePr>
        <p:xfrm>
          <a:off x="1086970" y="5445224"/>
          <a:ext cx="1428750" cy="584200"/>
        </p:xfrm>
        <a:graphic>
          <a:graphicData uri="http://schemas.openxmlformats.org/presentationml/2006/ole">
            <p:oleObj spid="_x0000_s3339" name="Формула" r:id="rId4" imgW="16250760" imgH="6491160" progId="">
              <p:embed/>
            </p:oleObj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23921" y="739349"/>
            <a:ext cx="5662638" cy="4287074"/>
            <a:chOff x="1071538" y="642918"/>
            <a:chExt cx="5662638" cy="4287074"/>
          </a:xfrm>
        </p:grpSpPr>
        <p:cxnSp>
          <p:nvCxnSpPr>
            <p:cNvPr id="4" name="Прямая со стрелкой 3"/>
            <p:cNvCxnSpPr/>
            <p:nvPr/>
          </p:nvCxnSpPr>
          <p:spPr>
            <a:xfrm>
              <a:off x="1071538" y="3929066"/>
              <a:ext cx="5072098" cy="1588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5400000" flipH="1" flipV="1">
              <a:off x="357158" y="2786058"/>
              <a:ext cx="4286280" cy="1588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 8"/>
            <p:cNvSpPr/>
            <p:nvPr/>
          </p:nvSpPr>
          <p:spPr>
            <a:xfrm>
              <a:off x="1357290" y="1785926"/>
              <a:ext cx="3714776" cy="2193920"/>
            </a:xfrm>
            <a:custGeom>
              <a:avLst/>
              <a:gdLst>
                <a:gd name="connsiteX0" fmla="*/ 0 w 2962275"/>
                <a:gd name="connsiteY0" fmla="*/ 962025 h 2836862"/>
                <a:gd name="connsiteX1" fmla="*/ 752475 w 2962275"/>
                <a:gd name="connsiteY1" fmla="*/ 2676525 h 2836862"/>
                <a:gd name="connsiteX2" fmla="*/ 2962275 w 2962275"/>
                <a:gd name="connsiteY2" fmla="*/ 0 h 283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275" h="2836862">
                  <a:moveTo>
                    <a:pt x="0" y="962025"/>
                  </a:moveTo>
                  <a:cubicBezTo>
                    <a:pt x="129381" y="1899443"/>
                    <a:pt x="258763" y="2836862"/>
                    <a:pt x="752475" y="2676525"/>
                  </a:cubicBezTo>
                  <a:cubicBezTo>
                    <a:pt x="1246187" y="2516188"/>
                    <a:pt x="2104231" y="1258094"/>
                    <a:pt x="2962275" y="0"/>
                  </a:cubicBezTo>
                </a:path>
              </a:pathLst>
            </a:cu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2071670" y="2071678"/>
              <a:ext cx="2857520" cy="22860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3357554" y="3143248"/>
              <a:ext cx="142876" cy="14287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500298" y="3286124"/>
              <a:ext cx="928694" cy="158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6" idx="4"/>
            </p:cNvCxnSpPr>
            <p:nvPr/>
          </p:nvCxnSpPr>
          <p:spPr>
            <a:xfrm rot="5400000">
              <a:off x="3117983" y="3597133"/>
              <a:ext cx="622018" cy="1588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Дуга 21"/>
            <p:cNvSpPr/>
            <p:nvPr/>
          </p:nvSpPr>
          <p:spPr>
            <a:xfrm>
              <a:off x="2643174" y="3643314"/>
              <a:ext cx="571504" cy="642942"/>
            </a:xfrm>
            <a:prstGeom prst="arc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57884" y="407194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Х</a:t>
              </a:r>
              <a:endPara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71670" y="642918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00298" y="39290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9339271">
              <a:off x="3584630" y="2537595"/>
              <a:ext cx="1915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касательная</a:t>
              </a:r>
              <a:endPara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619852487"/>
                </p:ext>
              </p:extLst>
            </p:nvPr>
          </p:nvGraphicFramePr>
          <p:xfrm>
            <a:off x="3214678" y="3929066"/>
            <a:ext cx="428628" cy="500066"/>
          </p:xfrm>
          <a:graphic>
            <a:graphicData uri="http://schemas.openxmlformats.org/presentationml/2006/ole">
              <p:oleObj spid="_x0000_s3340" name="Формула" r:id="rId5" imgW="165028" imgH="228501" progId="">
                <p:embed/>
              </p:oleObj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3071802" y="3357562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35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348098889"/>
                </p:ext>
              </p:extLst>
            </p:nvPr>
          </p:nvGraphicFramePr>
          <p:xfrm>
            <a:off x="2500298" y="1500174"/>
            <a:ext cx="2071687" cy="712788"/>
          </p:xfrm>
          <a:graphic>
            <a:graphicData uri="http://schemas.openxmlformats.org/presentationml/2006/ole">
              <p:oleObj spid="_x0000_s3341" name="Формула" r:id="rId6" imgW="18690480" imgH="6491160" progId="">
                <p:embed/>
              </p:oleObj>
            </a:graphicData>
          </a:graphic>
        </p:graphicFrame>
        <p:graphicFrame>
          <p:nvGraphicFramePr>
            <p:cNvPr id="1435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584407226"/>
                </p:ext>
              </p:extLst>
            </p:nvPr>
          </p:nvGraphicFramePr>
          <p:xfrm>
            <a:off x="4714876" y="2786058"/>
            <a:ext cx="2019300" cy="600075"/>
          </p:xfrm>
          <a:graphic>
            <a:graphicData uri="http://schemas.openxmlformats.org/presentationml/2006/ole">
              <p:oleObj spid="_x0000_s3342" name="Формула" r:id="rId7" imgW="21536640" imgH="6491160" progId="">
                <p:embed/>
              </p:oleObj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4601070" y="3971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Теория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14480" y="928670"/>
            <a:ext cx="5116512" cy="486568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643042" y="3357562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785918" y="3357562"/>
            <a:ext cx="4857784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2143108" y="1714488"/>
            <a:ext cx="3743325" cy="2897188"/>
          </a:xfrm>
          <a:custGeom>
            <a:avLst/>
            <a:gdLst>
              <a:gd name="connsiteX0" fmla="*/ 0 w 3743325"/>
              <a:gd name="connsiteY0" fmla="*/ 2006600 h 2897188"/>
              <a:gd name="connsiteX1" fmla="*/ 828675 w 3743325"/>
              <a:gd name="connsiteY1" fmla="*/ 139700 h 2897188"/>
              <a:gd name="connsiteX2" fmla="*/ 2095500 w 3743325"/>
              <a:gd name="connsiteY2" fmla="*/ 2844800 h 2897188"/>
              <a:gd name="connsiteX3" fmla="*/ 3409950 w 3743325"/>
              <a:gd name="connsiteY3" fmla="*/ 454025 h 2897188"/>
              <a:gd name="connsiteX4" fmla="*/ 3743325 w 3743325"/>
              <a:gd name="connsiteY4" fmla="*/ 282575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325" h="2897188">
                <a:moveTo>
                  <a:pt x="0" y="2006600"/>
                </a:moveTo>
                <a:cubicBezTo>
                  <a:pt x="239712" y="1003300"/>
                  <a:pt x="479425" y="0"/>
                  <a:pt x="828675" y="139700"/>
                </a:cubicBezTo>
                <a:cubicBezTo>
                  <a:pt x="1177925" y="279400"/>
                  <a:pt x="1665288" y="2792413"/>
                  <a:pt x="2095500" y="2844800"/>
                </a:cubicBezTo>
                <a:cubicBezTo>
                  <a:pt x="2525713" y="2897188"/>
                  <a:pt x="3135313" y="881063"/>
                  <a:pt x="3409950" y="454025"/>
                </a:cubicBezTo>
                <a:cubicBezTo>
                  <a:pt x="3684588" y="26988"/>
                  <a:pt x="3713956" y="154781"/>
                  <a:pt x="3743325" y="282575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28728" y="1785926"/>
            <a:ext cx="3714776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268827" y="2607463"/>
            <a:ext cx="3500462" cy="1714512"/>
          </a:xfrm>
          <a:prstGeom prst="line">
            <a:avLst/>
          </a:prstGeom>
          <a:ln w="57150">
            <a:solidFill>
              <a:srgbClr val="6724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V="1">
            <a:off x="1750199" y="2750339"/>
            <a:ext cx="3929090" cy="14287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786050" y="1714488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01624" y="3786190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428992" y="3000372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4929190" y="3000372"/>
            <a:ext cx="714380" cy="64294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3143240" y="3000372"/>
            <a:ext cx="714380" cy="64294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572000" y="2714620"/>
          <a:ext cx="428628" cy="644528"/>
        </p:xfrm>
        <a:graphic>
          <a:graphicData uri="http://schemas.openxmlformats.org/presentationml/2006/ole">
            <p:oleObj spid="_x0000_s4408" name="Формула" r:id="rId3" imgW="152268" imgH="215713" progId="">
              <p:embed/>
            </p:oleObj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3203848" y="3212976"/>
          <a:ext cx="571504" cy="642942"/>
        </p:xfrm>
        <a:graphic>
          <a:graphicData uri="http://schemas.openxmlformats.org/presentationml/2006/ole">
            <p:oleObj spid="_x0000_s4409" name="Формула" r:id="rId4" imgW="164885" imgH="215619" progId="">
              <p:embed/>
            </p:oleObj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2627784" y="3212976"/>
          <a:ext cx="500066" cy="642942"/>
        </p:xfrm>
        <a:graphic>
          <a:graphicData uri="http://schemas.openxmlformats.org/presentationml/2006/ole">
            <p:oleObj spid="_x0000_s4410" name="Формула" r:id="rId5" imgW="165028" imgH="228501" progId="">
              <p:embed/>
            </p:oleObj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2214545" y="2643183"/>
            <a:ext cx="1428763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4536280" y="3536157"/>
            <a:ext cx="500069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428992" y="3286124"/>
            <a:ext cx="142876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4282" y="214290"/>
            <a:ext cx="420121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6724EC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3200" b="1" i="1" dirty="0" smtClean="0">
                <a:solidFill>
                  <a:srgbClr val="6724E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6724EC"/>
                </a:solidFill>
                <a:latin typeface="Times New Roman" pitchFamily="18" charset="0"/>
                <a:cs typeface="Times New Roman" pitchFamily="18" charset="0"/>
              </a:rPr>
              <a:t> &lt; 90°, то </a:t>
            </a:r>
            <a:r>
              <a:rPr lang="en-US" sz="3200" b="1" i="1" dirty="0" smtClean="0">
                <a:solidFill>
                  <a:srgbClr val="6724E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solidFill>
                  <a:srgbClr val="6724E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6724EC"/>
                </a:solidFill>
                <a:latin typeface="Times New Roman" pitchFamily="18" charset="0"/>
                <a:cs typeface="Times New Roman" pitchFamily="18" charset="0"/>
              </a:rPr>
              <a:t>&gt; 0.</a:t>
            </a:r>
            <a:endParaRPr lang="ru-RU" sz="3200" b="1" i="1" dirty="0">
              <a:solidFill>
                <a:srgbClr val="6724E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0" name="Прямоугольник 59"/>
              <p:cNvSpPr/>
              <p:nvPr/>
            </p:nvSpPr>
            <p:spPr>
              <a:xfrm>
                <a:off x="4714876" y="214290"/>
                <a:ext cx="4250907" cy="58477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𝜷</m:t>
                    </m:r>
                  </m:oMath>
                </a14:m>
                <a:r>
                  <a:rPr lang="ru-RU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ru-RU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90°, то </a:t>
                </a:r>
                <a:r>
                  <a:rPr lang="en-US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&lt; 0.</a:t>
                </a:r>
                <a:endParaRPr lang="ru-RU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6" y="214290"/>
                <a:ext cx="4250907" cy="58477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582" t="-14583" r="-2865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/>
          <p:cNvSpPr/>
          <p:nvPr/>
        </p:nvSpPr>
        <p:spPr>
          <a:xfrm>
            <a:off x="85110" y="6000768"/>
            <a:ext cx="905889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0°, то 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 0.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Касательная параллельна оси ОХ.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14810" y="33575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286512" y="1071546"/>
          <a:ext cx="2016125" cy="700088"/>
        </p:xfrm>
        <a:graphic>
          <a:graphicData uri="http://schemas.openxmlformats.org/presentationml/2006/ole">
            <p:oleObj spid="_x0000_s4411" name="Формула" r:id="rId7" imgW="18690480" imgH="6491160" progId="">
              <p:embed/>
            </p:oleObj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5508104" y="2852936"/>
          <a:ext cx="422275" cy="282575"/>
        </p:xfrm>
        <a:graphic>
          <a:graphicData uri="http://schemas.openxmlformats.org/presentationml/2006/ole">
            <p:oleObj spid="_x0000_s4412" name="Формула" r:id="rId8" imgW="152334" imgH="139639" progId="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286512" y="4857760"/>
          <a:ext cx="2019300" cy="600075"/>
        </p:xfrm>
        <a:graphic>
          <a:graphicData uri="http://schemas.openxmlformats.org/presentationml/2006/ole">
            <p:oleObj spid="_x0000_s4413" name="Формула" r:id="rId9" imgW="889560" imgH="254160" progId="">
              <p:embed/>
            </p:oleObj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580112" y="407707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724EC"/>
                </a:solidFill>
              </a:rPr>
              <a:t>Уравнение касательной</a:t>
            </a:r>
            <a:endParaRPr lang="ru-RU" sz="2400" b="1" dirty="0">
              <a:solidFill>
                <a:srgbClr val="6724EC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698999" y="2636912"/>
                <a:ext cx="5129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99" y="2636912"/>
                <a:ext cx="512961" cy="523220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9" grpId="0" animBg="1"/>
      <p:bldP spid="60" grpId="0" animBg="1"/>
      <p:bldP spid="61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8020760"/>
              </p:ext>
            </p:extLst>
          </p:nvPr>
        </p:nvGraphicFramePr>
        <p:xfrm>
          <a:off x="597568" y="980728"/>
          <a:ext cx="4605510" cy="4851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  <a:gridCol w="307034"/>
              </a:tblGrid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3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852684" y="1353120"/>
            <a:ext cx="4379912" cy="4314825"/>
            <a:chOff x="0" y="-247650"/>
            <a:chExt cx="4380419" cy="4314825"/>
          </a:xfrm>
        </p:grpSpPr>
        <p:cxnSp>
          <p:nvCxnSpPr>
            <p:cNvPr id="32" name="Прямая со стрелкой 31"/>
            <p:cNvCxnSpPr/>
            <p:nvPr/>
          </p:nvCxnSpPr>
          <p:spPr>
            <a:xfrm>
              <a:off x="0" y="2172115"/>
              <a:ext cx="4019550" cy="381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1885950" y="-247650"/>
              <a:ext cx="0" cy="43148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56204" y="0"/>
              <a:ext cx="1504950" cy="39909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Дуга 34"/>
            <p:cNvSpPr/>
            <p:nvPr/>
          </p:nvSpPr>
          <p:spPr>
            <a:xfrm rot="11751061">
              <a:off x="1148148" y="730361"/>
              <a:ext cx="3232271" cy="1438275"/>
            </a:xfrm>
            <a:prstGeom prst="arc">
              <a:avLst>
                <a:gd name="adj1" fmla="val 16200000"/>
                <a:gd name="adj2" fmla="val 620054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239144" y="1319982"/>
              <a:ext cx="57150" cy="762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219397" y="980728"/>
            <a:ext cx="3491880" cy="33239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касательная  к этому графику, проведённая в точке с абсциссой -1. Найдите значение производной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точке х₀ = -2.</a:t>
            </a:r>
          </a:p>
          <a:p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825966" y="2204864"/>
            <a:ext cx="0" cy="1606121"/>
          </a:xfrm>
          <a:prstGeom prst="line">
            <a:avLst/>
          </a:prstGeom>
          <a:ln w="38100">
            <a:solidFill>
              <a:srgbClr val="6724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825966" y="3772885"/>
            <a:ext cx="535222" cy="19050"/>
          </a:xfrm>
          <a:prstGeom prst="line">
            <a:avLst/>
          </a:prstGeom>
          <a:ln w="38100">
            <a:solidFill>
              <a:srgbClr val="6724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2226364" y="3510532"/>
            <a:ext cx="66261" cy="253085"/>
          </a:xfrm>
          <a:custGeom>
            <a:avLst/>
            <a:gdLst>
              <a:gd name="connsiteX0" fmla="*/ 132522 w 132522"/>
              <a:gd name="connsiteY0" fmla="*/ 0 h 278295"/>
              <a:gd name="connsiteX1" fmla="*/ 0 w 132522"/>
              <a:gd name="connsiteY1" fmla="*/ 278295 h 278295"/>
              <a:gd name="connsiteX2" fmla="*/ 0 w 132522"/>
              <a:gd name="connsiteY2" fmla="*/ 278295 h 27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522" h="278295">
                <a:moveTo>
                  <a:pt x="132522" y="0"/>
                </a:moveTo>
                <a:lnTo>
                  <a:pt x="0" y="278295"/>
                </a:lnTo>
                <a:lnTo>
                  <a:pt x="0" y="278295"/>
                </a:lnTo>
              </a:path>
            </a:pathLst>
          </a:custGeom>
          <a:noFill/>
          <a:ln w="38100">
            <a:solidFill>
              <a:srgbClr val="672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795940" y="2191612"/>
            <a:ext cx="72008" cy="72008"/>
          </a:xfrm>
          <a:prstGeom prst="ellipse">
            <a:avLst/>
          </a:prstGeom>
          <a:solidFill>
            <a:srgbClr val="6724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411760" y="3717032"/>
            <a:ext cx="72008" cy="72008"/>
          </a:xfrm>
          <a:prstGeom prst="ellipse">
            <a:avLst/>
          </a:prstGeom>
          <a:solidFill>
            <a:srgbClr val="6724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475656" y="292075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6724EC"/>
                </a:solidFill>
              </a:rPr>
              <a:t>6</a:t>
            </a:r>
            <a:endParaRPr lang="ru-RU" sz="2400" b="1" dirty="0">
              <a:solidFill>
                <a:srgbClr val="6724E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34835" y="384305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6724EC"/>
                </a:solidFill>
              </a:rPr>
              <a:t>2</a:t>
            </a: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3872516"/>
              </p:ext>
            </p:extLst>
          </p:nvPr>
        </p:nvGraphicFramePr>
        <p:xfrm>
          <a:off x="5508104" y="3957846"/>
          <a:ext cx="2454275" cy="693738"/>
        </p:xfrm>
        <a:graphic>
          <a:graphicData uri="http://schemas.openxmlformats.org/presentationml/2006/ole">
            <p:oleObj spid="_x0000_s74877" name="Формула" r:id="rId3" imgW="26008920" imgH="7304400" progId="">
              <p:embed/>
            </p:oleObj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65057605"/>
              </p:ext>
            </p:extLst>
          </p:nvPr>
        </p:nvGraphicFramePr>
        <p:xfrm>
          <a:off x="5580112" y="4509120"/>
          <a:ext cx="2036763" cy="828675"/>
        </p:xfrm>
        <a:graphic>
          <a:graphicData uri="http://schemas.openxmlformats.org/presentationml/2006/ole">
            <p:oleObj spid="_x0000_s74878" name="Формула" r:id="rId4" imgW="888840" imgH="533160" progId="">
              <p:embed/>
            </p:oleObj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6931035"/>
              </p:ext>
            </p:extLst>
          </p:nvPr>
        </p:nvGraphicFramePr>
        <p:xfrm>
          <a:off x="5580112" y="5385575"/>
          <a:ext cx="1968574" cy="720079"/>
        </p:xfrm>
        <a:graphic>
          <a:graphicData uri="http://schemas.openxmlformats.org/presentationml/2006/ole">
            <p:oleObj spid="_x0000_s74879" name="Формула" r:id="rId5" imgW="736560" imgH="228600" progId="">
              <p:embed/>
            </p:oleObj>
          </a:graphicData>
        </a:graphic>
      </p:graphicFrame>
      <p:sp>
        <p:nvSpPr>
          <p:cNvPr id="50" name="Блок-схема: процесс 49">
            <a:hlinkClick r:id="rId6" action="ppaction://hlinksldjump"/>
          </p:cNvPr>
          <p:cNvSpPr/>
          <p:nvPr/>
        </p:nvSpPr>
        <p:spPr>
          <a:xfrm>
            <a:off x="523750" y="5974838"/>
            <a:ext cx="1837438" cy="42862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6724EC"/>
                </a:solidFill>
                <a:hlinkClick r:id="rId6" action="ppaction://hlinksldjump"/>
              </a:rPr>
              <a:t>подсказка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6724E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-23412"/>
            <a:ext cx="271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№1.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069036"/>
              </p:ext>
            </p:extLst>
          </p:nvPr>
        </p:nvGraphicFramePr>
        <p:xfrm>
          <a:off x="3113576" y="6161975"/>
          <a:ext cx="5524498" cy="7109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71093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+mn-lt"/>
                          <a:cs typeface="+mn-cs"/>
                        </a:rPr>
                        <a:t>-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204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b="4388"/>
          <a:stretch>
            <a:fillRect/>
          </a:stretch>
        </p:blipFill>
        <p:spPr bwMode="auto">
          <a:xfrm>
            <a:off x="683568" y="764704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43438" y="-25153"/>
            <a:ext cx="26885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85852" y="1714488"/>
            <a:ext cx="4071966" cy="31432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143372" y="257174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276901" y="3679033"/>
            <a:ext cx="192882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71604" y="4643446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15705310"/>
              </p:ext>
            </p:extLst>
          </p:nvPr>
        </p:nvGraphicFramePr>
        <p:xfrm>
          <a:off x="2483768" y="5661248"/>
          <a:ext cx="5524498" cy="7109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71093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9552" y="5661248"/>
            <a:ext cx="1920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86248" y="2643182"/>
            <a:ext cx="357190" cy="2000264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2750331" y="3679033"/>
            <a:ext cx="357190" cy="2571768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9649" y="51349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2872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32079" y="47027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16472100"/>
              </p:ext>
            </p:extLst>
          </p:nvPr>
        </p:nvGraphicFramePr>
        <p:xfrm>
          <a:off x="6012160" y="2364926"/>
          <a:ext cx="2001838" cy="639762"/>
        </p:xfrm>
        <a:graphic>
          <a:graphicData uri="http://schemas.openxmlformats.org/presentationml/2006/ole">
            <p:oleObj spid="_x0000_s75816" name="Формула" r:id="rId4" imgW="749160" imgH="20304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1" grpId="0" animBg="1"/>
      <p:bldP spid="13" grpId="0" animBg="1"/>
      <p:bldP spid="18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2043</TotalTime>
  <Words>1040</Words>
  <Application>Microsoft Office PowerPoint</Application>
  <PresentationFormat>Экран (4:3)</PresentationFormat>
  <Paragraphs>583</Paragraphs>
  <Slides>52</Slides>
  <Notes>1</Notes>
  <HiddenSlides>7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Остин</vt:lpstr>
      <vt:lpstr>Формула</vt:lpstr>
      <vt:lpstr>Производная в заданиях ЕГЭ</vt:lpstr>
      <vt:lpstr>                  Цели урока:</vt:lpstr>
      <vt:lpstr>                Темы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Проверь себя!!!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Проверь себя!!!</vt:lpstr>
      <vt:lpstr>Слайд 48</vt:lpstr>
      <vt:lpstr>Слайд 49</vt:lpstr>
      <vt:lpstr> 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         Производная в заданиях уровня В.</dc:title>
  <dc:creator>Loner-XP</dc:creator>
  <cp:lastModifiedBy>ACER</cp:lastModifiedBy>
  <cp:revision>201</cp:revision>
  <dcterms:created xsi:type="dcterms:W3CDTF">2011-04-01T22:08:45Z</dcterms:created>
  <dcterms:modified xsi:type="dcterms:W3CDTF">2019-01-11T13:41:00Z</dcterms:modified>
</cp:coreProperties>
</file>