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5"/>
  </p:handoutMasterIdLst>
  <p:sldIdLst>
    <p:sldId id="256" r:id="rId2"/>
    <p:sldId id="274" r:id="rId3"/>
    <p:sldId id="275" r:id="rId4"/>
    <p:sldId id="280" r:id="rId5"/>
    <p:sldId id="287" r:id="rId6"/>
    <p:sldId id="276" r:id="rId7"/>
    <p:sldId id="289" r:id="rId8"/>
    <p:sldId id="277" r:id="rId9"/>
    <p:sldId id="285" r:id="rId10"/>
    <p:sldId id="278" r:id="rId11"/>
    <p:sldId id="290" r:id="rId12"/>
    <p:sldId id="281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309"/>
    <a:srgbClr val="AD2B03"/>
    <a:srgbClr val="F095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09695-506E-4E31-A823-EDC37B51A45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393557-BBA1-4A8F-8E5C-5BF16344312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/>
            <a:t>Магнитизм</a:t>
          </a:r>
          <a:endParaRPr lang="ru-RU" dirty="0"/>
        </a:p>
      </dgm:t>
    </dgm:pt>
    <dgm:pt modelId="{5F538895-18BE-44BF-934A-1DB253AA36BB}" type="parTrans" cxnId="{89F209D0-B8BA-4EAF-BAAC-79861DB34B13}">
      <dgm:prSet/>
      <dgm:spPr/>
      <dgm:t>
        <a:bodyPr/>
        <a:lstStyle/>
        <a:p>
          <a:endParaRPr lang="ru-RU"/>
        </a:p>
      </dgm:t>
    </dgm:pt>
    <dgm:pt modelId="{ABC4A237-1272-4084-AA2F-45D55E256EDE}" type="sibTrans" cxnId="{89F209D0-B8BA-4EAF-BAAC-79861DB34B13}">
      <dgm:prSet/>
      <dgm:spPr/>
      <dgm:t>
        <a:bodyPr/>
        <a:lstStyle/>
        <a:p>
          <a:endParaRPr lang="ru-RU"/>
        </a:p>
      </dgm:t>
    </dgm:pt>
    <dgm:pt modelId="{E74C3AC3-759C-45AA-9ECC-B3451C71A90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600" dirty="0" smtClean="0"/>
            <a:t>Коррозия</a:t>
          </a:r>
          <a:endParaRPr lang="ru-RU" sz="3600" dirty="0"/>
        </a:p>
      </dgm:t>
    </dgm:pt>
    <dgm:pt modelId="{D2F6E6B9-408B-407D-8788-6FECACF8CD44}" type="parTrans" cxnId="{14149E5B-E7CF-4C72-8928-32556A10530A}">
      <dgm:prSet/>
      <dgm:spPr/>
      <dgm:t>
        <a:bodyPr/>
        <a:lstStyle/>
        <a:p>
          <a:endParaRPr lang="ru-RU"/>
        </a:p>
      </dgm:t>
    </dgm:pt>
    <dgm:pt modelId="{1EE5C29B-A4CF-4E38-BB38-989ABEABAAEC}" type="sibTrans" cxnId="{14149E5B-E7CF-4C72-8928-32556A10530A}">
      <dgm:prSet/>
      <dgm:spPr/>
      <dgm:t>
        <a:bodyPr/>
        <a:lstStyle/>
        <a:p>
          <a:endParaRPr lang="ru-RU"/>
        </a:p>
      </dgm:t>
    </dgm:pt>
    <dgm:pt modelId="{CF8E693E-6B9F-4533-838F-C01F067208A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600" dirty="0" smtClean="0"/>
            <a:t>Растворение - кристаллизация</a:t>
          </a:r>
          <a:endParaRPr lang="ru-RU" sz="3600" dirty="0"/>
        </a:p>
      </dgm:t>
    </dgm:pt>
    <dgm:pt modelId="{272A764E-F4F0-4321-87DB-E8AAEE96E4EB}" type="parTrans" cxnId="{BB5C27D9-2603-49FF-9B46-8CFEB532C626}">
      <dgm:prSet/>
      <dgm:spPr/>
      <dgm:t>
        <a:bodyPr/>
        <a:lstStyle/>
        <a:p>
          <a:endParaRPr lang="ru-RU"/>
        </a:p>
      </dgm:t>
    </dgm:pt>
    <dgm:pt modelId="{C5726296-D23C-4794-8A14-14852BF5FBB8}" type="sibTrans" cxnId="{BB5C27D9-2603-49FF-9B46-8CFEB532C626}">
      <dgm:prSet/>
      <dgm:spPr/>
      <dgm:t>
        <a:bodyPr/>
        <a:lstStyle/>
        <a:p>
          <a:endParaRPr lang="ru-RU"/>
        </a:p>
      </dgm:t>
    </dgm:pt>
    <dgm:pt modelId="{3540A578-4C2B-4699-AAA1-630395ACD5A7}">
      <dgm:prSet phldrT="[Текст]" custT="1"/>
      <dgm:spPr>
        <a:solidFill>
          <a:srgbClr val="F75309"/>
        </a:solidFill>
      </dgm:spPr>
      <dgm:t>
        <a:bodyPr/>
        <a:lstStyle/>
        <a:p>
          <a:r>
            <a:rPr lang="ru-RU" sz="3600" dirty="0" smtClean="0"/>
            <a:t>Жизненный цикл насекомых</a:t>
          </a:r>
          <a:endParaRPr lang="ru-RU" sz="3600" dirty="0"/>
        </a:p>
      </dgm:t>
    </dgm:pt>
    <dgm:pt modelId="{71A67BD5-2EB0-4854-ADE5-96B49E3ABCEB}" type="parTrans" cxnId="{9567D839-CC06-4E64-A9FD-1E7CFEA37ECE}">
      <dgm:prSet/>
      <dgm:spPr/>
      <dgm:t>
        <a:bodyPr/>
        <a:lstStyle/>
        <a:p>
          <a:endParaRPr lang="ru-RU"/>
        </a:p>
      </dgm:t>
    </dgm:pt>
    <dgm:pt modelId="{7E0552A1-1E6E-4AD9-8465-85F6A042D1AF}" type="sibTrans" cxnId="{9567D839-CC06-4E64-A9FD-1E7CFEA37ECE}">
      <dgm:prSet/>
      <dgm:spPr/>
      <dgm:t>
        <a:bodyPr/>
        <a:lstStyle/>
        <a:p>
          <a:endParaRPr lang="ru-RU"/>
        </a:p>
      </dgm:t>
    </dgm:pt>
    <dgm:pt modelId="{17E10B23-0803-44A9-8E49-A5F4A7D6FA9E}" type="pres">
      <dgm:prSet presAssocID="{C9909695-506E-4E31-A823-EDC37B51A4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F6B4C-7654-4CEE-ADE8-850C815BBAC6}" type="pres">
      <dgm:prSet presAssocID="{E0393557-BBA1-4A8F-8E5C-5BF163443120}" presName="node" presStyleLbl="node1" presStyleIdx="0" presStyleCnt="4" custScaleX="101065" custScaleY="98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89C82-4479-4575-9681-2EC2F7828F32}" type="pres">
      <dgm:prSet presAssocID="{ABC4A237-1272-4084-AA2F-45D55E256EDE}" presName="sibTrans" presStyleCnt="0"/>
      <dgm:spPr/>
    </dgm:pt>
    <dgm:pt modelId="{E1FEE60E-AAE1-468F-B2FC-DF5E4407B130}" type="pres">
      <dgm:prSet presAssocID="{E74C3AC3-759C-45AA-9ECC-B3451C71A9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FC3D4-4135-43C3-ABF5-4BAF1382D9BF}" type="pres">
      <dgm:prSet presAssocID="{1EE5C29B-A4CF-4E38-BB38-989ABEABAAEC}" presName="sibTrans" presStyleCnt="0"/>
      <dgm:spPr/>
    </dgm:pt>
    <dgm:pt modelId="{2488E2C6-AADB-4E98-9EC2-70F6D7933E2A}" type="pres">
      <dgm:prSet presAssocID="{CF8E693E-6B9F-4533-838F-C01F067208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1945C-AC53-46C4-98F7-11D4176758BA}" type="pres">
      <dgm:prSet presAssocID="{C5726296-D23C-4794-8A14-14852BF5FBB8}" presName="sibTrans" presStyleCnt="0"/>
      <dgm:spPr/>
    </dgm:pt>
    <dgm:pt modelId="{2051FC45-8D28-42C4-A901-E26589C976D4}" type="pres">
      <dgm:prSet presAssocID="{3540A578-4C2B-4699-AAA1-630395ACD5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5C27D9-2603-49FF-9B46-8CFEB532C626}" srcId="{C9909695-506E-4E31-A823-EDC37B51A452}" destId="{CF8E693E-6B9F-4533-838F-C01F067208AB}" srcOrd="2" destOrd="0" parTransId="{272A764E-F4F0-4321-87DB-E8AAEE96E4EB}" sibTransId="{C5726296-D23C-4794-8A14-14852BF5FBB8}"/>
    <dgm:cxn modelId="{EBACF921-195B-4907-8B54-B5D75F959331}" type="presOf" srcId="{C9909695-506E-4E31-A823-EDC37B51A452}" destId="{17E10B23-0803-44A9-8E49-A5F4A7D6FA9E}" srcOrd="0" destOrd="0" presId="urn:microsoft.com/office/officeart/2005/8/layout/default"/>
    <dgm:cxn modelId="{D22238B7-9B73-4067-BCF0-3B7A0D860C19}" type="presOf" srcId="{3540A578-4C2B-4699-AAA1-630395ACD5A7}" destId="{2051FC45-8D28-42C4-A901-E26589C976D4}" srcOrd="0" destOrd="0" presId="urn:microsoft.com/office/officeart/2005/8/layout/default"/>
    <dgm:cxn modelId="{A83BA8E5-EE7F-42F5-8C38-BA30425EB2EB}" type="presOf" srcId="{E74C3AC3-759C-45AA-9ECC-B3451C71A907}" destId="{E1FEE60E-AAE1-468F-B2FC-DF5E4407B130}" srcOrd="0" destOrd="0" presId="urn:microsoft.com/office/officeart/2005/8/layout/default"/>
    <dgm:cxn modelId="{FC24A9A7-2C0F-4F79-9CA5-C3AD91BE65A3}" type="presOf" srcId="{E0393557-BBA1-4A8F-8E5C-5BF163443120}" destId="{3D0F6B4C-7654-4CEE-ADE8-850C815BBAC6}" srcOrd="0" destOrd="0" presId="urn:microsoft.com/office/officeart/2005/8/layout/default"/>
    <dgm:cxn modelId="{6B62E1BC-EE22-4DFA-99E6-6F5E583803CF}" type="presOf" srcId="{CF8E693E-6B9F-4533-838F-C01F067208AB}" destId="{2488E2C6-AADB-4E98-9EC2-70F6D7933E2A}" srcOrd="0" destOrd="0" presId="urn:microsoft.com/office/officeart/2005/8/layout/default"/>
    <dgm:cxn modelId="{89F209D0-B8BA-4EAF-BAAC-79861DB34B13}" srcId="{C9909695-506E-4E31-A823-EDC37B51A452}" destId="{E0393557-BBA1-4A8F-8E5C-5BF163443120}" srcOrd="0" destOrd="0" parTransId="{5F538895-18BE-44BF-934A-1DB253AA36BB}" sibTransId="{ABC4A237-1272-4084-AA2F-45D55E256EDE}"/>
    <dgm:cxn modelId="{14149E5B-E7CF-4C72-8928-32556A10530A}" srcId="{C9909695-506E-4E31-A823-EDC37B51A452}" destId="{E74C3AC3-759C-45AA-9ECC-B3451C71A907}" srcOrd="1" destOrd="0" parTransId="{D2F6E6B9-408B-407D-8788-6FECACF8CD44}" sibTransId="{1EE5C29B-A4CF-4E38-BB38-989ABEABAAEC}"/>
    <dgm:cxn modelId="{9567D839-CC06-4E64-A9FD-1E7CFEA37ECE}" srcId="{C9909695-506E-4E31-A823-EDC37B51A452}" destId="{3540A578-4C2B-4699-AAA1-630395ACD5A7}" srcOrd="3" destOrd="0" parTransId="{71A67BD5-2EB0-4854-ADE5-96B49E3ABCEB}" sibTransId="{7E0552A1-1E6E-4AD9-8465-85F6A042D1AF}"/>
    <dgm:cxn modelId="{6409CFD8-8E7C-4E9D-AD80-865E065FF4E3}" type="presParOf" srcId="{17E10B23-0803-44A9-8E49-A5F4A7D6FA9E}" destId="{3D0F6B4C-7654-4CEE-ADE8-850C815BBAC6}" srcOrd="0" destOrd="0" presId="urn:microsoft.com/office/officeart/2005/8/layout/default"/>
    <dgm:cxn modelId="{DC5FD263-AE33-45AA-86AE-FA464FFCCF23}" type="presParOf" srcId="{17E10B23-0803-44A9-8E49-A5F4A7D6FA9E}" destId="{46189C82-4479-4575-9681-2EC2F7828F32}" srcOrd="1" destOrd="0" presId="urn:microsoft.com/office/officeart/2005/8/layout/default"/>
    <dgm:cxn modelId="{2BF2D926-6459-4DCC-B77A-7632FE23FABE}" type="presParOf" srcId="{17E10B23-0803-44A9-8E49-A5F4A7D6FA9E}" destId="{E1FEE60E-AAE1-468F-B2FC-DF5E4407B130}" srcOrd="2" destOrd="0" presId="urn:microsoft.com/office/officeart/2005/8/layout/default"/>
    <dgm:cxn modelId="{422C079B-A07E-4A21-BF03-09040E9CF26C}" type="presParOf" srcId="{17E10B23-0803-44A9-8E49-A5F4A7D6FA9E}" destId="{B40FC3D4-4135-43C3-ABF5-4BAF1382D9BF}" srcOrd="3" destOrd="0" presId="urn:microsoft.com/office/officeart/2005/8/layout/default"/>
    <dgm:cxn modelId="{3DA004F7-64F9-458A-8C5D-0D6C77EB2C3E}" type="presParOf" srcId="{17E10B23-0803-44A9-8E49-A5F4A7D6FA9E}" destId="{2488E2C6-AADB-4E98-9EC2-70F6D7933E2A}" srcOrd="4" destOrd="0" presId="urn:microsoft.com/office/officeart/2005/8/layout/default"/>
    <dgm:cxn modelId="{D9330E67-926A-4102-BA5E-FF097A3CC630}" type="presParOf" srcId="{17E10B23-0803-44A9-8E49-A5F4A7D6FA9E}" destId="{D831945C-AC53-46C4-98F7-11D4176758BA}" srcOrd="5" destOrd="0" presId="urn:microsoft.com/office/officeart/2005/8/layout/default"/>
    <dgm:cxn modelId="{492A56A5-7373-4B25-A070-D5B80040FF9A}" type="presParOf" srcId="{17E10B23-0803-44A9-8E49-A5F4A7D6FA9E}" destId="{2051FC45-8D28-42C4-A901-E26589C976D4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7A58-581A-44FF-83BA-3700D7033F32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E2483-B44E-4B4B-9E96-14B8B9277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56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066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93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728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0718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574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408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676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392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300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115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66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006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83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30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4048-9C60-470F-8F83-E26CF2F0BBF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05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3147" y="337624"/>
            <a:ext cx="10157787" cy="33903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№83 «Соколенок» г. Калуги</a:t>
            </a:r>
            <a:r>
              <a:rPr lang="ru-RU" b="1" dirty="0" smtClean="0">
                <a:solidFill>
                  <a:srgbClr val="F75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75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75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деятельность старших дошкольников в ДОУ</a:t>
            </a:r>
            <a:endParaRPr lang="fr-FR" b="1" dirty="0">
              <a:solidFill>
                <a:srgbClr val="F75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0462" y="4536374"/>
            <a:ext cx="6020790" cy="166254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педагоги подготовительной к школе группы №7 «Капелька»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Г.Т.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ÐÐ°ÑÑÐ¸Ð½ÐºÐ¸ Ð¿Ð¾ Ð·Ð°Ð¿ÑÐ¾ÑÑ ÑÐºÑÐ¿ÐµÑÐ¸Ð¼ÐµÐ½ÑÑ Ð² ÐÐÐ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011" y="3685734"/>
            <a:ext cx="3037791" cy="303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012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53219"/>
            <a:ext cx="10337669" cy="675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«Жизненный цикл насекомых»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900332"/>
            <a:ext cx="6736341" cy="55286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Цель – исследование жизненного цикла </a:t>
            </a:r>
            <a:r>
              <a:rPr lang="ru-RU" sz="3200" dirty="0" err="1" smtClean="0">
                <a:solidFill>
                  <a:srgbClr val="C00000"/>
                </a:solidFill>
              </a:rPr>
              <a:t>мушек-дрозофилов</a:t>
            </a:r>
            <a:endParaRPr lang="ru-RU" sz="3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● Кладем в банку очищенный банан, оставляем банку открытой на несколько дней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●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Когда в банке появятся плодовые мушки, закрываем ее нейлоновым чулком и оставляет там мушек на три дня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●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Выпускаем мушек и снова закрываем банку чулком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●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течение двух недель наблюдаем за банкой, воспитанники фиксируют изменения в блокнотах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ÐÐ°ÑÑÐ¸Ð½ÐºÐ¸ Ð¿Ð¾ Ð·Ð°Ð¿ÑÐ¾ÑÑ Ð¼ÑÑÐ¸-Ð´ÑÐ¾Ð·Ð¾ÑÐ¸Ð»Ñ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538" y="1463040"/>
            <a:ext cx="4332850" cy="348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576775"/>
            <a:ext cx="10422075" cy="5838093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Итоги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Через несколько дней в банке появляются ползающие по дну  личинки. Позже личинки </a:t>
            </a:r>
            <a:r>
              <a:rPr lang="ru-RU" sz="2800" dirty="0" err="1" smtClean="0">
                <a:solidFill>
                  <a:schemeClr val="tx1"/>
                </a:solidFill>
              </a:rPr>
              <a:t>превращаюся</a:t>
            </a:r>
            <a:r>
              <a:rPr lang="ru-RU" sz="2800" dirty="0" smtClean="0">
                <a:solidFill>
                  <a:schemeClr val="tx1"/>
                </a:solidFill>
              </a:rPr>
              <a:t> в коконы, а, в конце концов, появляются мушки.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Выводы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tx1"/>
                </a:solidFill>
              </a:rPr>
              <a:t> Дрозофил привлекает запах спелых фруктов. Они откладывают на фруктах яйца, из которых развиваются личинки и потом образуются куколки. Куколки похожи на коконы, в которые превращаются гусеницы. На последней стадии из куколки выходит взрослая мушка, и цикл повторяется снова.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ÐÐ°ÑÑÐ¸Ð½ÐºÐ¸ Ð¿Ð¾ Ð·Ð°Ð¿ÑÐ¾ÑÑ Ð¼ÑÑÐ¸-Ð´ÑÐ¾Ð·Ð¾ÑÐ¸Ð»Ñ"/>
          <p:cNvPicPr>
            <a:picLocks noGrp="1"/>
          </p:cNvPicPr>
          <p:nvPr>
            <p:ph idx="1"/>
          </p:nvPr>
        </p:nvPicPr>
        <p:blipFill>
          <a:blip r:embed="rId2"/>
          <a:srcRect r="43880"/>
          <a:stretch>
            <a:fillRect/>
          </a:stretch>
        </p:blipFill>
        <p:spPr bwMode="auto">
          <a:xfrm>
            <a:off x="1463039" y="365761"/>
            <a:ext cx="7441809" cy="59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3132"/>
            <a:ext cx="9820453" cy="108065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fr-FR" sz="4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33153"/>
            <a:ext cx="10176713" cy="5664530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Вахрушева, Л. Н. Воспитание познавательных интересов у детей 5-7 лет / Л. Н. Вахрушева. – М.: ТЦ Сфера, 2012. – 128 с.</a:t>
            </a:r>
            <a:endParaRPr lang="ru-RU" sz="2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Рыжова Л.В. Методика детского экспериментирования. – Детство-Пресс, 2017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Королева Л. Познавательно-исследовательская деятельность в ДОУ. – Детство – Пресс, 2016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Федеральный государственный образовательный стандарт дошкольного образования: Письма и приказы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Минобрнауки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. – М.: ТЦ Сфера, 2015. – 96 с.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78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9828"/>
            <a:ext cx="9015306" cy="13364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D2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экспериментальной деятельности со старшими дошкольниками</a:t>
            </a:r>
            <a:endParaRPr lang="ru-RU" b="1" dirty="0">
              <a:solidFill>
                <a:srgbClr val="AD2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856935"/>
            <a:ext cx="10956649" cy="4642339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создание условий для формирования у ребенка целостной картины мира, окружающих его предметов и явлений;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развитие эмоционально-ценностной сферы личности;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обогащение словарного запаса и общего багажа знаний;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совершенствование коммуникативных навыков, способности к сотрудничеству со сверстниками и педагогом.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Реализация этих пунктов будет тем успешнее, чем более системно выстроен процесс познания и эффективно взаимодействие воспитанника и педагога. 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218"/>
            <a:ext cx="8596668" cy="9425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AD2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Исследуемые явления </a:t>
            </a:r>
            <a:endParaRPr lang="ru-RU" sz="4400" b="1" dirty="0">
              <a:solidFill>
                <a:srgbClr val="AD2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1223963"/>
          <a:ext cx="9915525" cy="489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9489"/>
            <a:ext cx="8596668" cy="61897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 с магнитом и компасом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7334" y="956603"/>
            <a:ext cx="6764475" cy="56833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Цель – изучение свойств магнита и принципа работы компаса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Исследование свойств магнитов (притяжение железных предметов и притяжение – отталкивание друг друга)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Вывод</a:t>
            </a:r>
            <a:r>
              <a:rPr lang="en-US" sz="2600" dirty="0" smtClean="0">
                <a:solidFill>
                  <a:schemeClr val="tx1"/>
                </a:solidFill>
              </a:rPr>
              <a:t>:</a:t>
            </a:r>
            <a:r>
              <a:rPr lang="ru-RU" sz="2600" dirty="0" smtClean="0">
                <a:solidFill>
                  <a:schemeClr val="tx1"/>
                </a:solidFill>
              </a:rPr>
              <a:t> Как можно использовать данные свойство в повседневной жизни</a:t>
            </a:r>
          </a:p>
        </p:txBody>
      </p:sp>
      <p:pic>
        <p:nvPicPr>
          <p:cNvPr id="5" name="Рисунок 4" descr="C:\Users\1\Desktop\DSC_04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0186" y="1274959"/>
            <a:ext cx="3876675" cy="490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3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61183"/>
            <a:ext cx="8171244" cy="588029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На основании полученных знаний объяснение принципа работы компаса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Определение сторон света с помощью компаса на открытой местности.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Вывод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>стрелка компаса всегда показывает на </a:t>
            </a:r>
            <a:r>
              <a:rPr lang="ru-RU" sz="2800" dirty="0" smtClean="0">
                <a:solidFill>
                  <a:schemeClr val="tx1"/>
                </a:solidFill>
              </a:rPr>
              <a:t>север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Опыт с компасом и крупным железным объектом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Вывод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tx1"/>
                </a:solidFill>
              </a:rPr>
              <a:t> Находящийся рядом железный объект искажает показания прибора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ºÐ¾Ð¼Ð¿Ð°Ñ ÐºÐ°ÑÑÐ¸Ð½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3514" y="967494"/>
            <a:ext cx="3808486" cy="380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9151"/>
            <a:ext cx="8596668" cy="8440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с железной скрепкой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829994"/>
            <a:ext cx="11041055" cy="56833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Цель – формирование представлений об условиях и последствиях появления коррозии и способах предотвращения этого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Беседа о ржавчине, местах ее появления. Вывод из личного опыта воспитанников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коррозии подвержены железные конструкции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Исследование условий появления ржавчины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Вывод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во влажных условиях прочный металл становится рыхлым оранжевым порошком</a:t>
            </a:r>
          </a:p>
          <a:p>
            <a:endParaRPr lang="ru-RU" sz="2800" dirty="0"/>
          </a:p>
        </p:txBody>
      </p:sp>
      <p:sp>
        <p:nvSpPr>
          <p:cNvPr id="11266" name="AutoShape 2" descr="ÐÐ°ÑÑÐ¸Ð½ÐºÐ¸ Ð¿Ð¾ Ð·Ð°Ð¿ÑÐ¾ÑÑ ÑÐ¶Ð°Ð²Ð°Ñ ÑÐºÑÐµÐ¿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/>
          <a:srcRect l="33053" r="34453"/>
          <a:stretch>
            <a:fillRect/>
          </a:stretch>
        </p:blipFill>
        <p:spPr bwMode="auto">
          <a:xfrm rot="16200000">
            <a:off x="2962934" y="3694454"/>
            <a:ext cx="1512570" cy="344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3"/>
          <a:srcRect l="9582" t="30000" r="8362" b="41628"/>
          <a:stretch>
            <a:fillRect/>
          </a:stretch>
        </p:blipFill>
        <p:spPr bwMode="auto">
          <a:xfrm>
            <a:off x="6159964" y="5014399"/>
            <a:ext cx="3166916" cy="8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956603"/>
            <a:ext cx="10436143" cy="54019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Исследование способа предотвращения коррозии (использование лакокрасочных покрытий, солидола)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Вывод о действенных способах предотвращения появления ржавчины</a:t>
            </a:r>
          </a:p>
          <a:p>
            <a:endParaRPr lang="ru-RU" sz="3200" dirty="0"/>
          </a:p>
        </p:txBody>
      </p:sp>
      <p:sp>
        <p:nvSpPr>
          <p:cNvPr id="10242" name="AutoShape 2" descr="ÐÐ°ÑÑÐ¸Ð½ÐºÐ¸ Ð¿Ð¾ Ð·Ð°Ð¿ÑÐ¾ÑÑ ÑÐ¶Ð°Ð²ÑÐµ ÐºÐ°ÑÐµ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ÐÐ°ÑÑÐ¸Ð½ÐºÐ¸ Ð¿Ð¾ Ð·Ð°Ð¿ÑÐ¾ÑÑ ÑÐ¶Ð°Ð²ÑÐµ ÐºÐ°ÑÐµÐ»Ð¸"/>
          <p:cNvPicPr/>
          <p:nvPr/>
        </p:nvPicPr>
        <p:blipFill>
          <a:blip r:embed="rId2" cstate="print"/>
          <a:srcRect l="10256" r="6898" b="16771"/>
          <a:stretch>
            <a:fillRect/>
          </a:stretch>
        </p:blipFill>
        <p:spPr bwMode="auto">
          <a:xfrm>
            <a:off x="1576826" y="3732770"/>
            <a:ext cx="3495675" cy="26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ÐÐ°ÑÑÐ¸Ð½ÐºÐ¸ Ð¿Ð¾ Ð·Ð°Ð¿ÑÐ¾ÑÑ ÐºÑÐ°ÑÐµÐ½Ð½ÑÐµ ÐºÐ°ÑÐµÐ»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4336" y="3565894"/>
            <a:ext cx="2995590" cy="303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15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«Выращивание кристалла»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322364"/>
            <a:ext cx="10703429" cy="52050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Цель – формирование представлений о свойствах соли растворяться в воде и кристаллизоваться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Растворяем кристаллы поваренной соли в горячей воде до получения концентрированного раствора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Ставим раствор в теплое место, опускаем в него нитку.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Периодически наблюдаем, как на нитке образуется и увеличивается кристалл соли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Воспитанники в блокнотах делают зарисовки кристалла, фиксируют изменения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²ÑÑÐ°ÑÐ¸Ð²Ð°Ð½Ð¸Ðµ ÐºÑÐ¸ÑÑÐ°Ð»Ð»Ð¾Ð² ÑÐ¾Ð»Ð¸ Ð½Ð° Ð½Ð¸ÑÐºÐµ ÐºÐ°ÑÑÐ¸Ð½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48" y="2759075"/>
            <a:ext cx="6667500" cy="3781425"/>
          </a:xfrm>
          <a:prstGeom prst="rect">
            <a:avLst/>
          </a:prstGeom>
          <a:noFill/>
        </p:spPr>
      </p:pic>
      <p:sp>
        <p:nvSpPr>
          <p:cNvPr id="7172" name="AutoShape 4" descr="ÐÐ°ÑÑÐ¸Ð½ÐºÐ¸ Ð¿Ð¾ Ð·Ð°Ð¿ÑÐ¾ÑÑ Ð²ÑÑÐ°ÑÐ¸Ð²Ð°Ð½Ð¸Ðµ ÐºÑÐ¸ÑÑÐ°Ð»Ð»Ð¾Ð² ÑÐ¾Ð»Ð¸ Ð½Ð° Ð½Ð¸ÑÐºÐµ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ÐÐ°ÑÑÐ¸Ð½ÐºÐ¸ Ð¿Ð¾ Ð·Ð°Ð¿ÑÐ¾ÑÑ Ð²ÑÑÐ°ÑÐ¸Ð²Ð°Ð½Ð¸Ðµ ÐºÑÐ¸ÑÑÐ°Ð»Ð»Ð¾Ð² ÑÐ¾Ð»Ð¸ Ð½Ð° Ð½Ð¸ÑÐºÐµ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433" y="756139"/>
            <a:ext cx="3150333" cy="5394406"/>
          </a:xfrm>
          <a:prstGeom prst="rect">
            <a:avLst/>
          </a:prstGeom>
          <a:noFill/>
        </p:spPr>
      </p:pic>
      <p:pic>
        <p:nvPicPr>
          <p:cNvPr id="7176" name="Picture 8" descr="ÐÐ°ÑÑÐ¸Ð½ÐºÐ¸ Ð¿Ð¾ Ð·Ð°Ð¿ÑÐ¾ÑÑ Ð²ÑÑÐ°ÑÐ¸Ð²Ð°Ð½Ð¸Ðµ ÐºÑÐ¸ÑÑÐ°Ð»Ð»Ð¾Ð² ÑÐ¾Ð»Ð¸ Ð½Ð° Ð½Ð¸ÑÐº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815" y="309490"/>
            <a:ext cx="3125347" cy="230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995</TotalTime>
  <Words>469</Words>
  <Application>Microsoft Office PowerPoint</Application>
  <PresentationFormat>Произвольный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МБДОУ №83 «Соколенок» г. Калуги Опытно-экспериментальная деятельность старших дошкольников в ДОУ</vt:lpstr>
      <vt:lpstr>Цель экспериментальной деятельности со старшими дошкольниками</vt:lpstr>
      <vt:lpstr>Исследуемые явления </vt:lpstr>
      <vt:lpstr>Опыты с магнитом и компасом</vt:lpstr>
      <vt:lpstr>Слайд 5</vt:lpstr>
      <vt:lpstr>Эксперимент с железной скрепкой</vt:lpstr>
      <vt:lpstr>Слайд 7</vt:lpstr>
      <vt:lpstr>Опыт «Выращивание кристалла»</vt:lpstr>
      <vt:lpstr>Слайд 9</vt:lpstr>
      <vt:lpstr>Эксперимент «Жизненный цикл насекомых» </vt:lpstr>
      <vt:lpstr>Слайд 11</vt:lpstr>
      <vt:lpstr>Слайд 12</vt:lpstr>
      <vt:lpstr>Список используемой литературы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Rita Davtyan</dc:creator>
  <cp:lastModifiedBy>Пользователь Windows</cp:lastModifiedBy>
  <cp:revision>80</cp:revision>
  <dcterms:created xsi:type="dcterms:W3CDTF">2017-04-16T09:20:18Z</dcterms:created>
  <dcterms:modified xsi:type="dcterms:W3CDTF">2018-12-18T18:21:02Z</dcterms:modified>
</cp:coreProperties>
</file>