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18" autoAdjust="0"/>
    <p:restoredTop sz="86330" autoAdjust="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77208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МБОУ «СОШ №5 «Многопрофильная»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6022775"/>
            <a:ext cx="1816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г. Нефтеюганск                                                                                  </a:t>
            </a:r>
            <a:r>
              <a:rPr lang="ru-RU" dirty="0" smtClean="0"/>
              <a:t>     201</a:t>
            </a:r>
            <a:r>
              <a:rPr lang="en-US" dirty="0" smtClean="0"/>
              <a:t>5-2016 </a:t>
            </a: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2" name="01 - Трек 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3584" y="4074079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1273225"/>
            <a:ext cx="77936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Долгосрочный детский экологический проект.</a:t>
            </a:r>
          </a:p>
          <a:p>
            <a:r>
              <a:rPr lang="ru-RU" sz="2000" dirty="0" smtClean="0"/>
              <a:t>Тема </a:t>
            </a:r>
            <a:r>
              <a:rPr lang="ru-RU" sz="2000" dirty="0"/>
              <a:t>проекта: </a:t>
            </a:r>
            <a:endParaRPr lang="ru-RU" sz="2000" dirty="0" smtClean="0"/>
          </a:p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«Тропой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познаний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открытий»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9"/>
            <a:ext cx="3672408" cy="288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3105835"/>
            <a:ext cx="6390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Самое лучшее открытие то, </a:t>
            </a:r>
            <a:r>
              <a:rPr lang="ru-RU" dirty="0" smtClean="0"/>
              <a:t>которое</a:t>
            </a:r>
          </a:p>
          <a:p>
            <a:r>
              <a:rPr lang="ru-RU" dirty="0" smtClean="0"/>
              <a:t> </a:t>
            </a:r>
            <a:r>
              <a:rPr lang="ru-RU" dirty="0"/>
              <a:t>ребёнок делает сам!»</a:t>
            </a:r>
          </a:p>
        </p:txBody>
      </p:sp>
    </p:spTree>
    <p:extLst>
      <p:ext uri="{BB962C8B-B14F-4D97-AF65-F5344CB8AC3E}">
        <p14:creationId xmlns:p14="http://schemas.microsoft.com/office/powerpoint/2010/main" val="38631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Актуальность.</a:t>
            </a:r>
            <a:endParaRPr lang="ru-RU" dirty="0"/>
          </a:p>
          <a:p>
            <a:r>
              <a:rPr lang="ru-RU" b="1" dirty="0"/>
              <a:t> </a:t>
            </a:r>
            <a:r>
              <a:rPr lang="ru-RU" sz="1400" b="1" dirty="0" smtClean="0"/>
              <a:t>«</a:t>
            </a:r>
            <a:r>
              <a:rPr lang="ru-RU" sz="1400" b="1" dirty="0"/>
              <a:t>Мир окружающий ребенка – это прежде всего мир природы, с </a:t>
            </a:r>
            <a:r>
              <a:rPr lang="ru-RU" sz="1400" b="1" dirty="0" smtClean="0"/>
              <a:t>безграничным богатством </a:t>
            </a:r>
            <a:r>
              <a:rPr lang="ru-RU" sz="1400" b="1" dirty="0"/>
              <a:t>явлений, </a:t>
            </a:r>
            <a:endParaRPr lang="ru-RU" sz="1400" b="1" dirty="0" smtClean="0"/>
          </a:p>
          <a:p>
            <a:r>
              <a:rPr lang="ru-RU" sz="1400" b="1" dirty="0" smtClean="0"/>
              <a:t>с </a:t>
            </a:r>
            <a:r>
              <a:rPr lang="ru-RU" sz="1400" b="1" dirty="0"/>
              <a:t>неисчерпаемой красотой. Здесь, в природе, вечный </a:t>
            </a:r>
            <a:r>
              <a:rPr lang="ru-RU" sz="1400" b="1" dirty="0" smtClean="0"/>
              <a:t>источник детского </a:t>
            </a:r>
            <a:r>
              <a:rPr lang="ru-RU" sz="1400" b="1" dirty="0"/>
              <a:t>разума»</a:t>
            </a:r>
          </a:p>
          <a:p>
            <a:r>
              <a:rPr lang="ru-RU" sz="1400" b="1" dirty="0" smtClean="0"/>
              <a:t>                                                                                                                                                                          В</a:t>
            </a:r>
            <a:r>
              <a:rPr lang="ru-RU" sz="1400" b="1" dirty="0"/>
              <a:t>. А. Сухомлинский.</a:t>
            </a:r>
          </a:p>
          <a:p>
            <a:pPr algn="just"/>
            <a:r>
              <a:rPr lang="ru-RU" sz="1400" b="1" dirty="0" smtClean="0"/>
              <a:t>Планета </a:t>
            </a:r>
            <a:r>
              <a:rPr lang="ru-RU" sz="1400" b="1" dirty="0"/>
              <a:t>Земля – наш общий дом, каждый человек, живущий в нём, должен заботливо и бережно   </a:t>
            </a:r>
            <a:r>
              <a:rPr lang="ru-RU" sz="1400" b="1" dirty="0" smtClean="0"/>
              <a:t>относиться    </a:t>
            </a:r>
            <a:r>
              <a:rPr lang="ru-RU" sz="1400" b="1" dirty="0"/>
              <a:t>к нему, сохраняя все его ценности и </a:t>
            </a:r>
            <a:r>
              <a:rPr lang="ru-RU" sz="1400" b="1" dirty="0" smtClean="0"/>
              <a:t>богатства. «Любовь </a:t>
            </a:r>
            <a:r>
              <a:rPr lang="ru-RU" sz="1400" b="1" dirty="0"/>
              <a:t>к Родине начинается с любви к природе</a:t>
            </a:r>
            <a:r>
              <a:rPr lang="ru-RU" sz="1400" b="1" dirty="0" smtClean="0"/>
              <a:t>». Природа </a:t>
            </a:r>
            <a:r>
              <a:rPr lang="ru-RU" sz="1400" b="1" dirty="0"/>
              <a:t>- богатейшая кладовая, неоценимое богатство для интеллектуального, </a:t>
            </a:r>
            <a:r>
              <a:rPr lang="ru-RU" sz="1400" b="1" dirty="0" smtClean="0"/>
              <a:t>нравственного </a:t>
            </a:r>
            <a:r>
              <a:rPr lang="ru-RU" sz="1400" b="1" dirty="0"/>
              <a:t>и речевого развития ребенка. Она своим многообразием, красочностью и динамичностью </a:t>
            </a:r>
            <a:r>
              <a:rPr lang="ru-RU" sz="1400" b="1" dirty="0" smtClean="0"/>
              <a:t>привлекает </a:t>
            </a:r>
            <a:r>
              <a:rPr lang="ru-RU" sz="1400" b="1" dirty="0"/>
              <a:t>малышей, вызывает в них массу радостных переживаний, развивает любознательность. Впечатления от родной природы, полученные в детстве, надолго остаются в памяти, создают </a:t>
            </a:r>
            <a:r>
              <a:rPr lang="ru-RU" sz="1400" b="1" dirty="0" smtClean="0"/>
              <a:t>прочную </a:t>
            </a:r>
            <a:r>
              <a:rPr lang="ru-RU" sz="1400" b="1" dirty="0"/>
              <a:t>основу для дальнейшего её познания. Мир, окружающий ребенка – это, прежде всего мир природы с безграничным богатством  явлений, с неисчерпаемой красотой,  и именно </a:t>
            </a:r>
            <a:r>
              <a:rPr lang="ru-RU" sz="1400" b="1" dirty="0" smtClean="0"/>
              <a:t>природа  </a:t>
            </a:r>
            <a:r>
              <a:rPr lang="ru-RU" sz="1400" b="1" dirty="0"/>
              <a:t>является вечным источником  детского разума. Огромную роль в экологическом образовании детей дошкольного возраста играет практическая, исследовательская деятельность  в природных условиях.  </a:t>
            </a:r>
            <a:r>
              <a:rPr lang="ru-RU" sz="1400" b="1" dirty="0" smtClean="0"/>
              <a:t>Мы считаем, что </a:t>
            </a:r>
            <a:r>
              <a:rPr lang="ru-RU" sz="1400" b="1" dirty="0"/>
              <a:t>если ребенок хотя бы раз в дошкольном возрасте участвовал в исследовании окружающих объектов, то успех в дальнейшей учебе в школе  обеспечен. Ведь  в процессе детского исследования ребенок получает конкретные познавательные навыки: учится наблюдать, рассуждать, планировать работу, учится прогнозировать результат, </a:t>
            </a:r>
            <a:r>
              <a:rPr lang="ru-RU" sz="1400" b="1" dirty="0" smtClean="0"/>
              <a:t>экспериментировать</a:t>
            </a:r>
            <a:r>
              <a:rPr lang="ru-RU" sz="1400" b="1" dirty="0"/>
              <a:t>, сравнивать, анализировать, делать выводы и обобщения, словом развивает познавательные способности. Познания природы возможно только при непосредственном взаимодействии с ней и в этом нам помогает наиболее эффективный метод – метод экологических проектов, который подразумевает совместную деятельность педагогов, детей и родителей.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15850"/>
            <a:ext cx="1872208" cy="138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8" y="5215851"/>
            <a:ext cx="1656185" cy="152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45224"/>
            <a:ext cx="1512168" cy="113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49179"/>
            <a:ext cx="1656184" cy="149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445224"/>
            <a:ext cx="1368152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9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332656"/>
            <a:ext cx="277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МОДЕЛЬ ТРЁХ ВОПРОСОВ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035002"/>
              </p:ext>
            </p:extLst>
          </p:nvPr>
        </p:nvGraphicFramePr>
        <p:xfrm>
          <a:off x="1043608" y="692696"/>
          <a:ext cx="7632848" cy="274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2839"/>
                <a:gridCol w="2892839"/>
                <a:gridCol w="1847170"/>
              </a:tblGrid>
              <a:tr h="433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85671"/>
              </p:ext>
            </p:extLst>
          </p:nvPr>
        </p:nvGraphicFramePr>
        <p:xfrm>
          <a:off x="251520" y="692696"/>
          <a:ext cx="8712969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998"/>
                <a:gridCol w="2884363"/>
                <a:gridCol w="2789608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Что мы знаем?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Что хотим узнать?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Где можем узнать?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</a:tr>
              <a:tr h="4647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Аня К. </a:t>
                      </a:r>
                      <a:r>
                        <a:rPr lang="ru-RU" sz="1200" u="sng" dirty="0" smtClean="0">
                          <a:effectLst/>
                        </a:rPr>
                        <a:t>    </a:t>
                      </a:r>
                      <a:r>
                        <a:rPr lang="ru-RU" sz="1200" dirty="0" smtClean="0">
                          <a:effectLst/>
                        </a:rPr>
                        <a:t>Осенью </a:t>
                      </a:r>
                      <a:r>
                        <a:rPr lang="ru-RU" sz="1200" dirty="0">
                          <a:effectLst/>
                        </a:rPr>
                        <a:t>листья опадают.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Алеша </a:t>
                      </a:r>
                      <a:r>
                        <a:rPr lang="ru-RU" sz="1200" u="sng" dirty="0" smtClean="0">
                          <a:effectLst/>
                        </a:rPr>
                        <a:t>   </a:t>
                      </a:r>
                      <a:r>
                        <a:rPr lang="ru-RU" sz="1200" dirty="0" smtClean="0">
                          <a:effectLst/>
                        </a:rPr>
                        <a:t>Бывает </a:t>
                      </a:r>
                      <a:r>
                        <a:rPr lang="ru-RU" sz="1200" dirty="0">
                          <a:effectLst/>
                        </a:rPr>
                        <a:t>день, утро, ночь.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Аня Б.  </a:t>
                      </a:r>
                      <a:r>
                        <a:rPr lang="ru-RU" sz="1200" u="sng" dirty="0" smtClean="0">
                          <a:effectLst/>
                        </a:rPr>
                        <a:t>   </a:t>
                      </a:r>
                      <a:r>
                        <a:rPr lang="ru-RU" sz="1200" dirty="0" smtClean="0">
                          <a:effectLst/>
                        </a:rPr>
                        <a:t>Осенью </a:t>
                      </a:r>
                      <a:r>
                        <a:rPr lang="ru-RU" sz="1200" dirty="0">
                          <a:effectLst/>
                        </a:rPr>
                        <a:t>небо хмурое.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Вика  </a:t>
                      </a:r>
                      <a:r>
                        <a:rPr lang="ru-RU" sz="1200" u="sng" dirty="0" smtClean="0">
                          <a:effectLst/>
                        </a:rPr>
                        <a:t>     </a:t>
                      </a:r>
                      <a:r>
                        <a:rPr lang="ru-RU" sz="1200" dirty="0" smtClean="0">
                          <a:effectLst/>
                        </a:rPr>
                        <a:t>Ветер </a:t>
                      </a:r>
                      <a:r>
                        <a:rPr lang="ru-RU" sz="1200" dirty="0">
                          <a:effectLst/>
                        </a:rPr>
                        <a:t>бывает тёплый и холодный.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Витя </a:t>
                      </a:r>
                      <a:r>
                        <a:rPr lang="ru-RU" sz="1200" u="sng" dirty="0" smtClean="0">
                          <a:effectLst/>
                        </a:rPr>
                        <a:t>      </a:t>
                      </a:r>
                      <a:r>
                        <a:rPr lang="ru-RU" sz="1200" dirty="0" smtClean="0">
                          <a:effectLst/>
                        </a:rPr>
                        <a:t>Зимой </a:t>
                      </a:r>
                      <a:r>
                        <a:rPr lang="ru-RU" sz="1200" dirty="0">
                          <a:effectLst/>
                        </a:rPr>
                        <a:t>все деревья без листьев.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Сабина  </a:t>
                      </a:r>
                      <a:r>
                        <a:rPr lang="ru-RU" sz="1200" u="sng" dirty="0" smtClean="0">
                          <a:effectLst/>
                        </a:rPr>
                        <a:t>  </a:t>
                      </a:r>
                      <a:r>
                        <a:rPr lang="ru-RU" sz="1200" dirty="0" smtClean="0">
                          <a:effectLst/>
                        </a:rPr>
                        <a:t>Осенью </a:t>
                      </a:r>
                      <a:r>
                        <a:rPr lang="ru-RU" sz="1200" dirty="0">
                          <a:effectLst/>
                        </a:rPr>
                        <a:t>все люди одевают куртки, шапки.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Кирилл</a:t>
                      </a:r>
                      <a:r>
                        <a:rPr lang="ru-RU" sz="1200" u="sng" baseline="0" dirty="0" smtClean="0">
                          <a:effectLst/>
                        </a:rPr>
                        <a:t> </a:t>
                      </a:r>
                      <a:r>
                        <a:rPr lang="ru-RU" sz="1200" u="sng" dirty="0" smtClean="0">
                          <a:effectLst/>
                        </a:rPr>
                        <a:t>Я</a:t>
                      </a:r>
                      <a:r>
                        <a:rPr lang="ru-RU" sz="1200" u="sng" dirty="0">
                          <a:effectLst/>
                        </a:rPr>
                        <a:t>.  </a:t>
                      </a:r>
                      <a:r>
                        <a:rPr lang="ru-RU" sz="1200" u="sng" dirty="0" smtClean="0">
                          <a:effectLst/>
                        </a:rPr>
                        <a:t>  </a:t>
                      </a:r>
                      <a:r>
                        <a:rPr lang="ru-RU" sz="1200" dirty="0" smtClean="0">
                          <a:effectLst/>
                        </a:rPr>
                        <a:t>Цветы </a:t>
                      </a:r>
                      <a:r>
                        <a:rPr lang="ru-RU" sz="1200" dirty="0">
                          <a:effectLst/>
                        </a:rPr>
                        <a:t>зимой не </a:t>
                      </a:r>
                      <a:r>
                        <a:rPr lang="ru-RU" sz="1200" dirty="0" smtClean="0">
                          <a:effectLst/>
                        </a:rPr>
                        <a:t>растут.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err="1">
                          <a:effectLst/>
                        </a:rPr>
                        <a:t>Климентий</a:t>
                      </a:r>
                      <a:r>
                        <a:rPr lang="ru-RU" sz="1200" u="sng" dirty="0">
                          <a:effectLst/>
                        </a:rPr>
                        <a:t>  </a:t>
                      </a:r>
                      <a:r>
                        <a:rPr lang="ru-RU" sz="1200" u="none" dirty="0" smtClean="0">
                          <a:effectLst/>
                        </a:rPr>
                        <a:t>С</a:t>
                      </a:r>
                      <a:r>
                        <a:rPr lang="ru-RU" sz="1200" dirty="0" smtClean="0">
                          <a:effectLst/>
                        </a:rPr>
                        <a:t>толы</a:t>
                      </a:r>
                      <a:r>
                        <a:rPr lang="ru-RU" sz="1200" dirty="0">
                          <a:effectLst/>
                        </a:rPr>
                        <a:t>, стулья и шкафы сделаны из дерева.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Полина  </a:t>
                      </a:r>
                      <a:r>
                        <a:rPr lang="ru-RU" sz="1200" u="sng" dirty="0" smtClean="0">
                          <a:effectLst/>
                        </a:rPr>
                        <a:t>   </a:t>
                      </a:r>
                      <a:r>
                        <a:rPr lang="ru-RU" sz="1200" dirty="0" smtClean="0">
                          <a:effectLst/>
                        </a:rPr>
                        <a:t>В </a:t>
                      </a:r>
                      <a:r>
                        <a:rPr lang="ru-RU" sz="1200" dirty="0">
                          <a:effectLst/>
                        </a:rPr>
                        <a:t>магазине продаются игрушки.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Семён Б. </a:t>
                      </a:r>
                      <a:r>
                        <a:rPr lang="ru-RU" sz="1200" u="sng" dirty="0" smtClean="0">
                          <a:effectLst/>
                        </a:rPr>
                        <a:t>  </a:t>
                      </a:r>
                      <a:r>
                        <a:rPr lang="ru-RU" sz="1200" dirty="0">
                          <a:effectLst/>
                        </a:rPr>
                        <a:t>Мячик может прыгать и кататься.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Лиза К. </a:t>
                      </a:r>
                      <a:r>
                        <a:rPr lang="ru-RU" sz="1200" u="sng" dirty="0" smtClean="0">
                          <a:effectLst/>
                        </a:rPr>
                        <a:t>    </a:t>
                      </a:r>
                      <a:r>
                        <a:rPr lang="ru-RU" sz="1200" dirty="0" smtClean="0">
                          <a:effectLst/>
                        </a:rPr>
                        <a:t>Насекомые </a:t>
                      </a:r>
                      <a:r>
                        <a:rPr lang="ru-RU" sz="1200" dirty="0">
                          <a:effectLst/>
                        </a:rPr>
                        <a:t>осенью засыпают.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София </a:t>
                      </a:r>
                      <a:r>
                        <a:rPr lang="ru-RU" sz="1200" u="sng" dirty="0" smtClean="0">
                          <a:effectLst/>
                        </a:rPr>
                        <a:t>      </a:t>
                      </a:r>
                      <a:r>
                        <a:rPr lang="ru-RU" sz="1200" dirty="0">
                          <a:effectLst/>
                        </a:rPr>
                        <a:t>Мы растем </a:t>
                      </a:r>
                      <a:r>
                        <a:rPr lang="ru-RU" sz="1200" dirty="0" smtClean="0">
                          <a:effectLst/>
                        </a:rPr>
                        <a:t>потому, </a:t>
                      </a:r>
                      <a:r>
                        <a:rPr lang="ru-RU" sz="1200" dirty="0">
                          <a:effectLst/>
                        </a:rPr>
                        <a:t>что </a:t>
                      </a:r>
                      <a:r>
                        <a:rPr lang="ru-RU" sz="1200" dirty="0" smtClean="0">
                          <a:effectLst/>
                        </a:rPr>
                        <a:t>бегаем.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Андрей Ч </a:t>
                      </a:r>
                      <a:r>
                        <a:rPr lang="ru-RU" sz="1200" u="sng" dirty="0" smtClean="0">
                          <a:effectLst/>
                        </a:rPr>
                        <a:t>     </a:t>
                      </a:r>
                      <a:r>
                        <a:rPr lang="ru-RU" sz="1200" dirty="0" smtClean="0">
                          <a:effectLst/>
                        </a:rPr>
                        <a:t>Книги </a:t>
                      </a:r>
                      <a:r>
                        <a:rPr lang="ru-RU" sz="1200" dirty="0">
                          <a:effectLst/>
                        </a:rPr>
                        <a:t>сделаны из </a:t>
                      </a:r>
                      <a:r>
                        <a:rPr lang="ru-RU" sz="1200" dirty="0" smtClean="0">
                          <a:effectLst/>
                        </a:rPr>
                        <a:t>бумаги.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Андрей З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   </a:t>
                      </a:r>
                      <a:r>
                        <a:rPr lang="ru-RU" sz="1200" dirty="0">
                          <a:effectLst/>
                        </a:rPr>
                        <a:t>Если цветы не </a:t>
                      </a:r>
                      <a:r>
                        <a:rPr lang="ru-RU" sz="1200" dirty="0" smtClean="0">
                          <a:effectLst/>
                        </a:rPr>
                        <a:t>поливать, </a:t>
                      </a:r>
                      <a:r>
                        <a:rPr lang="ru-RU" sz="1200" dirty="0">
                          <a:effectLst/>
                        </a:rPr>
                        <a:t>они погибнут.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Шамиль        </a:t>
                      </a:r>
                      <a:r>
                        <a:rPr lang="ru-RU" sz="1200" dirty="0">
                          <a:effectLst/>
                        </a:rPr>
                        <a:t>У машины есть мотор</a:t>
                      </a:r>
                      <a:r>
                        <a:rPr lang="ru-RU" sz="1200" u="sng" dirty="0">
                          <a:effectLst/>
                        </a:rPr>
                        <a:t>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Алёна            </a:t>
                      </a:r>
                      <a:r>
                        <a:rPr lang="ru-RU" sz="1200" dirty="0">
                          <a:effectLst/>
                        </a:rPr>
                        <a:t>Мы </a:t>
                      </a:r>
                      <a:r>
                        <a:rPr lang="ru-RU" sz="1200" dirty="0" smtClean="0">
                          <a:effectLst/>
                        </a:rPr>
                        <a:t>спим, </a:t>
                      </a:r>
                      <a:r>
                        <a:rPr lang="ru-RU" sz="1200" dirty="0">
                          <a:effectLst/>
                        </a:rPr>
                        <a:t>чтобы расти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Алеша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Почему осенью холодает?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Витя </a:t>
                      </a:r>
                      <a:r>
                        <a:rPr lang="ru-RU" sz="1200" dirty="0">
                          <a:effectLst/>
                        </a:rPr>
                        <a:t>Кто живет в лесу?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err="1">
                          <a:effectLst/>
                        </a:rPr>
                        <a:t>Кирил</a:t>
                      </a:r>
                      <a:r>
                        <a:rPr lang="ru-RU" sz="1200" u="sng" dirty="0">
                          <a:effectLst/>
                        </a:rPr>
                        <a:t> Я.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птицы осенью улетают?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Вика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солнце осенью не греет?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err="1">
                          <a:effectLst/>
                        </a:rPr>
                        <a:t>Кирил</a:t>
                      </a:r>
                      <a:r>
                        <a:rPr lang="ru-RU" sz="1200" u="sng" dirty="0">
                          <a:effectLst/>
                        </a:rPr>
                        <a:t> Я</a:t>
                      </a:r>
                      <a:r>
                        <a:rPr lang="ru-RU" sz="1200" dirty="0">
                          <a:effectLst/>
                        </a:rPr>
                        <a:t> Какие птицы не улетают на юг?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Андрей Ч.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 животные умеют разговаривать?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Сабина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Как придумывают игры?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София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у животных мех?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Аня </a:t>
                      </a:r>
                      <a:r>
                        <a:rPr lang="ru-RU" sz="1200" u="sng" dirty="0">
                          <a:effectLst/>
                        </a:rPr>
                        <a:t>К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в сказках всегда животные?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Илья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в холодильнике холодно?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err="1">
                          <a:effectLst/>
                        </a:rPr>
                        <a:t>Абидат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Почему бывает </a:t>
                      </a:r>
                      <a:r>
                        <a:rPr lang="ru-RU" sz="1200" dirty="0">
                          <a:effectLst/>
                        </a:rPr>
                        <a:t>тепло?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Вика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Можно узнать дома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  <a:r>
                        <a:rPr lang="ru-RU" sz="1200" dirty="0">
                          <a:effectLst/>
                        </a:rPr>
                        <a:t>в школе.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Аня К</a:t>
                      </a:r>
                      <a:r>
                        <a:rPr lang="ru-RU" sz="1200" u="sng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библиотеке.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Лиза К.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компьютере.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Алеша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 директора.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Сабина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</a:t>
                      </a:r>
                      <a:r>
                        <a:rPr lang="ru-RU" sz="1200" baseline="0" dirty="0" smtClean="0">
                          <a:effectLst/>
                        </a:rPr>
                        <a:t> бабушки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София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 аптекаря.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Семён Е.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магазине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err="1">
                          <a:effectLst/>
                        </a:rPr>
                        <a:t>Абидат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 родителей.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Андрей З.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детском саду.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effectLst/>
                        </a:rPr>
                        <a:t>Кирилл  </a:t>
                      </a:r>
                      <a:r>
                        <a:rPr lang="ru-RU" sz="1200" u="sng" dirty="0">
                          <a:effectLst/>
                        </a:rPr>
                        <a:t>Ш.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 </a:t>
                      </a:r>
                      <a:r>
                        <a:rPr lang="ru-RU" sz="1200" dirty="0" smtClean="0">
                          <a:effectLst/>
                        </a:rPr>
                        <a:t>мамы</a:t>
                      </a:r>
                      <a:r>
                        <a:rPr lang="ru-RU" sz="1200" baseline="0" dirty="0" smtClean="0">
                          <a:effectLst/>
                        </a:rPr>
                        <a:t> и папы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Артём В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 воспитателя.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Шамиль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</a:t>
                      </a:r>
                      <a:r>
                        <a:rPr lang="ru-RU" sz="1200" dirty="0" smtClean="0">
                          <a:effectLst/>
                        </a:rPr>
                        <a:t>газетах,</a:t>
                      </a:r>
                      <a:r>
                        <a:rPr lang="ru-RU" sz="1200" baseline="0" dirty="0" smtClean="0">
                          <a:effectLst/>
                        </a:rPr>
                        <a:t> журналах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02" marR="25102" marT="0" marB="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92896"/>
            <a:ext cx="1656184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61248"/>
            <a:ext cx="1152129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63" y="1556793"/>
            <a:ext cx="131014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51875"/>
              </p:ext>
            </p:extLst>
          </p:nvPr>
        </p:nvGraphicFramePr>
        <p:xfrm>
          <a:off x="251520" y="1268760"/>
          <a:ext cx="864096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6304"/>
                <a:gridCol w="2880320"/>
                <a:gridCol w="3024336"/>
              </a:tblGrid>
              <a:tr h="2203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Знают тему проекта.                    -«Направление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интересов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детей в группе и интересы своего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ребёнка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»;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-«Какие материалы и средства понадобятся»;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«О том, что дети знают и хотят узнать?»;                              - «Чем будут заниматься в ближайшее время?»</a:t>
                      </a:r>
                      <a:r>
                        <a:rPr lang="ru-RU" sz="1600" b="1" u="sng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-«О чём поговорить с ребёнком дома?»;             «Какие читать</a:t>
                      </a:r>
                      <a:r>
                        <a:rPr lang="ru-RU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книги и журналы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?»;                                                    «В какие</a:t>
                      </a:r>
                      <a:r>
                        <a:rPr lang="ru-RU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игры надо играть с детьми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Воспитатели:</a:t>
                      </a:r>
                      <a:r>
                        <a:rPr lang="ru-RU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онсультации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                                  выставки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конкурсы;                      организация музеев;                             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беседы с детьми;                     д/игры- викторины; интернет;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видео-фильмы;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презентация по проекту;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79712" y="470115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МО</a:t>
            </a:r>
            <a:r>
              <a:rPr lang="ru-RU" b="1" u="sng" dirty="0"/>
              <a:t>ДЕЛЬ ТРЁХ ВОПРОСОВ  ДЛЯ  РОДИТЕЛЕЙ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252028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49080"/>
            <a:ext cx="2664295" cy="227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3024336" cy="242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7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7824" y="332656"/>
            <a:ext cx="1970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Наши </a:t>
            </a:r>
            <a:r>
              <a:rPr lang="ru-RU" sz="2800" b="1" dirty="0" smtClean="0"/>
              <a:t>дела</a:t>
            </a:r>
            <a:r>
              <a:rPr lang="ru-RU" sz="2800" b="1" dirty="0"/>
              <a:t>.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22893"/>
              </p:ext>
            </p:extLst>
          </p:nvPr>
        </p:nvGraphicFramePr>
        <p:xfrm>
          <a:off x="395536" y="855876"/>
          <a:ext cx="8424936" cy="53151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377240"/>
                <a:gridCol w="2047696"/>
              </a:tblGrid>
              <a:tr h="207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</a:rPr>
                        <a:t> </a:t>
                      </a:r>
                      <a:r>
                        <a:rPr lang="ru-RU" sz="1200" b="1" u="sng" dirty="0">
                          <a:effectLst/>
                        </a:rPr>
                        <a:t>Я многое узнал о </a:t>
                      </a:r>
                      <a:r>
                        <a:rPr lang="ru-RU" sz="1200" b="1" u="sng" dirty="0" smtClean="0">
                          <a:effectLst/>
                        </a:rPr>
                        <a:t>жизни</a:t>
                      </a:r>
                      <a:r>
                        <a:rPr lang="ru-RU" sz="1200" b="1" u="sng" baseline="0" dirty="0" smtClean="0">
                          <a:effectLst/>
                        </a:rPr>
                        <a:t>  и среде обитания диких и домашних животных и птиц;</a:t>
                      </a:r>
                      <a:r>
                        <a:rPr lang="ru-RU" sz="1200" b="1" u="sng" dirty="0" smtClean="0">
                          <a:effectLst/>
                        </a:rPr>
                        <a:t>  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Мне помогли…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327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</a:rPr>
                        <a:t>1.Нам читали книги, журналы, мы просматривали фотокадры и видео кадры об </a:t>
                      </a:r>
                      <a:r>
                        <a:rPr lang="ru-RU" sz="1200" b="1" u="sng" dirty="0" smtClean="0">
                          <a:effectLst/>
                        </a:rPr>
                        <a:t>окружающем</a:t>
                      </a:r>
                      <a:r>
                        <a:rPr lang="ru-RU" sz="1200" b="1" u="sng" baseline="0" dirty="0" smtClean="0">
                          <a:effectLst/>
                        </a:rPr>
                        <a:t> мире природы и жизнедеятельности людей;</a:t>
                      </a:r>
                      <a:endParaRPr lang="ru-RU" sz="1200" b="1" u="sng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Воспитатели, друзья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39624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2. Мы </a:t>
                      </a:r>
                      <a:r>
                        <a:rPr lang="ru-RU" sz="1200" b="1" u="sng" dirty="0">
                          <a:effectLst/>
                        </a:rPr>
                        <a:t>познакомились с фольклором  и сказками</a:t>
                      </a:r>
                      <a:r>
                        <a:rPr lang="ru-RU" sz="1200" b="1" u="sng" dirty="0" smtClean="0">
                          <a:effectLst/>
                        </a:rPr>
                        <a:t>; рассказами русских и зарубежных писателей и поэтов;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Воспитатели, родители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423986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3.Выполняли </a:t>
                      </a:r>
                      <a:r>
                        <a:rPr lang="ru-RU" sz="1200" b="1" u="sng" dirty="0">
                          <a:effectLst/>
                        </a:rPr>
                        <a:t>рисунки и </a:t>
                      </a:r>
                      <a:r>
                        <a:rPr lang="ru-RU" sz="1200" b="1" u="sng" dirty="0" smtClean="0">
                          <a:effectLst/>
                        </a:rPr>
                        <a:t>аппликации, коллажи  </a:t>
                      </a:r>
                      <a:r>
                        <a:rPr lang="ru-RU" sz="1200" b="1" u="sng" dirty="0">
                          <a:effectLst/>
                        </a:rPr>
                        <a:t>с </a:t>
                      </a:r>
                      <a:r>
                        <a:rPr lang="ru-RU" sz="1200" b="1" u="sng" dirty="0" smtClean="0">
                          <a:effectLst/>
                        </a:rPr>
                        <a:t>видами</a:t>
                      </a:r>
                      <a:r>
                        <a:rPr lang="ru-RU" sz="1200" b="1" u="sng" baseline="0" dirty="0" smtClean="0">
                          <a:effectLst/>
                        </a:rPr>
                        <a:t> различных предметов по всем  лексическим темам;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Родители, 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3717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4.Выучили </a:t>
                      </a:r>
                      <a:r>
                        <a:rPr lang="ru-RU" sz="1200" b="1" u="sng" dirty="0">
                          <a:effectLst/>
                        </a:rPr>
                        <a:t>стихи </a:t>
                      </a:r>
                      <a:r>
                        <a:rPr lang="ru-RU" sz="1200" b="1" u="sng" dirty="0" smtClean="0">
                          <a:effectLst/>
                        </a:rPr>
                        <a:t>о</a:t>
                      </a:r>
                      <a:r>
                        <a:rPr lang="ru-RU" sz="1200" b="1" u="sng" baseline="0" dirty="0" smtClean="0">
                          <a:effectLst/>
                        </a:rPr>
                        <a:t> родной природе, явлениях погоды </a:t>
                      </a:r>
                      <a:r>
                        <a:rPr lang="ru-RU" sz="1200" b="1" u="sng" dirty="0" smtClean="0">
                          <a:effectLst/>
                        </a:rPr>
                        <a:t>и </a:t>
                      </a:r>
                      <a:r>
                        <a:rPr lang="ru-RU" sz="1200" b="1" u="sng" dirty="0">
                          <a:effectLst/>
                        </a:rPr>
                        <a:t>экологические </a:t>
                      </a:r>
                      <a:r>
                        <a:rPr lang="ru-RU" sz="1200" b="1" u="sng" dirty="0" smtClean="0">
                          <a:effectLst/>
                        </a:rPr>
                        <a:t>частушки </a:t>
                      </a:r>
                      <a:r>
                        <a:rPr lang="ru-RU" sz="1200" b="1" u="sng" dirty="0">
                          <a:effectLst/>
                        </a:rPr>
                        <a:t>о воздухе, воде и лесе;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Воспитатели, дети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39549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5. Слушали песни о родном крае и  разучили </a:t>
                      </a:r>
                      <a:r>
                        <a:rPr lang="ru-RU" sz="1200" b="1" u="sng" dirty="0">
                          <a:effectLst/>
                        </a:rPr>
                        <a:t>песни </a:t>
                      </a:r>
                      <a:r>
                        <a:rPr lang="ru-RU" sz="1200" b="1" u="sng" baseline="0" dirty="0" smtClean="0">
                          <a:effectLst/>
                        </a:rPr>
                        <a:t> о временах года: «Осень-непогодушка» и другие;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Воспитатели, родители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27614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6.Оформили </a:t>
                      </a:r>
                      <a:r>
                        <a:rPr lang="ru-RU" sz="1200" b="1" u="sng" dirty="0">
                          <a:effectLst/>
                        </a:rPr>
                        <a:t>выставку поделок из различных материалов, рисунков и книжек- малышек</a:t>
                      </a:r>
                      <a:r>
                        <a:rPr lang="ru-RU" sz="1200" b="1" u="sng" dirty="0" smtClean="0">
                          <a:effectLst/>
                        </a:rPr>
                        <a:t>.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Провели неделю экологических сказок «Пожар в лесу», «Родник»;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Родители, дети, 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38043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7.Познакомились </a:t>
                      </a:r>
                      <a:r>
                        <a:rPr lang="ru-RU" sz="1200" b="1" u="sng" dirty="0">
                          <a:effectLst/>
                        </a:rPr>
                        <a:t>с </a:t>
                      </a:r>
                      <a:r>
                        <a:rPr lang="ru-RU" sz="1200" b="1" u="sng" dirty="0" smtClean="0">
                          <a:effectLst/>
                        </a:rPr>
                        <a:t>народными хороводными развивающими играми «Воевода», «Валенки», «Пузырь» и т.д.,</a:t>
                      </a:r>
                      <a:r>
                        <a:rPr lang="ru-RU" sz="1200" b="1" u="sng" baseline="0" dirty="0" smtClean="0">
                          <a:effectLst/>
                        </a:rPr>
                        <a:t> </a:t>
                      </a:r>
                      <a:r>
                        <a:rPr lang="ru-RU" sz="1200" b="1" u="sng" dirty="0" smtClean="0">
                          <a:effectLst/>
                        </a:rPr>
                        <a:t> </a:t>
                      </a:r>
                      <a:r>
                        <a:rPr lang="ru-RU" sz="1200" b="1" u="sng" dirty="0">
                          <a:effectLst/>
                        </a:rPr>
                        <a:t>играли на прогулке;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4041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8.Собрали </a:t>
                      </a:r>
                      <a:r>
                        <a:rPr lang="ru-RU" sz="1200" b="1" u="sng" dirty="0">
                          <a:effectLst/>
                        </a:rPr>
                        <a:t>и оформили </a:t>
                      </a:r>
                      <a:r>
                        <a:rPr lang="ru-RU" sz="1200" b="1" u="sng" dirty="0" smtClean="0">
                          <a:effectLst/>
                        </a:rPr>
                        <a:t>альбомы и папки </a:t>
                      </a:r>
                      <a:r>
                        <a:rPr lang="ru-RU" sz="1200" b="1" u="sng" dirty="0">
                          <a:effectLst/>
                        </a:rPr>
                        <a:t>с тематическими </a:t>
                      </a:r>
                      <a:r>
                        <a:rPr lang="ru-RU" sz="1200" b="1" u="sng" dirty="0" smtClean="0">
                          <a:effectLst/>
                        </a:rPr>
                        <a:t>рисунками,  </a:t>
                      </a:r>
                      <a:r>
                        <a:rPr lang="ru-RU" sz="1200" b="1" u="sng" dirty="0">
                          <a:effectLst/>
                        </a:rPr>
                        <a:t>картинками, </a:t>
                      </a:r>
                      <a:r>
                        <a:rPr lang="ru-RU" sz="1200" b="1" u="sng" dirty="0" smtClean="0">
                          <a:effectLst/>
                        </a:rPr>
                        <a:t>творческими</a:t>
                      </a:r>
                      <a:r>
                        <a:rPr lang="ru-RU" sz="1200" b="1" u="sng" baseline="0" dirty="0" smtClean="0">
                          <a:effectLst/>
                        </a:rPr>
                        <a:t> работами; (объёмные аппликации)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Родители, 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83078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9.Выполнили коллажи</a:t>
                      </a:r>
                      <a:r>
                        <a:rPr lang="ru-RU" sz="1200" b="1" u="sng" baseline="0" dirty="0" smtClean="0">
                          <a:effectLst/>
                        </a:rPr>
                        <a:t> на темы: «Мы знаем овощи и фрукты», «Наши друзья-птицы», «Карнавал рождественских костюмов», «Берегите реки-водоёмы»,   «Продукты питания», «Мамы всякие нужны, мамы всякие важны», «Правила  поведения в природе», «Снежный двор», «Пожарная безопасность дома и в лесу»</a:t>
                      </a:r>
                      <a:r>
                        <a:rPr lang="ru-RU" sz="1200" b="1" u="sng" dirty="0" smtClean="0">
                          <a:effectLst/>
                        </a:rPr>
                        <a:t>»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воспитатели, дети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родители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44460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10. Создали</a:t>
                      </a:r>
                      <a:r>
                        <a:rPr lang="ru-RU" sz="1200" b="1" u="sng" baseline="0" dirty="0" smtClean="0">
                          <a:effectLst/>
                        </a:rPr>
                        <a:t> совместно с родителями  3 мини-музея: «Музей стекла и резины», «Музей игрушек», « Музей предметов из различных материалов».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Родители 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  <a:tr h="400336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u="sng" dirty="0" smtClean="0">
                          <a:effectLst/>
                        </a:rPr>
                        <a:t>11. Посадили</a:t>
                      </a:r>
                      <a:r>
                        <a:rPr lang="ru-RU" sz="1200" b="1" u="sng" baseline="0" dirty="0" smtClean="0">
                          <a:effectLst/>
                        </a:rPr>
                        <a:t> и ухаживали за однолетними растениями. </a:t>
                      </a:r>
                      <a:endParaRPr lang="ru-RU" sz="12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Воспитатели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25" marR="546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9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12845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Этапы  реализации       проекта:   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ru-RU" sz="2000" b="1" dirty="0"/>
              <a:t>Подготовительный этап: </a:t>
            </a:r>
            <a:endParaRPr lang="ru-RU" sz="2000" dirty="0"/>
          </a:p>
          <a:p>
            <a:r>
              <a:rPr lang="ru-RU" dirty="0"/>
              <a:t>-Изучение и анализ уровня знаний детей о  </a:t>
            </a:r>
            <a:r>
              <a:rPr lang="ru-RU" dirty="0" smtClean="0"/>
              <a:t>природе  родного края  и окружающем мире;</a:t>
            </a:r>
            <a:endParaRPr lang="ru-RU" dirty="0"/>
          </a:p>
          <a:p>
            <a:r>
              <a:rPr lang="ru-RU" dirty="0" smtClean="0"/>
              <a:t>- Выявление </a:t>
            </a:r>
            <a:r>
              <a:rPr lang="ru-RU" dirty="0"/>
              <a:t>уровня и эффективности планирования </a:t>
            </a:r>
            <a:r>
              <a:rPr lang="ru-RU" dirty="0" err="1" smtClean="0"/>
              <a:t>воспитательно</a:t>
            </a:r>
            <a:r>
              <a:rPr lang="ru-RU" dirty="0" smtClean="0"/>
              <a:t> -образовательной </a:t>
            </a:r>
            <a:r>
              <a:rPr lang="ru-RU" dirty="0"/>
              <a:t>работы, анализ организации предметно-развивающей среды, анализ эффективности </a:t>
            </a:r>
            <a:r>
              <a:rPr lang="ru-RU" dirty="0" smtClean="0"/>
              <a:t>работы </a:t>
            </a:r>
            <a:r>
              <a:rPr lang="ru-RU" dirty="0"/>
              <a:t>с родителями по обогащению и закреплению знаний детей </a:t>
            </a:r>
            <a:r>
              <a:rPr lang="ru-RU" dirty="0" smtClean="0"/>
              <a:t>об окружающем мире через чтение детских книг и журналов, энциклопедий и настольные игры»;</a:t>
            </a:r>
          </a:p>
          <a:p>
            <a:r>
              <a:rPr lang="ru-RU" dirty="0"/>
              <a:t>-</a:t>
            </a:r>
            <a:r>
              <a:rPr lang="ru-RU" dirty="0" smtClean="0"/>
              <a:t> Запланированы совместная деятельность  и план работы по реализации и </a:t>
            </a:r>
            <a:r>
              <a:rPr lang="ru-RU" dirty="0" err="1" smtClean="0"/>
              <a:t>осуществ-лению</a:t>
            </a:r>
            <a:r>
              <a:rPr lang="ru-RU" dirty="0" smtClean="0"/>
              <a:t> познавательно-исследовательского проекта.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5049181"/>
            <a:ext cx="1944215" cy="15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804371"/>
            <a:ext cx="2232247" cy="156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45024"/>
            <a:ext cx="17281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37013"/>
            <a:ext cx="2232248" cy="151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5" y="3429001"/>
            <a:ext cx="1512165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5049181"/>
            <a:ext cx="2160238" cy="15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223224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7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0"/>
            <a:ext cx="86409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Моделирующий этап: </a:t>
            </a:r>
            <a:endParaRPr lang="ru-RU" sz="2000" b="1" dirty="0" smtClean="0"/>
          </a:p>
          <a:p>
            <a:endParaRPr lang="ru-RU" sz="2000" dirty="0"/>
          </a:p>
          <a:p>
            <a:r>
              <a:rPr lang="ru-RU" dirty="0" smtClean="0"/>
              <a:t>-Подбор </a:t>
            </a:r>
            <a:r>
              <a:rPr lang="ru-RU" dirty="0"/>
              <a:t>методик, форм работы с детьми, родителями </a:t>
            </a:r>
            <a:r>
              <a:rPr lang="ru-RU" dirty="0" smtClean="0"/>
              <a:t>воспитанников</a:t>
            </a:r>
            <a:r>
              <a:rPr lang="ru-RU" dirty="0"/>
              <a:t>, </a:t>
            </a:r>
            <a:r>
              <a:rPr lang="ru-RU" dirty="0" err="1" smtClean="0"/>
              <a:t>воспитате-лями</a:t>
            </a:r>
            <a:r>
              <a:rPr lang="ru-RU" dirty="0"/>
              <a:t>, создание эффективной </a:t>
            </a:r>
            <a:r>
              <a:rPr lang="ru-RU" dirty="0" smtClean="0"/>
              <a:t>предметно-развивающей </a:t>
            </a:r>
            <a:r>
              <a:rPr lang="ru-RU" dirty="0"/>
              <a:t>среды в группе, создание </a:t>
            </a:r>
            <a:r>
              <a:rPr lang="ru-RU" dirty="0" smtClean="0"/>
              <a:t>информационного </a:t>
            </a:r>
            <a:r>
              <a:rPr lang="ru-RU" dirty="0"/>
              <a:t>пространства для родителей с использованием СМИ и </a:t>
            </a:r>
            <a:r>
              <a:rPr lang="ru-RU" dirty="0" err="1" smtClean="0"/>
              <a:t>консуль-таций</a:t>
            </a:r>
            <a:r>
              <a:rPr lang="ru-RU" dirty="0"/>
              <a:t>, </a:t>
            </a:r>
            <a:r>
              <a:rPr lang="ru-RU" dirty="0" smtClean="0"/>
              <a:t>выставок;  </a:t>
            </a:r>
          </a:p>
          <a:p>
            <a:r>
              <a:rPr lang="ru-RU" dirty="0" smtClean="0"/>
              <a:t>-Плановая результативная исследовательская работа  в мини-лаборатории.                                                       </a:t>
            </a:r>
            <a:endParaRPr lang="ru-RU" dirty="0"/>
          </a:p>
        </p:txBody>
      </p:sp>
      <p:pic>
        <p:nvPicPr>
          <p:cNvPr id="11266" name="Picture 2" descr="F:\DCIM\104_PANA\P104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636912"/>
            <a:ext cx="1944215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CIM\104_PANA\P1040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026">
            <a:off x="286169" y="4670471"/>
            <a:ext cx="1721236" cy="17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03538"/>
            <a:ext cx="2160240" cy="16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4509119"/>
            <a:ext cx="1801405" cy="17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4592" flipH="1" flipV="1">
            <a:off x="1946429" y="5044953"/>
            <a:ext cx="1515109" cy="155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531" flipH="1">
            <a:off x="5632417" y="5003540"/>
            <a:ext cx="1501472" cy="16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903538"/>
            <a:ext cx="1692188" cy="16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706595" y="2636912"/>
            <a:ext cx="2041869" cy="203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6744" flipH="1">
            <a:off x="7051037" y="4730158"/>
            <a:ext cx="1751375" cy="169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8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48680"/>
            <a:ext cx="81205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Основной этап: </a:t>
            </a:r>
            <a:endParaRPr lang="ru-RU" sz="2400" dirty="0"/>
          </a:p>
          <a:p>
            <a:r>
              <a:rPr lang="ru-RU" dirty="0"/>
              <a:t>Осуществление поставленных задач, наработка </a:t>
            </a:r>
            <a:r>
              <a:rPr lang="ru-RU" dirty="0" smtClean="0"/>
              <a:t>диагностического</a:t>
            </a:r>
            <a:r>
              <a:rPr lang="ru-RU" dirty="0"/>
              <a:t>, методического, практического материала, </a:t>
            </a:r>
            <a:r>
              <a:rPr lang="ru-RU" dirty="0" smtClean="0"/>
              <a:t>определение </a:t>
            </a:r>
            <a:r>
              <a:rPr lang="ru-RU" dirty="0"/>
              <a:t>наиболее эффективных методов и приёмов работы с детьми, родителями, по организации приобщения детей к </a:t>
            </a:r>
            <a:r>
              <a:rPr lang="ru-RU" dirty="0" smtClean="0"/>
              <a:t>экологическим проблемам по охране родной природы ( акции, выставки, театрализация, чтение х/л, конкурсы)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280831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9098" flipH="1" flipV="1">
            <a:off x="6215760" y="3609617"/>
            <a:ext cx="2565861" cy="271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841">
            <a:off x="520712" y="3533608"/>
            <a:ext cx="2514619" cy="31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5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8674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Контрольный этап: </a:t>
            </a:r>
            <a:endParaRPr lang="ru-RU" sz="2400" dirty="0"/>
          </a:p>
          <a:p>
            <a:r>
              <a:rPr lang="ru-RU" dirty="0"/>
              <a:t>Анализ проделанной работы, определение уровня знаний детей через </a:t>
            </a:r>
            <a:r>
              <a:rPr lang="ru-RU" dirty="0" smtClean="0"/>
              <a:t>проведение </a:t>
            </a:r>
            <a:r>
              <a:rPr lang="ru-RU" dirty="0"/>
              <a:t>интервью и викторины, желание </a:t>
            </a:r>
            <a:r>
              <a:rPr lang="ru-RU" dirty="0" smtClean="0"/>
              <a:t>участвовать в поисково-познавательной деятель-</a:t>
            </a:r>
            <a:r>
              <a:rPr lang="ru-RU" dirty="0" err="1" smtClean="0"/>
              <a:t>ности</a:t>
            </a:r>
            <a:r>
              <a:rPr lang="ru-RU" dirty="0" smtClean="0"/>
              <a:t>, </a:t>
            </a:r>
            <a:r>
              <a:rPr lang="ru-RU" dirty="0"/>
              <a:t>раскрытие творческих способностей детей и активность </a:t>
            </a:r>
            <a:r>
              <a:rPr lang="ru-RU" dirty="0" smtClean="0"/>
              <a:t>родителей </a:t>
            </a:r>
            <a:r>
              <a:rPr lang="ru-RU" dirty="0" err="1" smtClean="0"/>
              <a:t>сотруд-ничать</a:t>
            </a:r>
            <a:r>
              <a:rPr lang="ru-RU" dirty="0" smtClean="0"/>
              <a:t> </a:t>
            </a:r>
            <a:r>
              <a:rPr lang="ru-RU" dirty="0"/>
              <a:t>с педагогами  </a:t>
            </a:r>
            <a:r>
              <a:rPr lang="ru-RU" dirty="0" smtClean="0"/>
              <a:t>МБДОУ;                                                                                                                     - проведение викторины и определение лучших знатоков о  жизни животных в раз-</a:t>
            </a:r>
            <a:r>
              <a:rPr lang="ru-RU" dirty="0" err="1" smtClean="0"/>
              <a:t>ные</a:t>
            </a:r>
            <a:r>
              <a:rPr lang="ru-RU" dirty="0" smtClean="0"/>
              <a:t> времена года;</a:t>
            </a:r>
          </a:p>
          <a:p>
            <a:r>
              <a:rPr lang="ru-RU" dirty="0" smtClean="0"/>
              <a:t>- организация </a:t>
            </a:r>
            <a:r>
              <a:rPr lang="ru-RU" dirty="0"/>
              <a:t> </a:t>
            </a:r>
            <a:r>
              <a:rPr lang="ru-RU" dirty="0" smtClean="0"/>
              <a:t>и проведение  «Дня открытых дверей» для родителей с показом результативности динамики познавательных умений и творческого развития.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18"/>
            <a:ext cx="1944216" cy="167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689139"/>
            <a:ext cx="1800200" cy="176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19"/>
            <a:ext cx="2232248" cy="167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1008"/>
            <a:ext cx="2016528" cy="15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26336"/>
            <a:ext cx="2049741" cy="157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50" y="3226335"/>
            <a:ext cx="1963462" cy="146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212856"/>
            <a:ext cx="1620180" cy="213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220" y="260648"/>
            <a:ext cx="2753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Планируемые мероприятия: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67025"/>
              </p:ext>
            </p:extLst>
          </p:nvPr>
        </p:nvGraphicFramePr>
        <p:xfrm>
          <a:off x="368220" y="836712"/>
          <a:ext cx="8380244" cy="5678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38408"/>
                <a:gridCol w="999523"/>
                <a:gridCol w="1142313"/>
              </a:tblGrid>
              <a:tr h="1434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     Содержание  деятельности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Сроки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Ответст-                  венные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3296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Знакомство с проектом, </a:t>
                      </a:r>
                      <a:r>
                        <a:rPr lang="ru-RU" sz="1200" dirty="0" smtClean="0">
                          <a:effectLst/>
                        </a:rPr>
                        <a:t>обращение </a:t>
                      </a:r>
                      <a:r>
                        <a:rPr lang="ru-RU" sz="1200" dirty="0">
                          <a:effectLst/>
                        </a:rPr>
                        <a:t>с письмом к </a:t>
                      </a:r>
                      <a:r>
                        <a:rPr lang="ru-RU" sz="1200" dirty="0" smtClean="0">
                          <a:effectLst/>
                        </a:rPr>
                        <a:t>родителями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октябрь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Воспитатели, родители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45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Создание книжек-малышек, папок-раскладушек, поделок и </a:t>
                      </a:r>
                      <a:r>
                        <a:rPr lang="ru-RU" sz="1200" dirty="0" smtClean="0">
                          <a:effectLst/>
                        </a:rPr>
                        <a:t>рисунков;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октябрь-апрель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Родители, дети, воспитатели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377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Чтение познавательной литературы, журналов и книг,  народных сказок и </a:t>
                      </a:r>
                      <a:r>
                        <a:rPr lang="ru-RU" sz="1200" dirty="0" smtClean="0">
                          <a:effectLst/>
                        </a:rPr>
                        <a:t>загадок;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октябрь-апрель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Родители, дети, воспитатели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436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Создание </a:t>
                      </a:r>
                      <a:r>
                        <a:rPr lang="ru-RU" sz="1200" dirty="0" smtClean="0">
                          <a:effectLst/>
                        </a:rPr>
                        <a:t>папок и альбомов </a:t>
                      </a:r>
                      <a:r>
                        <a:rPr lang="ru-RU" sz="1200" dirty="0">
                          <a:effectLst/>
                        </a:rPr>
                        <a:t>с рисунками и </a:t>
                      </a:r>
                      <a:r>
                        <a:rPr lang="ru-RU" sz="1200" baseline="0" dirty="0" smtClean="0">
                          <a:effectLst/>
                        </a:rPr>
                        <a:t> консультациями для родителей;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январь-март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Родители, воспитатели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6220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Дидактические игры: «Одежда и </a:t>
                      </a:r>
                      <a:r>
                        <a:rPr lang="ru-RU" sz="1200" dirty="0" smtClean="0">
                          <a:effectLst/>
                        </a:rPr>
                        <a:t>обувь», «Кем быть?», «Кто где живёт?», «Конкурс загадок», «Правила безопасности», «Четвёртый лишний», «Из чего сделан предмет?»;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ноябрь-март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Воспитатели, дети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971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Выполнение  творческих  работ из разных материалов - </a:t>
                      </a:r>
                      <a:r>
                        <a:rPr lang="ru-RU" sz="1200" dirty="0" smtClean="0">
                          <a:effectLst/>
                        </a:rPr>
                        <a:t>аппликации,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лепка ;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декабрь-апрель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Воспитатели, родители, дети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239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Чтение и разучивание стихов </a:t>
                      </a:r>
                      <a:r>
                        <a:rPr lang="ru-RU" sz="1200" baseline="0" dirty="0" smtClean="0">
                          <a:effectLst/>
                        </a:rPr>
                        <a:t> и песен на праздники;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январь-март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Воспитатели дети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4706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Изготовление </a:t>
                      </a:r>
                      <a:r>
                        <a:rPr lang="ru-RU" sz="1200" dirty="0" smtClean="0">
                          <a:effectLst/>
                        </a:rPr>
                        <a:t>карты-путеводителя «Тропой познаний и открытий» 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 </a:t>
                      </a:r>
                      <a:r>
                        <a:rPr lang="ru-RU" sz="1200" dirty="0" smtClean="0">
                          <a:effectLst/>
                        </a:rPr>
                        <a:t>коллажей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«Культура поведения-этикет» и по всем лексическим темам;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октябрь-март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Воспитатели, дети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460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Сюжетно-ролевые игры:  </a:t>
                      </a:r>
                      <a:r>
                        <a:rPr lang="ru-RU" sz="1200" dirty="0" smtClean="0">
                          <a:effectLst/>
                        </a:rPr>
                        <a:t>«Поход</a:t>
                      </a:r>
                      <a:r>
                        <a:rPr lang="ru-RU" sz="1200" baseline="0" dirty="0" smtClean="0">
                          <a:effectLst/>
                        </a:rPr>
                        <a:t> в лес», «Путешествие в Осень», «Строим Зоопарк», « Семья в огороде», «Научная лаборатория», «Помогите птицам»,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октябрь-апрель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Воспитатели, дети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420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Выставка поделок из</a:t>
                      </a:r>
                      <a:r>
                        <a:rPr lang="ru-RU" sz="1200" baseline="0" dirty="0" smtClean="0">
                          <a:effectLst/>
                        </a:rPr>
                        <a:t> различного материала  в «Музей группы», кормушек и скворечников, книжек-малышек и альбомов и др.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декабрь-апрель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  <a:tr h="2460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народных  и календарных праздников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ноябрь-март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Воспитатели, дети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0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0688"/>
            <a:ext cx="871296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 </a:t>
            </a:r>
            <a:r>
              <a:rPr lang="ru-RU" sz="2800" b="1" dirty="0" smtClean="0"/>
              <a:t>Отчёт</a:t>
            </a:r>
            <a:endParaRPr lang="ru-RU" sz="2800" dirty="0"/>
          </a:p>
          <a:p>
            <a:r>
              <a:rPr lang="ru-RU" sz="2000" b="1" dirty="0"/>
              <a:t>о работе по научно-исследовательской деятельности в результате реализации детского исследовательского  проекта:  </a:t>
            </a:r>
            <a:r>
              <a:rPr lang="ru-RU" sz="2000" b="1" dirty="0" smtClean="0"/>
              <a:t>«Тропой познаний и открытий</a:t>
            </a:r>
            <a:r>
              <a:rPr lang="ru-RU" sz="2000" b="1" dirty="0"/>
              <a:t>»  </a:t>
            </a:r>
            <a:r>
              <a:rPr lang="ru-RU" sz="2000" b="1" dirty="0" smtClean="0"/>
              <a:t>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 sz="1400" dirty="0" smtClean="0"/>
              <a:t>Проектная деятельность</a:t>
            </a:r>
            <a:r>
              <a:rPr lang="ru-RU" sz="1400" b="1" dirty="0" smtClean="0"/>
              <a:t> – </a:t>
            </a:r>
            <a:r>
              <a:rPr lang="ru-RU" sz="1400" dirty="0" smtClean="0"/>
              <a:t>это процесс, имеющий общую проблему, цель, согласованные </a:t>
            </a:r>
            <a:r>
              <a:rPr lang="ru-RU" sz="1400" dirty="0" err="1" smtClean="0"/>
              <a:t>спо-собы</a:t>
            </a:r>
            <a:r>
              <a:rPr lang="ru-RU" sz="1400" dirty="0" smtClean="0"/>
              <a:t> решения проблемы, направленные</a:t>
            </a:r>
            <a:r>
              <a:rPr lang="ru-RU" sz="1400" b="1" dirty="0" smtClean="0"/>
              <a:t> </a:t>
            </a:r>
            <a:r>
              <a:rPr lang="ru-RU" sz="1400" dirty="0" smtClean="0"/>
              <a:t>на достижение результата. Выполняя поставленные задачи, мы убедились  и считаем, что </a:t>
            </a:r>
            <a:r>
              <a:rPr lang="ru-RU" sz="1400" b="1" dirty="0" smtClean="0"/>
              <a:t>проектная деятельность </a:t>
            </a:r>
            <a:r>
              <a:rPr lang="ru-RU" sz="1400" dirty="0" smtClean="0"/>
              <a:t>является основной </a:t>
            </a:r>
            <a:r>
              <a:rPr lang="ru-RU" sz="1400" dirty="0"/>
              <a:t> </a:t>
            </a:r>
            <a:r>
              <a:rPr lang="ru-RU" sz="1400" dirty="0" smtClean="0"/>
              <a:t>формой </a:t>
            </a:r>
          </a:p>
          <a:p>
            <a:pPr algn="just"/>
            <a:r>
              <a:rPr lang="ru-RU" sz="1400" dirty="0" smtClean="0"/>
              <a:t>образовательного процесса.</a:t>
            </a:r>
            <a:r>
              <a:rPr lang="ru-RU" sz="1400" b="1" dirty="0" smtClean="0"/>
              <a:t>  </a:t>
            </a:r>
            <a:r>
              <a:rPr lang="ru-RU" sz="1400" dirty="0" smtClean="0"/>
              <a:t>Обычно, при реализации запланированных дел и мероприятий, мы - взрослые, говорим, что ребёнок-субъект, хотя часто относимся как к объекту, на который направлены наши воздействия.  Мы старались во время реализации</a:t>
            </a:r>
            <a:r>
              <a:rPr lang="ru-RU" sz="1400" b="1" dirty="0" smtClean="0"/>
              <a:t>   совместного проекта  предоставить детям больше самостоятельности  и проявления  интереса.</a:t>
            </a:r>
            <a:endParaRPr lang="ru-RU" sz="1400" b="1" dirty="0"/>
          </a:p>
          <a:p>
            <a:pPr algn="just"/>
            <a:r>
              <a:rPr lang="ru-RU" b="1" dirty="0"/>
              <a:t> 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-2475656"/>
            <a:ext cx="8712968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ходе работе над проектом предполагаемые результаты были достигнуты: мы </a:t>
            </a:r>
            <a:r>
              <a:rPr lang="ru-RU" sz="1400" dirty="0" smtClean="0"/>
              <a:t>обобщили и </a:t>
            </a:r>
            <a:r>
              <a:rPr lang="ru-RU" sz="1400" dirty="0"/>
              <a:t>обогатили </a:t>
            </a:r>
            <a:r>
              <a:rPr lang="ru-RU" sz="1400" dirty="0" smtClean="0"/>
              <a:t>опыт </a:t>
            </a:r>
          </a:p>
          <a:p>
            <a:pPr algn="just"/>
            <a:r>
              <a:rPr lang="ru-RU" sz="1400" dirty="0" smtClean="0"/>
              <a:t>детей </a:t>
            </a:r>
            <a:r>
              <a:rPr lang="ru-RU" sz="1400" dirty="0"/>
              <a:t>в сфере экологического воспитания путем применения </a:t>
            </a:r>
            <a:r>
              <a:rPr lang="ru-RU" sz="1400" dirty="0" smtClean="0"/>
              <a:t>различных методов </a:t>
            </a:r>
            <a:r>
              <a:rPr lang="ru-RU" sz="1400" dirty="0"/>
              <a:t>и приемов. </a:t>
            </a:r>
            <a:r>
              <a:rPr lang="ru-RU" sz="1400" dirty="0" smtClean="0"/>
              <a:t>Мы </a:t>
            </a:r>
            <a:r>
              <a:rPr lang="ru-RU" sz="1400" dirty="0" err="1"/>
              <a:t>и</a:t>
            </a:r>
            <a:r>
              <a:rPr lang="ru-RU" sz="1400" dirty="0" err="1" smtClean="0"/>
              <a:t>споль</a:t>
            </a:r>
            <a:r>
              <a:rPr lang="ru-RU" sz="1400" dirty="0" smtClean="0"/>
              <a:t>-</a:t>
            </a:r>
          </a:p>
          <a:p>
            <a:pPr algn="just"/>
            <a:r>
              <a:rPr lang="ru-RU" sz="1400" dirty="0" err="1" smtClean="0"/>
              <a:t>зовали</a:t>
            </a:r>
            <a:r>
              <a:rPr lang="ru-RU" sz="1400" dirty="0" smtClean="0"/>
              <a:t> </a:t>
            </a:r>
            <a:r>
              <a:rPr lang="ru-RU" sz="1400" dirty="0"/>
              <a:t>различные формы деятельности. Совместно </a:t>
            </a:r>
            <a:r>
              <a:rPr lang="ru-RU" sz="1400" dirty="0" smtClean="0"/>
              <a:t>с детьми </a:t>
            </a:r>
            <a:r>
              <a:rPr lang="ru-RU" sz="1400" dirty="0"/>
              <a:t>и родителями разработаны, </a:t>
            </a:r>
            <a:r>
              <a:rPr lang="ru-RU" sz="1400" dirty="0" smtClean="0"/>
              <a:t>организованы</a:t>
            </a:r>
            <a:endParaRPr lang="ru-RU" sz="1400" dirty="0"/>
          </a:p>
          <a:p>
            <a:pPr algn="just"/>
            <a:r>
              <a:rPr lang="ru-RU" sz="1400" dirty="0" smtClean="0"/>
              <a:t>различные </a:t>
            </a:r>
            <a:r>
              <a:rPr lang="ru-RU" sz="1400" dirty="0"/>
              <a:t>конкурсы, игры, </a:t>
            </a:r>
            <a:r>
              <a:rPr lang="ru-RU" sz="1400" dirty="0" smtClean="0"/>
              <a:t>праздники. В </a:t>
            </a:r>
            <a:r>
              <a:rPr lang="ru-RU" sz="1400" dirty="0"/>
              <a:t>период работы над проектом </a:t>
            </a:r>
            <a:r>
              <a:rPr lang="ru-RU" sz="1400" dirty="0" smtClean="0"/>
              <a:t>развили у </a:t>
            </a:r>
            <a:r>
              <a:rPr lang="ru-RU" sz="1400" dirty="0"/>
              <a:t>детей </a:t>
            </a:r>
            <a:r>
              <a:rPr lang="ru-RU" sz="1400" dirty="0" smtClean="0"/>
              <a:t>эмоционально-</a:t>
            </a:r>
            <a:r>
              <a:rPr lang="ru-RU" sz="1400" dirty="0" err="1"/>
              <a:t>ч</a:t>
            </a:r>
            <a:r>
              <a:rPr lang="ru-RU" sz="1400" dirty="0" err="1" smtClean="0"/>
              <a:t>ув</a:t>
            </a:r>
            <a:r>
              <a:rPr lang="ru-RU" sz="1400" dirty="0" smtClean="0"/>
              <a:t>-</a:t>
            </a:r>
          </a:p>
          <a:p>
            <a:pPr algn="just"/>
            <a:r>
              <a:rPr lang="ru-RU" sz="1400" dirty="0" err="1" smtClean="0"/>
              <a:t>ственные</a:t>
            </a:r>
            <a:r>
              <a:rPr lang="ru-RU" sz="1400" dirty="0" smtClean="0"/>
              <a:t> </a:t>
            </a:r>
            <a:r>
              <a:rPr lang="ru-RU" sz="1400" dirty="0"/>
              <a:t>отношения </a:t>
            </a:r>
            <a:r>
              <a:rPr lang="ru-RU" sz="1400" dirty="0" smtClean="0"/>
              <a:t>к объектам </a:t>
            </a:r>
            <a:r>
              <a:rPr lang="ru-RU" sz="1400" dirty="0"/>
              <a:t>живой и неживой </a:t>
            </a:r>
            <a:r>
              <a:rPr lang="ru-RU" sz="1400" dirty="0" smtClean="0"/>
              <a:t>природы, ценностное </a:t>
            </a:r>
            <a:r>
              <a:rPr lang="ru-RU" sz="1400" dirty="0"/>
              <a:t>представление </a:t>
            </a:r>
            <a:r>
              <a:rPr lang="ru-RU" sz="1400" dirty="0" smtClean="0"/>
              <a:t>об организации </a:t>
            </a:r>
          </a:p>
          <a:p>
            <a:pPr algn="just"/>
            <a:r>
              <a:rPr lang="ru-RU" sz="1400" dirty="0" smtClean="0"/>
              <a:t>природоохранной </a:t>
            </a:r>
            <a:r>
              <a:rPr lang="ru-RU" sz="1400" dirty="0"/>
              <a:t>деятельности, способности к творческо-поисковой </a:t>
            </a:r>
            <a:r>
              <a:rPr lang="ru-RU" sz="1400" dirty="0" smtClean="0"/>
              <a:t>деятельности. В ходе </a:t>
            </a:r>
            <a:r>
              <a:rPr lang="ru-RU" sz="1400" dirty="0" err="1" smtClean="0"/>
              <a:t>экспе-риментальной</a:t>
            </a:r>
            <a:r>
              <a:rPr lang="ru-RU" sz="1400" dirty="0" smtClean="0"/>
              <a:t> </a:t>
            </a:r>
            <a:r>
              <a:rPr lang="ru-RU" sz="1400" dirty="0"/>
              <a:t>деятельности у детей развили воображение, </a:t>
            </a:r>
            <a:r>
              <a:rPr lang="ru-RU" sz="1400" dirty="0" smtClean="0"/>
              <a:t>мышление, восприятие, сформировали навыки </a:t>
            </a:r>
          </a:p>
          <a:p>
            <a:pPr algn="just"/>
            <a:r>
              <a:rPr lang="ru-RU" sz="1400" dirty="0" smtClean="0"/>
              <a:t>элементарной </a:t>
            </a:r>
            <a:r>
              <a:rPr lang="ru-RU" sz="1400" dirty="0"/>
              <a:t>исследовательской деятельности. Воспитали в </a:t>
            </a:r>
            <a:r>
              <a:rPr lang="ru-RU" sz="1400" dirty="0" smtClean="0"/>
              <a:t>детях желание </a:t>
            </a:r>
            <a:r>
              <a:rPr lang="ru-RU" sz="1400" dirty="0"/>
              <a:t>трудиться, видя </a:t>
            </a:r>
            <a:r>
              <a:rPr lang="ru-RU" sz="1400" dirty="0" smtClean="0"/>
              <a:t>результаты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своего труда в объектах природы. </a:t>
            </a:r>
            <a:r>
              <a:rPr lang="ru-RU" sz="1400" dirty="0" smtClean="0"/>
              <a:t>Дошкольники научились </a:t>
            </a:r>
            <a:r>
              <a:rPr lang="ru-RU" sz="1400" dirty="0"/>
              <a:t>передавать свои чувства в рисунках, п</a:t>
            </a:r>
            <a:r>
              <a:rPr lang="ru-RU" sz="1400" dirty="0" smtClean="0"/>
              <a:t>оделках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и произведениях. </a:t>
            </a:r>
            <a:r>
              <a:rPr lang="ru-RU" sz="1400" dirty="0" smtClean="0"/>
              <a:t>Объекты экологической </a:t>
            </a:r>
            <a:r>
              <a:rPr lang="ru-RU" sz="1400" dirty="0"/>
              <a:t>тропы приобрели научные  </a:t>
            </a:r>
            <a:r>
              <a:rPr lang="ru-RU" sz="1400" dirty="0" smtClean="0"/>
              <a:t>характеристики</a:t>
            </a:r>
            <a:r>
              <a:rPr lang="ru-RU" sz="1400" dirty="0"/>
              <a:t>. </a:t>
            </a:r>
            <a:endParaRPr lang="ru-RU" sz="1400" dirty="0" smtClean="0"/>
          </a:p>
          <a:p>
            <a:pPr algn="just"/>
            <a:r>
              <a:rPr lang="ru-RU" sz="1400" dirty="0" smtClean="0"/>
              <a:t>Положительным результатом реализации </a:t>
            </a:r>
            <a:r>
              <a:rPr lang="ru-RU" sz="1400" dirty="0"/>
              <a:t>проекта стало создание комфортной  </a:t>
            </a:r>
            <a:r>
              <a:rPr lang="ru-RU" sz="1400" dirty="0" smtClean="0"/>
              <a:t>развивающей </a:t>
            </a:r>
            <a:r>
              <a:rPr lang="ru-RU" sz="1400" dirty="0" err="1" smtClean="0"/>
              <a:t>образова</a:t>
            </a:r>
            <a:r>
              <a:rPr lang="ru-RU" sz="1400" dirty="0" smtClean="0"/>
              <a:t>-тельной </a:t>
            </a:r>
            <a:r>
              <a:rPr lang="ru-RU" sz="1400" dirty="0"/>
              <a:t>среды </a:t>
            </a:r>
            <a:r>
              <a:rPr lang="ru-RU" sz="1400" dirty="0" smtClean="0"/>
              <a:t>в нашем </a:t>
            </a:r>
            <a:r>
              <a:rPr lang="ru-RU" sz="1400" dirty="0"/>
              <a:t>дошкольном учреждении.</a:t>
            </a:r>
          </a:p>
        </p:txBody>
      </p:sp>
    </p:spTree>
    <p:extLst>
      <p:ext uri="{BB962C8B-B14F-4D97-AF65-F5344CB8AC3E}">
        <p14:creationId xmlns:p14="http://schemas.microsoft.com/office/powerpoint/2010/main" val="14216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109464"/>
            <a:ext cx="8712967" cy="5472608"/>
          </a:xfrm>
        </p:spPr>
        <p:txBody>
          <a:bodyPr>
            <a:normAutofit fontScale="62500" lnSpcReduction="20000"/>
          </a:bodyPr>
          <a:lstStyle/>
          <a:p>
            <a:r>
              <a:rPr lang="ru-RU" sz="5000" dirty="0"/>
              <a:t>Конкретная тема проекта:</a:t>
            </a:r>
            <a:r>
              <a:rPr lang="ru-RU" dirty="0"/>
              <a:t>                               </a:t>
            </a:r>
            <a:endParaRPr lang="ru-RU" dirty="0" smtClean="0"/>
          </a:p>
          <a:p>
            <a:pPr marL="0" indent="0">
              <a:buNone/>
            </a:pPr>
            <a:r>
              <a:rPr lang="ru-RU" sz="6700" b="1" dirty="0" smtClean="0"/>
              <a:t>«Как прекрасен этот мир!»</a:t>
            </a:r>
          </a:p>
          <a:p>
            <a:pPr marL="0" indent="0">
              <a:buNone/>
            </a:pPr>
            <a:r>
              <a:rPr lang="ru-RU" sz="3200" b="1" dirty="0" smtClean="0"/>
              <a:t>Инициатива                                                                                               Инициатива                                                                                                                       взрослых-                                                                                                           детей-  </a:t>
            </a:r>
            <a:endParaRPr lang="ru-RU" sz="3200" dirty="0"/>
          </a:p>
          <a:p>
            <a:pPr marL="0" indent="0">
              <a:buNone/>
            </a:pPr>
            <a:r>
              <a:rPr lang="ru-RU" sz="3800" b="1" dirty="0" smtClean="0"/>
              <a:t>Определение </a:t>
            </a:r>
            <a:r>
              <a:rPr lang="ru-RU" sz="3800" b="1" dirty="0" err="1" smtClean="0"/>
              <a:t>воспита</a:t>
            </a:r>
            <a:r>
              <a:rPr lang="ru-RU" sz="3800" b="1" dirty="0" smtClean="0"/>
              <a:t>-                                                         Заявка-                                        </a:t>
            </a:r>
            <a:r>
              <a:rPr lang="ru-RU" sz="3800" b="1" dirty="0" err="1" smtClean="0"/>
              <a:t>телями</a:t>
            </a:r>
            <a:r>
              <a:rPr lang="ru-RU" sz="3800" b="1" dirty="0" smtClean="0"/>
              <a:t>  для </a:t>
            </a:r>
            <a:r>
              <a:rPr lang="ru-RU" sz="3800" b="1" dirty="0"/>
              <a:t>развития            </a:t>
            </a:r>
            <a:r>
              <a:rPr lang="ru-RU" sz="3800" b="1" dirty="0" smtClean="0"/>
              <a:t>                                       </a:t>
            </a:r>
            <a:r>
              <a:rPr lang="ru-RU" sz="3800" b="1" dirty="0"/>
              <a:t> </a:t>
            </a:r>
            <a:r>
              <a:rPr lang="ru-RU" sz="3800" b="1" dirty="0" smtClean="0"/>
              <a:t>  - что хотят                                                                                                    детей временных </a:t>
            </a:r>
            <a:r>
              <a:rPr lang="ru-RU" sz="3800" b="1" dirty="0" err="1" smtClean="0"/>
              <a:t>тре</a:t>
            </a:r>
            <a:r>
              <a:rPr lang="ru-RU" sz="3800" b="1" dirty="0" smtClean="0"/>
              <a:t>-                                                         узнать</a:t>
            </a:r>
            <a:r>
              <a:rPr lang="ru-RU" sz="3800" b="1" dirty="0"/>
              <a:t>?                                                              </a:t>
            </a:r>
            <a:r>
              <a:rPr lang="ru-RU" sz="3800" b="1" dirty="0" err="1" smtClean="0"/>
              <a:t>бований</a:t>
            </a:r>
            <a:r>
              <a:rPr lang="ru-RU" sz="3800" b="1" dirty="0" smtClean="0"/>
              <a:t> </a:t>
            </a:r>
            <a:r>
              <a:rPr lang="ru-RU" sz="3800" b="1" dirty="0"/>
              <a:t>и «багажа»             </a:t>
            </a:r>
            <a:r>
              <a:rPr lang="ru-RU" sz="3800" b="1" dirty="0" smtClean="0"/>
              <a:t>                                            - </a:t>
            </a:r>
            <a:r>
              <a:rPr lang="ru-RU" sz="3800" b="1" dirty="0"/>
              <a:t>что их                                         знаний и умений.                            </a:t>
            </a:r>
            <a:r>
              <a:rPr lang="ru-RU" sz="3800" b="1" dirty="0" smtClean="0"/>
              <a:t>                                  интересует</a:t>
            </a:r>
            <a:r>
              <a:rPr lang="ru-RU" sz="3800" b="1" dirty="0"/>
              <a:t>?</a:t>
            </a:r>
          </a:p>
          <a:p>
            <a:pPr marL="0" indent="0">
              <a:buNone/>
            </a:pPr>
            <a:r>
              <a:rPr lang="ru-RU" sz="3800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81128"/>
            <a:ext cx="273630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28803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81128"/>
            <a:ext cx="28803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25225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2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Механизм реализации проекта</a:t>
            </a:r>
            <a:endParaRPr lang="ru-RU" sz="1600" dirty="0"/>
          </a:p>
          <a:p>
            <a:r>
              <a:rPr lang="ru-RU" sz="1600" b="1" dirty="0" smtClean="0"/>
              <a:t>Работа </a:t>
            </a:r>
            <a:r>
              <a:rPr lang="ru-RU" sz="1600" b="1" dirty="0"/>
              <a:t>с детьми </a:t>
            </a:r>
            <a:endParaRPr lang="ru-RU" sz="1600" dirty="0"/>
          </a:p>
          <a:p>
            <a:r>
              <a:rPr lang="ru-RU" sz="1400" b="1" dirty="0" smtClean="0"/>
              <a:t> • </a:t>
            </a:r>
            <a:r>
              <a:rPr lang="ru-RU" sz="1400" b="1" dirty="0"/>
              <a:t>Поисково-исследовательская деятельность. </a:t>
            </a:r>
            <a:endParaRPr lang="ru-RU" sz="1400" dirty="0"/>
          </a:p>
          <a:p>
            <a:r>
              <a:rPr lang="ru-RU" sz="1400" b="1" dirty="0"/>
              <a:t> • Организация игр: дидактических, настольно-печатных, словесных, </a:t>
            </a:r>
            <a:r>
              <a:rPr lang="ru-RU" sz="1400" b="1" dirty="0" smtClean="0"/>
              <a:t>творческих, сюжетно-ролевых.                                                                                                                                                                                              .Проведение викторины  «Природа родного края»; «Животные нашего края».</a:t>
            </a:r>
            <a:endParaRPr lang="ru-RU" sz="1400" dirty="0"/>
          </a:p>
          <a:p>
            <a:r>
              <a:rPr lang="ru-RU" sz="1400" b="1" dirty="0"/>
              <a:t> • Организация трудовой </a:t>
            </a:r>
            <a:r>
              <a:rPr lang="ru-RU" sz="1400" b="1" dirty="0" smtClean="0"/>
              <a:t>деятельности, участие в акциях. </a:t>
            </a:r>
            <a:endParaRPr lang="ru-RU" sz="1400" dirty="0"/>
          </a:p>
          <a:p>
            <a:r>
              <a:rPr lang="ru-RU" sz="1400" b="1" dirty="0"/>
              <a:t> • Организация художественно-речевой деятельности. </a:t>
            </a:r>
            <a:endParaRPr lang="ru-RU" sz="1400" dirty="0"/>
          </a:p>
          <a:p>
            <a:r>
              <a:rPr lang="ru-RU" sz="1400" b="1" dirty="0"/>
              <a:t> • Организация изобразительной деятельности. </a:t>
            </a:r>
            <a:endParaRPr lang="ru-RU" sz="1400" dirty="0"/>
          </a:p>
          <a:p>
            <a:r>
              <a:rPr lang="ru-RU" sz="1400" b="1" dirty="0"/>
              <a:t>• Рассматривание картин, иллюстраций. </a:t>
            </a:r>
            <a:endParaRPr lang="ru-RU" sz="1400" dirty="0"/>
          </a:p>
          <a:p>
            <a:r>
              <a:rPr lang="ru-RU" sz="1400" b="1" dirty="0"/>
              <a:t>• Организация </a:t>
            </a:r>
            <a:r>
              <a:rPr lang="ru-RU" sz="1400" b="1" dirty="0" smtClean="0"/>
              <a:t>прогулок</a:t>
            </a:r>
            <a:r>
              <a:rPr lang="en-US" sz="1400" b="1" dirty="0" smtClean="0"/>
              <a:t> c </a:t>
            </a:r>
            <a:r>
              <a:rPr lang="ru-RU" sz="1400" b="1" dirty="0" smtClean="0"/>
              <a:t>проведением подвижных </a:t>
            </a:r>
            <a:r>
              <a:rPr lang="ru-RU" sz="1400" b="1" dirty="0"/>
              <a:t> </a:t>
            </a:r>
            <a:r>
              <a:rPr lang="ru-RU" sz="1400" b="1" dirty="0" smtClean="0"/>
              <a:t>и хороводных игр;</a:t>
            </a:r>
            <a:endParaRPr lang="ru-RU" sz="1400" dirty="0"/>
          </a:p>
          <a:p>
            <a:r>
              <a:rPr lang="ru-RU" sz="1400" b="1" dirty="0"/>
              <a:t>• Чтение художественных произведений. </a:t>
            </a:r>
            <a:endParaRPr lang="ru-RU" sz="1400" dirty="0"/>
          </a:p>
          <a:p>
            <a:r>
              <a:rPr lang="ru-RU" sz="1400" b="1" dirty="0"/>
              <a:t> • </a:t>
            </a:r>
            <a:r>
              <a:rPr lang="ru-RU" sz="1400" b="1" dirty="0" smtClean="0"/>
              <a:t>Беседы</a:t>
            </a:r>
            <a:r>
              <a:rPr lang="ru-RU" sz="1400" b="1" dirty="0"/>
              <a:t> </a:t>
            </a:r>
            <a:r>
              <a:rPr lang="ru-RU" sz="1400" b="1" dirty="0" smtClean="0"/>
              <a:t>и рассказы об окружающей действительности</a:t>
            </a:r>
            <a:r>
              <a:rPr lang="ru-RU" sz="1400" b="1" dirty="0"/>
              <a:t> </a:t>
            </a:r>
            <a:r>
              <a:rPr lang="ru-RU" sz="1400" b="1" dirty="0" smtClean="0"/>
              <a:t>и бережном отношении к природе и достоянию народа.</a:t>
            </a:r>
            <a:endParaRPr lang="ru-RU" sz="1400" dirty="0"/>
          </a:p>
          <a:p>
            <a:r>
              <a:rPr lang="ru-RU" sz="1400" b="1" dirty="0"/>
              <a:t> • Работа с </a:t>
            </a:r>
            <a:r>
              <a:rPr lang="ru-RU" sz="1400" b="1" dirty="0" smtClean="0"/>
              <a:t> загадками и картинками «</a:t>
            </a:r>
            <a:r>
              <a:rPr lang="ru-RU" sz="1400" b="1" dirty="0"/>
              <a:t>Н</a:t>
            </a:r>
            <a:r>
              <a:rPr lang="ru-RU" sz="1400" b="1" dirty="0" smtClean="0"/>
              <a:t>айди отличия»;</a:t>
            </a:r>
            <a:endParaRPr lang="ru-RU" sz="1400" dirty="0"/>
          </a:p>
          <a:p>
            <a:r>
              <a:rPr lang="ru-RU" sz="1400" b="1" dirty="0"/>
              <a:t> • </a:t>
            </a:r>
            <a:r>
              <a:rPr lang="ru-RU" sz="1400" b="1" dirty="0" smtClean="0"/>
              <a:t>Выставки </a:t>
            </a:r>
            <a:r>
              <a:rPr lang="ru-RU" sz="1400" b="1" dirty="0"/>
              <a:t>детских </a:t>
            </a:r>
            <a:r>
              <a:rPr lang="ru-RU" sz="1400" b="1" dirty="0" smtClean="0"/>
              <a:t>рисунков, поделок и книжек-малышек;</a:t>
            </a:r>
            <a:endParaRPr lang="ru-RU" sz="1400" dirty="0"/>
          </a:p>
          <a:p>
            <a:r>
              <a:rPr lang="ru-RU" sz="1400" b="1" dirty="0"/>
              <a:t>• </a:t>
            </a:r>
            <a:r>
              <a:rPr lang="ru-RU" sz="1400" b="1" dirty="0" smtClean="0"/>
              <a:t>Создание мини-музея с накопительными папками, научными книгами,     </a:t>
            </a:r>
          </a:p>
          <a:p>
            <a:r>
              <a:rPr lang="ru-RU" sz="1400" b="1" dirty="0" smtClean="0"/>
              <a:t>«Музей игрушек», «Музей стекла и резины», «Музей предметов из различных материалов»,                                                                                                                                                                 . Проведение </a:t>
            </a:r>
            <a:r>
              <a:rPr lang="ru-RU" sz="1400" b="1" dirty="0"/>
              <a:t> </a:t>
            </a:r>
            <a:r>
              <a:rPr lang="ru-RU" sz="1400" b="1" dirty="0" smtClean="0"/>
              <a:t>отчётного  совместного родительского собрания с детьми «День открытых дверей» (май).                                                           </a:t>
            </a:r>
            <a:endParaRPr lang="ru-RU" sz="1400" dirty="0"/>
          </a:p>
          <a:p>
            <a:r>
              <a:rPr lang="ru-RU" sz="3200" b="1" dirty="0"/>
              <a:t> </a:t>
            </a:r>
            <a:endParaRPr lang="ru-RU" sz="3200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356">
            <a:off x="7134473" y="5015288"/>
            <a:ext cx="1591520" cy="152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9288" flipH="1" flipV="1">
            <a:off x="234965" y="4952179"/>
            <a:ext cx="1631547" cy="166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26" y="4643309"/>
            <a:ext cx="2137650" cy="204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667806" y="4691514"/>
            <a:ext cx="2040633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628800"/>
            <a:ext cx="165618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5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49694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Работа с родителями:</a:t>
            </a:r>
            <a:endParaRPr lang="ru-RU" sz="2800" dirty="0"/>
          </a:p>
          <a:p>
            <a:r>
              <a:rPr lang="ru-RU" b="1" dirty="0"/>
              <a:t>• Оформление папок – передвижек, папок – раскладушек. </a:t>
            </a:r>
            <a:endParaRPr lang="ru-RU" dirty="0"/>
          </a:p>
          <a:p>
            <a:r>
              <a:rPr lang="ru-RU" b="1" dirty="0"/>
              <a:t>  • Организация совместной деятельности: изготовление атрибутов, игр, домашние задания, участие в </a:t>
            </a:r>
            <a:r>
              <a:rPr lang="ru-RU" b="1" dirty="0" smtClean="0"/>
              <a:t>развлечениях;</a:t>
            </a:r>
            <a:endParaRPr lang="ru-RU" dirty="0"/>
          </a:p>
          <a:p>
            <a:r>
              <a:rPr lang="ru-RU" b="1" dirty="0"/>
              <a:t>• Подбор художественного слова, </a:t>
            </a:r>
            <a:r>
              <a:rPr lang="ru-RU" b="1" dirty="0" smtClean="0"/>
              <a:t>загадок, рассказов и сказок;</a:t>
            </a:r>
            <a:endParaRPr lang="ru-RU" dirty="0"/>
          </a:p>
          <a:p>
            <a:r>
              <a:rPr lang="ru-RU" b="1" dirty="0"/>
              <a:t> • Выставка </a:t>
            </a:r>
            <a:r>
              <a:rPr lang="ru-RU" b="1" dirty="0" smtClean="0"/>
              <a:t>рисунков, изготовление кукол, поделок, книжек-малышек;</a:t>
            </a:r>
            <a:endParaRPr lang="ru-RU" dirty="0"/>
          </a:p>
          <a:p>
            <a:r>
              <a:rPr lang="ru-RU" b="1" dirty="0"/>
              <a:t> • Выставка иллюстраций, </a:t>
            </a:r>
            <a:r>
              <a:rPr lang="ru-RU" b="1" dirty="0" smtClean="0"/>
              <a:t>фотографий, книжек-малышек, стенгазет;                                        • </a:t>
            </a:r>
            <a:r>
              <a:rPr lang="ru-RU" b="1" dirty="0"/>
              <a:t>Индивидуальные </a:t>
            </a:r>
            <a:r>
              <a:rPr lang="ru-RU" b="1" dirty="0" smtClean="0"/>
              <a:t>беседы</a:t>
            </a:r>
            <a:r>
              <a:rPr lang="ru-RU" b="1" dirty="0"/>
              <a:t>;</a:t>
            </a:r>
            <a:endParaRPr lang="ru-RU" b="1" dirty="0" smtClean="0"/>
          </a:p>
          <a:p>
            <a:r>
              <a:rPr lang="ru-RU" sz="2800" b="1" dirty="0" smtClean="0"/>
              <a:t>. </a:t>
            </a:r>
            <a:r>
              <a:rPr lang="ru-RU" b="1" dirty="0" smtClean="0"/>
              <a:t>Награждение родителей.</a:t>
            </a:r>
            <a:endParaRPr lang="ru-RU" sz="2800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5699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570">
            <a:off x="639314" y="4099317"/>
            <a:ext cx="2665289" cy="204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3433">
            <a:off x="6327246" y="4072104"/>
            <a:ext cx="2610183" cy="209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8680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Оборудование: </a:t>
            </a:r>
            <a:endParaRPr lang="ru-RU" sz="2800" dirty="0" smtClean="0"/>
          </a:p>
          <a:p>
            <a:r>
              <a:rPr lang="ru-RU" sz="1600" b="1" dirty="0" smtClean="0"/>
              <a:t>- музыкальное сопровождение;</a:t>
            </a:r>
          </a:p>
          <a:p>
            <a:r>
              <a:rPr lang="ru-RU" sz="1600" b="1" dirty="0" smtClean="0"/>
              <a:t>- магнитная доска;</a:t>
            </a:r>
          </a:p>
          <a:p>
            <a:r>
              <a:rPr lang="ru-RU" sz="1600" b="1" dirty="0" smtClean="0"/>
              <a:t>- журналы, сборники, книги, научная литература;</a:t>
            </a:r>
          </a:p>
          <a:p>
            <a:r>
              <a:rPr lang="ru-RU" sz="1600" b="1" dirty="0" smtClean="0"/>
              <a:t>- наборы открыток, фотографий, плакатов и таблиц</a:t>
            </a:r>
            <a:r>
              <a:rPr lang="ru-RU" sz="1600" b="1" dirty="0"/>
              <a:t>,</a:t>
            </a:r>
            <a:r>
              <a:rPr lang="ru-RU" sz="1600" b="1" dirty="0" smtClean="0"/>
              <a:t> гербарии, макеты;</a:t>
            </a:r>
          </a:p>
          <a:p>
            <a:r>
              <a:rPr lang="ru-RU" sz="1600" b="1" dirty="0" smtClean="0"/>
              <a:t>- фото-видео-просмотр кадров и музыкальных видеоматериалов о временах                                         года, правилах безопасности и праздниках;                                                                                                                                  - раскраски с рисунками занятий </a:t>
            </a:r>
            <a:r>
              <a:rPr lang="ru-RU" sz="1600" b="1" dirty="0"/>
              <a:t> </a:t>
            </a:r>
            <a:r>
              <a:rPr lang="ru-RU" sz="1600" b="1" dirty="0" smtClean="0"/>
              <a:t>людей и животных</a:t>
            </a:r>
            <a:r>
              <a:rPr lang="ru-RU" sz="1600" b="1" dirty="0"/>
              <a:t>,</a:t>
            </a:r>
            <a:r>
              <a:rPr lang="ru-RU" sz="1600" b="1" dirty="0" smtClean="0"/>
              <a:t> растений;</a:t>
            </a:r>
          </a:p>
          <a:p>
            <a:r>
              <a:rPr lang="ru-RU" sz="1600" b="1" dirty="0" smtClean="0"/>
              <a:t>- иллюстрации предметов быта и орудий труда;</a:t>
            </a:r>
          </a:p>
          <a:p>
            <a:r>
              <a:rPr lang="ru-RU" sz="1600" b="1" dirty="0" smtClean="0"/>
              <a:t>-предметы из различного материала для музея</a:t>
            </a:r>
            <a:r>
              <a:rPr lang="ru-RU" sz="1600" b="1" dirty="0"/>
              <a:t>,</a:t>
            </a:r>
            <a:r>
              <a:rPr lang="ru-RU" sz="1600" b="1" dirty="0" smtClean="0"/>
              <a:t> экспериментов;</a:t>
            </a:r>
          </a:p>
          <a:p>
            <a:r>
              <a:rPr lang="ru-RU" sz="1600" b="1" dirty="0" smtClean="0"/>
              <a:t>- коллажи, пластилин и цветная бумага, картон и клей;                                                                                                          - трудовые  приспособления; клумбы и зелёная зона около участка;                                                                           - уголок природы в группе, комнатные растения;                                                                                                                       - исследовательский центр в группе;</a:t>
            </a:r>
          </a:p>
          <a:p>
            <a:r>
              <a:rPr lang="ru-RU" sz="1600" b="1" dirty="0" smtClean="0"/>
              <a:t>- познавательный </a:t>
            </a:r>
            <a:r>
              <a:rPr lang="ru-RU" sz="1600" b="1" dirty="0"/>
              <a:t>материал, дидактические игры, упражнения, пособия по экологии.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818">
            <a:off x="306977" y="4819988"/>
            <a:ext cx="2087145" cy="177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83483"/>
            <a:ext cx="2448272" cy="184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773">
            <a:off x="6331915" y="4742658"/>
            <a:ext cx="2295657" cy="172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7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82089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Цель проекта:</a:t>
            </a:r>
          </a:p>
          <a:p>
            <a:pPr algn="just"/>
            <a:r>
              <a:rPr lang="ru-RU" sz="2000" b="1" dirty="0"/>
              <a:t>«Создание нового культурного образа </a:t>
            </a:r>
            <a:r>
              <a:rPr lang="ru-RU" sz="2000" b="1" dirty="0" smtClean="0"/>
              <a:t>ДОУ, ориентированного </a:t>
            </a:r>
            <a:r>
              <a:rPr lang="ru-RU" sz="2000" b="1" dirty="0"/>
              <a:t>на активное </a:t>
            </a:r>
            <a:r>
              <a:rPr lang="ru-RU" sz="2000" b="1" dirty="0" smtClean="0"/>
              <a:t>приобретение детьми знаний об окружающей </a:t>
            </a:r>
            <a:r>
              <a:rPr lang="ru-RU" sz="2000" b="1" dirty="0" err="1" smtClean="0"/>
              <a:t>действитель</a:t>
            </a:r>
            <a:r>
              <a:rPr lang="en-US" sz="2000" b="1" dirty="0" smtClean="0"/>
              <a:t>-</a:t>
            </a:r>
            <a:r>
              <a:rPr lang="ru-RU" sz="2000" b="1" dirty="0" err="1" smtClean="0"/>
              <a:t>ности</a:t>
            </a:r>
            <a:r>
              <a:rPr lang="ru-RU" sz="2000" b="1" dirty="0" smtClean="0"/>
              <a:t> и для развития познавательного интереса в ходе проектной деятельности»</a:t>
            </a:r>
            <a:endParaRPr lang="ru-RU" sz="2000" b="1" dirty="0"/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664296" cy="19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492896"/>
            <a:ext cx="2592287" cy="19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664296" cy="206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69160"/>
            <a:ext cx="23042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5"/>
            <a:ext cx="2880320" cy="42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Задачи:</a:t>
            </a:r>
            <a:r>
              <a:rPr lang="ru-RU" sz="2400" dirty="0"/>
              <a:t>                                                                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b="1" dirty="0"/>
              <a:t>Образовательные: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/>
              <a:t>-</a:t>
            </a:r>
            <a:r>
              <a:rPr lang="ru-RU" dirty="0" smtClean="0"/>
              <a:t>познакомить </a:t>
            </a:r>
            <a:r>
              <a:rPr lang="ru-RU" dirty="0"/>
              <a:t>дошкольников с  </a:t>
            </a:r>
            <a:r>
              <a:rPr lang="ru-RU" dirty="0" smtClean="0"/>
              <a:t>природой родного края и красотой и уникальностью окружающего мира  через НОД , ТСО и СМИ;                                                                                     </a:t>
            </a:r>
            <a:r>
              <a:rPr lang="ru-RU" dirty="0"/>
              <a:t>- способствовать обогащению  знаний детей о  </a:t>
            </a:r>
            <a:r>
              <a:rPr lang="ru-RU" dirty="0" smtClean="0"/>
              <a:t> жизненной позиции экологической культуры воспитанников на основе трудового, духовно-нравственного развития личности  через совместную деятельность детей, родителей и педагогического кол-</a:t>
            </a:r>
            <a:r>
              <a:rPr lang="ru-RU" dirty="0" err="1" smtClean="0"/>
              <a:t>лектива</a:t>
            </a:r>
            <a:r>
              <a:rPr lang="ru-RU" dirty="0" smtClean="0"/>
              <a:t>  с использованием устного народного творчества </a:t>
            </a:r>
            <a:r>
              <a:rPr lang="ru-RU" dirty="0"/>
              <a:t> </a:t>
            </a:r>
            <a:r>
              <a:rPr lang="ru-RU" dirty="0" smtClean="0"/>
              <a:t>и чтения  х/л с  анализом;                                                                                                                                                        </a:t>
            </a:r>
            <a:r>
              <a:rPr lang="ru-RU" dirty="0"/>
              <a:t>- </a:t>
            </a:r>
            <a:r>
              <a:rPr lang="ru-RU" dirty="0" smtClean="0"/>
              <a:t>организовать  познания  </a:t>
            </a:r>
            <a:r>
              <a:rPr lang="ru-RU" dirty="0"/>
              <a:t>детей </a:t>
            </a:r>
            <a:r>
              <a:rPr lang="ru-RU" dirty="0" smtClean="0"/>
              <a:t>об объектах  окружающего мира  через </a:t>
            </a:r>
            <a:r>
              <a:rPr lang="ru-RU" dirty="0" err="1" smtClean="0"/>
              <a:t>самостоя</a:t>
            </a:r>
            <a:r>
              <a:rPr lang="ru-RU" dirty="0" smtClean="0"/>
              <a:t>-</a:t>
            </a:r>
          </a:p>
          <a:p>
            <a:r>
              <a:rPr lang="ru-RU" dirty="0" smtClean="0"/>
              <a:t>тельный поиск, исследовательскую деятельность и  беседы с  родителями</a:t>
            </a:r>
            <a:r>
              <a:rPr lang="ru-RU" dirty="0"/>
              <a:t>;                                                                                              -систематизировать сведения  детей </a:t>
            </a:r>
            <a:r>
              <a:rPr lang="ru-RU" dirty="0" smtClean="0"/>
              <a:t> и представления об окружающем  мире по лексическим темам;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650"/>
            <a:ext cx="4104456" cy="27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32" y="4005650"/>
            <a:ext cx="3669800" cy="26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9" y="474345"/>
            <a:ext cx="85689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Развивающие:                                                                                               </a:t>
            </a:r>
            <a:endParaRPr lang="ru-RU" sz="2400" b="1" dirty="0" smtClean="0"/>
          </a:p>
          <a:p>
            <a:r>
              <a:rPr lang="ru-RU" dirty="0" smtClean="0"/>
              <a:t>-</a:t>
            </a:r>
            <a:r>
              <a:rPr lang="ru-RU" dirty="0"/>
              <a:t>развивать у детей навыки сотрудничества через взаимодействие и вовлечение в различные виды деятельности с детьми и взрослыми;</a:t>
            </a:r>
            <a:r>
              <a:rPr lang="ru-RU" b="1" dirty="0"/>
              <a:t>                                                    </a:t>
            </a:r>
            <a:r>
              <a:rPr lang="ru-RU" b="1" dirty="0" smtClean="0"/>
              <a:t>          </a:t>
            </a:r>
            <a:r>
              <a:rPr lang="ru-RU" dirty="0"/>
              <a:t>- развивать познавательную активность,  творческие способности, мышление, </a:t>
            </a:r>
            <a:r>
              <a:rPr lang="ru-RU" dirty="0" smtClean="0"/>
              <a:t>фантазию</a:t>
            </a:r>
            <a:r>
              <a:rPr lang="ru-RU" dirty="0"/>
              <a:t>, коммуникативные </a:t>
            </a:r>
            <a:r>
              <a:rPr lang="ru-RU" dirty="0" smtClean="0"/>
              <a:t>навыки;</a:t>
            </a:r>
          </a:p>
          <a:p>
            <a:r>
              <a:rPr lang="ru-RU" dirty="0" smtClean="0"/>
              <a:t>- </a:t>
            </a:r>
            <a:r>
              <a:rPr lang="ru-RU" dirty="0"/>
              <a:t>развивать познавательные умения дошкольников через экспериментальную </a:t>
            </a:r>
            <a:r>
              <a:rPr lang="ru-RU" dirty="0" smtClean="0"/>
              <a:t>и исследовательскую </a:t>
            </a:r>
            <a:r>
              <a:rPr lang="ru-RU" dirty="0"/>
              <a:t>деятельность;</a:t>
            </a:r>
          </a:p>
          <a:p>
            <a:r>
              <a:rPr lang="ru-RU" dirty="0" smtClean="0"/>
              <a:t>- развивать </a:t>
            </a:r>
            <a:r>
              <a:rPr lang="ru-RU" dirty="0"/>
              <a:t>умение делать выводы, устанавливая причинно-следственные связи</a:t>
            </a:r>
          </a:p>
          <a:p>
            <a:r>
              <a:rPr lang="ru-RU" dirty="0"/>
              <a:t>между объектами природы;</a:t>
            </a:r>
          </a:p>
          <a:p>
            <a:r>
              <a:rPr lang="ru-RU" dirty="0" smtClean="0"/>
              <a:t>- </a:t>
            </a:r>
            <a:r>
              <a:rPr lang="ru-RU" dirty="0"/>
              <a:t>развивать познавательные процессы (восприятие, память, внимание, </a:t>
            </a:r>
            <a:r>
              <a:rPr lang="ru-RU" dirty="0" err="1" smtClean="0"/>
              <a:t>воображе-ние</a:t>
            </a:r>
            <a:r>
              <a:rPr lang="ru-RU" dirty="0" smtClean="0"/>
              <a:t>, мышление</a:t>
            </a:r>
            <a:r>
              <a:rPr lang="ru-RU" dirty="0"/>
              <a:t>) и мыслительные операции (анализ, синтез, сравнение, </a:t>
            </a:r>
            <a:r>
              <a:rPr lang="ru-RU" dirty="0" err="1" smtClean="0"/>
              <a:t>классифи-кация</a:t>
            </a:r>
            <a:r>
              <a:rPr lang="ru-RU" dirty="0" smtClean="0"/>
              <a:t> и др</a:t>
            </a:r>
            <a:r>
              <a:rPr lang="ru-RU" dirty="0"/>
              <a:t>.) </a:t>
            </a:r>
            <a:r>
              <a:rPr lang="ru-RU" dirty="0" smtClean="0"/>
              <a:t> посредством  специальных  дидактических  игр </a:t>
            </a:r>
            <a:r>
              <a:rPr lang="ru-RU" dirty="0"/>
              <a:t>и упражнений.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882">
            <a:off x="340897" y="4272248"/>
            <a:ext cx="2394430" cy="20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252028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345">
            <a:off x="6266237" y="4316773"/>
            <a:ext cx="2612520" cy="203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9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3" y="-99392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Воспитательные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r>
              <a:rPr lang="ru-RU" sz="2400" b="1" dirty="0" smtClean="0"/>
              <a:t> </a:t>
            </a:r>
            <a:r>
              <a:rPr lang="ru-RU" b="1" dirty="0" smtClean="0"/>
              <a:t>                                                                                </a:t>
            </a:r>
            <a:r>
              <a:rPr lang="ru-RU" dirty="0" smtClean="0"/>
              <a:t>  </a:t>
            </a:r>
          </a:p>
          <a:p>
            <a:r>
              <a:rPr lang="ru-RU" dirty="0" smtClean="0"/>
              <a:t>- воспитывать </a:t>
            </a:r>
            <a:r>
              <a:rPr lang="ru-RU" dirty="0"/>
              <a:t>интерес и желание изучать </a:t>
            </a:r>
            <a:r>
              <a:rPr lang="ru-RU" dirty="0" smtClean="0"/>
              <a:t>   и наблюдать за явлениями  природы и    богатствами окружающего мира;</a:t>
            </a:r>
            <a:endParaRPr lang="en-US" dirty="0" smtClean="0"/>
          </a:p>
          <a:p>
            <a:r>
              <a:rPr lang="ru-RU" dirty="0" smtClean="0"/>
              <a:t>- воспитывать </a:t>
            </a:r>
            <a:r>
              <a:rPr lang="ru-RU" dirty="0"/>
              <a:t>у </a:t>
            </a:r>
            <a:r>
              <a:rPr lang="ru-RU" dirty="0" smtClean="0"/>
              <a:t> детей  внимательное</a:t>
            </a:r>
            <a:r>
              <a:rPr lang="ru-RU" dirty="0"/>
              <a:t>, разумное, </a:t>
            </a:r>
            <a:r>
              <a:rPr lang="ru-RU" dirty="0" smtClean="0"/>
              <a:t>бережное отношение  к  </a:t>
            </a:r>
            <a:r>
              <a:rPr lang="ru-RU" dirty="0" err="1" smtClean="0"/>
              <a:t>окружа</a:t>
            </a:r>
            <a:r>
              <a:rPr lang="en-US" dirty="0" smtClean="0"/>
              <a:t>-  </a:t>
            </a:r>
            <a:r>
              <a:rPr lang="ru-RU" dirty="0" err="1" smtClean="0"/>
              <a:t>ющей</a:t>
            </a:r>
            <a:r>
              <a:rPr lang="ru-RU" dirty="0" smtClean="0"/>
              <a:t>    природе </a:t>
            </a:r>
            <a:r>
              <a:rPr lang="ru-RU" dirty="0"/>
              <a:t>родного края</a:t>
            </a:r>
            <a:r>
              <a:rPr lang="ru-RU" dirty="0" smtClean="0"/>
              <a:t>;</a:t>
            </a:r>
          </a:p>
          <a:p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прививать любовь к родной природе, подводить к пониманию ее хрупкой </a:t>
            </a:r>
            <a:r>
              <a:rPr lang="ru-RU" dirty="0" smtClean="0"/>
              <a:t>кра</a:t>
            </a:r>
            <a:r>
              <a:rPr lang="ru-RU" dirty="0"/>
              <a:t>с</a:t>
            </a:r>
            <a:r>
              <a:rPr lang="ru-RU" dirty="0" smtClean="0"/>
              <a:t>оты</a:t>
            </a:r>
            <a:r>
              <a:rPr lang="ru-RU" dirty="0"/>
              <a:t>;          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воспитывать культуру общения, активизировать речевую  деятельность детей;                                                                                           - воспитывать чувства уважения и понимания </a:t>
            </a:r>
            <a:r>
              <a:rPr lang="ru-RU" dirty="0" smtClean="0"/>
              <a:t>труда, бережное </a:t>
            </a:r>
            <a:r>
              <a:rPr lang="ru-RU" dirty="0"/>
              <a:t>отношение </a:t>
            </a:r>
            <a:r>
              <a:rPr lang="ru-RU" dirty="0" smtClean="0"/>
              <a:t> к  </a:t>
            </a:r>
            <a:r>
              <a:rPr lang="ru-RU" dirty="0" err="1" smtClean="0"/>
              <a:t>общест</a:t>
            </a:r>
            <a:r>
              <a:rPr lang="ru-RU" dirty="0" smtClean="0"/>
              <a:t>-венному  имуществу, ценностям  и  </a:t>
            </a:r>
            <a:r>
              <a:rPr lang="ru-RU" dirty="0"/>
              <a:t>достоянию </a:t>
            </a:r>
            <a:r>
              <a:rPr lang="ru-RU" dirty="0" smtClean="0"/>
              <a:t> природы  родного   края</a:t>
            </a:r>
            <a:r>
              <a:rPr lang="ru-RU" dirty="0"/>
              <a:t> </a:t>
            </a:r>
            <a:r>
              <a:rPr lang="ru-RU" dirty="0" smtClean="0"/>
              <a:t>и города.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88691"/>
            <a:ext cx="2880319" cy="193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88691"/>
            <a:ext cx="2664296" cy="207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93927"/>
            <a:ext cx="2664296" cy="22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4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28092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Ожидаемый результат</a:t>
            </a:r>
            <a:r>
              <a:rPr lang="ru-RU" b="1" dirty="0" smtClean="0"/>
              <a:t>:</a:t>
            </a:r>
          </a:p>
          <a:p>
            <a:endParaRPr lang="ru-RU" b="1" dirty="0" smtClean="0"/>
          </a:p>
          <a:p>
            <a:r>
              <a:rPr lang="ru-RU" b="1" dirty="0" smtClean="0"/>
              <a:t>Дошкольник младшего </a:t>
            </a:r>
            <a:r>
              <a:rPr lang="ru-RU" b="1" dirty="0"/>
              <a:t>дошкольного возраста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r>
              <a:rPr lang="ru-RU" sz="1400" dirty="0"/>
              <a:t> -проявляет  активный познавательный интерес и изучает </a:t>
            </a:r>
            <a:r>
              <a:rPr lang="ru-RU" sz="1400" dirty="0" smtClean="0"/>
              <a:t>природу родного края</a:t>
            </a:r>
            <a:r>
              <a:rPr lang="ru-RU" sz="1400" dirty="0"/>
              <a:t>;</a:t>
            </a:r>
            <a:r>
              <a:rPr lang="ru-RU" sz="1400" dirty="0" smtClean="0"/>
              <a:t>                                                                   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- знает нравственно-эстетические </a:t>
            </a:r>
            <a:r>
              <a:rPr lang="ru-RU" sz="1400" dirty="0" smtClean="0"/>
              <a:t>ценности жизни и бережного</a:t>
            </a:r>
            <a:r>
              <a:rPr lang="ru-RU" sz="1400" dirty="0"/>
              <a:t>, созидательного отношения </a:t>
            </a:r>
            <a:r>
              <a:rPr lang="ru-RU" sz="1400" dirty="0" smtClean="0"/>
              <a:t>к окружающему </a:t>
            </a:r>
            <a:r>
              <a:rPr lang="ru-RU" sz="1400" dirty="0"/>
              <a:t>миру; </a:t>
            </a:r>
            <a:endParaRPr lang="ru-RU" sz="1400" dirty="0" smtClean="0"/>
          </a:p>
          <a:p>
            <a:r>
              <a:rPr lang="ru-RU" sz="1400" dirty="0" smtClean="0"/>
              <a:t> - </a:t>
            </a:r>
            <a:r>
              <a:rPr lang="ru-RU" sz="1400" dirty="0"/>
              <a:t>умеет </a:t>
            </a:r>
            <a:r>
              <a:rPr lang="ru-RU" sz="1400" dirty="0" smtClean="0"/>
              <a:t>классифицировать виды профессий</a:t>
            </a:r>
            <a:r>
              <a:rPr lang="ru-RU" sz="1400" dirty="0"/>
              <a:t>;</a:t>
            </a:r>
            <a:r>
              <a:rPr lang="ru-RU" sz="1400" dirty="0" smtClean="0"/>
              <a:t>                                                 </a:t>
            </a:r>
          </a:p>
          <a:p>
            <a:r>
              <a:rPr lang="ru-RU" sz="1400" dirty="0" smtClean="0"/>
              <a:t>  </a:t>
            </a:r>
            <a:r>
              <a:rPr lang="ru-RU" sz="1400" dirty="0"/>
              <a:t>- соблюдает  правила безопасного поведения в процессе выполнения творческих работ;                                                                   </a:t>
            </a:r>
            <a:endParaRPr lang="ru-RU" sz="1400" dirty="0" smtClean="0"/>
          </a:p>
          <a:p>
            <a:r>
              <a:rPr lang="ru-RU" sz="1400" dirty="0" smtClean="0"/>
              <a:t>  </a:t>
            </a:r>
            <a:r>
              <a:rPr lang="ru-RU" sz="1400" dirty="0"/>
              <a:t>- умеет правильно определять и называть виды одежды и </a:t>
            </a:r>
            <a:r>
              <a:rPr lang="ru-RU" sz="1400" dirty="0" smtClean="0"/>
              <a:t>обуви, головных уборов,  </a:t>
            </a:r>
            <a:r>
              <a:rPr lang="ru-RU" sz="1400" dirty="0"/>
              <a:t>построек и бытовых </a:t>
            </a:r>
            <a:r>
              <a:rPr lang="ru-RU" sz="1400" dirty="0" smtClean="0"/>
              <a:t>предметов</a:t>
            </a:r>
            <a:r>
              <a:rPr lang="ru-RU" sz="1400" dirty="0"/>
              <a:t> </a:t>
            </a:r>
            <a:r>
              <a:rPr lang="ru-RU" sz="1400" dirty="0" smtClean="0"/>
              <a:t>и другие;                                                                               </a:t>
            </a:r>
          </a:p>
          <a:p>
            <a:r>
              <a:rPr lang="ru-RU" sz="1400" dirty="0" smtClean="0"/>
              <a:t>   </a:t>
            </a:r>
            <a:r>
              <a:rPr lang="ru-RU" sz="1400" dirty="0"/>
              <a:t>- знает </a:t>
            </a:r>
            <a:r>
              <a:rPr lang="ru-RU" sz="1400" dirty="0" smtClean="0"/>
              <a:t>календарные праздники «День матери», «День земли», и др.;                                                                                        </a:t>
            </a:r>
            <a:r>
              <a:rPr lang="ru-RU" sz="1400" dirty="0"/>
              <a:t>- ознакомлен и знает народные сказки, стихи о родном крае  и  </a:t>
            </a:r>
            <a:r>
              <a:rPr lang="ru-RU" sz="1400" dirty="0" smtClean="0"/>
              <a:t>животном мире;                                                                            </a:t>
            </a:r>
            <a:r>
              <a:rPr lang="ru-RU" sz="1400" dirty="0"/>
              <a:t>- </a:t>
            </a:r>
            <a:r>
              <a:rPr lang="ru-RU" sz="1400" dirty="0" smtClean="0"/>
              <a:t>знает экологические </a:t>
            </a:r>
            <a:r>
              <a:rPr lang="ru-RU" sz="1400" dirty="0"/>
              <a:t>частушки </a:t>
            </a:r>
            <a:r>
              <a:rPr lang="ru-RU" sz="1400" dirty="0" smtClean="0"/>
              <a:t> и стихи об </a:t>
            </a:r>
            <a:r>
              <a:rPr lang="ru-RU" sz="1400" dirty="0"/>
              <a:t>охране природы;                </a:t>
            </a:r>
            <a:endParaRPr lang="ru-RU" sz="1400" dirty="0" smtClean="0"/>
          </a:p>
          <a:p>
            <a:r>
              <a:rPr lang="ru-RU" sz="1400" dirty="0" smtClean="0"/>
              <a:t>  - </a:t>
            </a:r>
            <a:r>
              <a:rPr lang="ru-RU" sz="1400" dirty="0"/>
              <a:t>участвует в конкурсе книжек-малышек и поделок по </a:t>
            </a:r>
            <a:r>
              <a:rPr lang="ru-RU" sz="1400" dirty="0" smtClean="0"/>
              <a:t>содержанию проекта;                                                       </a:t>
            </a:r>
          </a:p>
          <a:p>
            <a:r>
              <a:rPr lang="ru-RU" sz="1400" dirty="0" smtClean="0"/>
              <a:t>  - </a:t>
            </a:r>
            <a:r>
              <a:rPr lang="ru-RU" sz="1400" dirty="0"/>
              <a:t>знает виды </a:t>
            </a:r>
            <a:r>
              <a:rPr lang="ru-RU" sz="1400" dirty="0" smtClean="0"/>
              <a:t>животных и растений </a:t>
            </a:r>
            <a:r>
              <a:rPr lang="ru-RU" sz="1400" dirty="0"/>
              <a:t>и выполняет зарисовки  и </a:t>
            </a:r>
            <a:r>
              <a:rPr lang="ru-RU" sz="1400" dirty="0" smtClean="0"/>
              <a:t>аппликации </a:t>
            </a:r>
            <a:r>
              <a:rPr lang="ru-RU" sz="1400" dirty="0"/>
              <a:t>из бумаги, умеет </a:t>
            </a:r>
            <a:r>
              <a:rPr lang="ru-RU" sz="1400" dirty="0" smtClean="0"/>
              <a:t>собирать </a:t>
            </a:r>
            <a:r>
              <a:rPr lang="ru-RU" sz="1400" dirty="0"/>
              <a:t>узоры-мозаику;                                                                       </a:t>
            </a:r>
            <a:endParaRPr lang="ru-RU" sz="1400" dirty="0" smtClean="0"/>
          </a:p>
          <a:p>
            <a:r>
              <a:rPr lang="ru-RU" sz="1400" dirty="0" smtClean="0"/>
              <a:t>  </a:t>
            </a:r>
            <a:r>
              <a:rPr lang="ru-RU" sz="1400" dirty="0"/>
              <a:t>- знает экологические проблемы родного края и стремится беречь природные ресурсы, добиваться их защиты;                 </a:t>
            </a:r>
            <a:endParaRPr lang="ru-RU" sz="1400" dirty="0" smtClean="0"/>
          </a:p>
          <a:p>
            <a:r>
              <a:rPr lang="ru-RU" sz="1400" dirty="0" smtClean="0"/>
              <a:t> </a:t>
            </a:r>
            <a:r>
              <a:rPr lang="ru-RU" sz="1400" dirty="0"/>
              <a:t>- умеет раскрашивать рисунки с изображением </a:t>
            </a:r>
            <a:r>
              <a:rPr lang="ru-RU" sz="1400" dirty="0" smtClean="0"/>
              <a:t>предметов по лексическим темам.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80082"/>
            <a:ext cx="2232248" cy="16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80082"/>
            <a:ext cx="2520280" cy="170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592288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64096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          ПЛАНИРОВАНИЕ</a:t>
            </a:r>
            <a:r>
              <a:rPr lang="ru-RU" dirty="0" smtClean="0"/>
              <a:t>  </a:t>
            </a:r>
            <a:endParaRPr lang="ru-RU" dirty="0"/>
          </a:p>
          <a:p>
            <a:r>
              <a:rPr lang="ru-RU" sz="2000" b="1" dirty="0" smtClean="0"/>
              <a:t>                 видов </a:t>
            </a:r>
            <a:r>
              <a:rPr lang="ru-RU" sz="2000" b="1" dirty="0"/>
              <a:t>деятельности, </a:t>
            </a:r>
            <a:r>
              <a:rPr lang="ru-RU" sz="2000" b="1" dirty="0" smtClean="0"/>
              <a:t>направленных на </a:t>
            </a:r>
            <a:r>
              <a:rPr lang="ru-RU" sz="2000" b="1" dirty="0"/>
              <a:t>реализацию проекта                                           </a:t>
            </a:r>
            <a:endParaRPr lang="ru-RU" sz="2000" b="1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«Как прекрасен этот мир!».</a:t>
            </a:r>
            <a:endParaRPr lang="ru-RU" sz="2800" dirty="0"/>
          </a:p>
          <a:p>
            <a:r>
              <a:rPr lang="ru-RU" sz="2400" dirty="0"/>
              <a:t>                                   </a:t>
            </a:r>
            <a:r>
              <a:rPr lang="ru-RU" sz="2400" dirty="0" smtClean="0"/>
              <a:t>  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ПАУТИНКА</a:t>
            </a:r>
            <a:r>
              <a:rPr lang="ru-RU" sz="2400" b="1" dirty="0"/>
              <a:t>:</a:t>
            </a:r>
            <a:endParaRPr lang="ru-RU" sz="2400" dirty="0"/>
          </a:p>
          <a:p>
            <a:endParaRPr lang="ru-RU" dirty="0" smtClean="0"/>
          </a:p>
          <a:p>
            <a:r>
              <a:rPr lang="ru-RU" b="1" dirty="0" smtClean="0"/>
              <a:t>          «</a:t>
            </a:r>
            <a:r>
              <a:rPr lang="ru-RU" b="1" dirty="0"/>
              <a:t>Центр искусства»            </a:t>
            </a:r>
            <a:r>
              <a:rPr lang="ru-RU" b="1" dirty="0" smtClean="0"/>
              <a:t>                                               Центр </a:t>
            </a:r>
            <a:r>
              <a:rPr lang="ru-RU" b="1" dirty="0"/>
              <a:t>«Викторина»</a:t>
            </a:r>
          </a:p>
          <a:p>
            <a:r>
              <a:rPr lang="ru-RU" b="1" dirty="0" smtClean="0"/>
              <a:t>                                                          «</a:t>
            </a:r>
            <a:r>
              <a:rPr lang="ru-RU" b="1" dirty="0"/>
              <a:t>Центр прикладного  творчества» </a:t>
            </a:r>
            <a:r>
              <a:rPr lang="ru-RU" b="1" dirty="0" smtClean="0"/>
              <a:t>                    </a:t>
            </a:r>
          </a:p>
          <a:p>
            <a:r>
              <a:rPr lang="ru-RU" b="1" dirty="0" smtClean="0"/>
              <a:t>            </a:t>
            </a:r>
            <a:r>
              <a:rPr lang="ru-RU" b="1" dirty="0"/>
              <a:t>«Центр книги» </a:t>
            </a:r>
            <a:r>
              <a:rPr lang="ru-RU" b="1" dirty="0" smtClean="0"/>
              <a:t>                                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«</a:t>
            </a:r>
            <a:r>
              <a:rPr lang="ru-RU" b="1" dirty="0"/>
              <a:t>Центр поэзии»                                                                 </a:t>
            </a:r>
          </a:p>
          <a:p>
            <a:r>
              <a:rPr lang="ru-RU" b="1" dirty="0"/>
              <a:t>            </a:t>
            </a:r>
            <a:r>
              <a:rPr lang="ru-RU" b="1" dirty="0" smtClean="0"/>
              <a:t>                                                                                                    «Центр подвижных игр»                 </a:t>
            </a:r>
            <a:endParaRPr lang="ru-RU" b="1" dirty="0"/>
          </a:p>
          <a:p>
            <a:r>
              <a:rPr lang="ru-RU" b="1" dirty="0"/>
              <a:t>  </a:t>
            </a:r>
            <a:r>
              <a:rPr lang="ru-RU" b="1" dirty="0" smtClean="0"/>
              <a:t>    «</a:t>
            </a:r>
            <a:r>
              <a:rPr lang="ru-RU" b="1" dirty="0"/>
              <a:t>Центр строительства</a:t>
            </a:r>
            <a:r>
              <a:rPr lang="ru-RU" b="1" dirty="0" smtClean="0"/>
              <a:t>»             </a:t>
            </a:r>
            <a:endParaRPr lang="ru-RU" b="1" dirty="0"/>
          </a:p>
          <a:p>
            <a:r>
              <a:rPr lang="ru-RU" b="1" dirty="0" smtClean="0"/>
              <a:t>                                                                                     «</a:t>
            </a:r>
            <a:r>
              <a:rPr lang="ru-RU" b="1" dirty="0"/>
              <a:t>Центр танцев»             </a:t>
            </a:r>
          </a:p>
          <a:p>
            <a:r>
              <a:rPr lang="ru-RU" b="1" dirty="0"/>
              <a:t>      </a:t>
            </a:r>
            <a:r>
              <a:rPr lang="ru-RU" b="1" dirty="0" smtClean="0"/>
              <a:t>                                  «</a:t>
            </a:r>
            <a:r>
              <a:rPr lang="ru-RU" b="1" dirty="0"/>
              <a:t>Музыкальный центр»</a:t>
            </a:r>
          </a:p>
          <a:p>
            <a:r>
              <a:rPr lang="ru-RU" b="1" dirty="0" smtClean="0"/>
              <a:t>                                                                                                                           «</a:t>
            </a:r>
            <a:r>
              <a:rPr lang="ru-RU" b="1" dirty="0"/>
              <a:t>Центр праздников»  </a:t>
            </a:r>
          </a:p>
          <a:p>
            <a:r>
              <a:rPr lang="ru-RU" b="1" dirty="0" smtClean="0"/>
              <a:t>      « Центр Книжки-малышки</a:t>
            </a:r>
            <a:r>
              <a:rPr lang="ru-RU" b="1" dirty="0"/>
              <a:t>»   </a:t>
            </a:r>
          </a:p>
          <a:p>
            <a:r>
              <a:rPr lang="ru-RU" b="1" dirty="0" smtClean="0"/>
              <a:t>                                                                                               «</a:t>
            </a:r>
            <a:r>
              <a:rPr lang="ru-RU" b="1" dirty="0"/>
              <a:t>Центр </a:t>
            </a:r>
            <a:r>
              <a:rPr lang="ru-RU" b="1" dirty="0" smtClean="0"/>
              <a:t>ролевых и д/игр»</a:t>
            </a:r>
          </a:p>
          <a:p>
            <a:r>
              <a:rPr lang="ru-RU" b="1" dirty="0" smtClean="0"/>
              <a:t>                         «Центр «Музеев»                                                                 </a:t>
            </a:r>
            <a:endParaRPr lang="ru-RU" b="1" dirty="0"/>
          </a:p>
          <a:p>
            <a:r>
              <a:rPr lang="ru-RU" b="1" dirty="0"/>
              <a:t>                                                    </a:t>
            </a:r>
            <a:r>
              <a:rPr lang="ru-RU" b="1" dirty="0" smtClean="0"/>
              <a:t>                         «</a:t>
            </a:r>
            <a:r>
              <a:rPr lang="ru-RU" b="1" dirty="0"/>
              <a:t>Центр </a:t>
            </a:r>
            <a:r>
              <a:rPr lang="ru-RU" b="1" dirty="0" smtClean="0"/>
              <a:t>Презентация</a:t>
            </a:r>
            <a:r>
              <a:rPr lang="ru-RU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131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92696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Предполагаемый результат</a:t>
            </a:r>
            <a:r>
              <a:rPr lang="ru-RU" sz="1400" b="1" dirty="0" smtClean="0"/>
              <a:t>:</a:t>
            </a:r>
          </a:p>
          <a:p>
            <a:r>
              <a:rPr lang="ru-RU" sz="1400" dirty="0" smtClean="0"/>
              <a:t>1.Представление </a:t>
            </a:r>
            <a:r>
              <a:rPr lang="ru-RU" sz="1400" dirty="0"/>
              <a:t>опыта работы на педагогическом совете (презентация);                                                                                                                    2. Познакомить с </a:t>
            </a:r>
            <a:r>
              <a:rPr lang="ru-RU" sz="1400" dirty="0" smtClean="0"/>
              <a:t>народными и календарными праздниками;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3. Создание альбома «Виды </a:t>
            </a:r>
            <a:r>
              <a:rPr lang="ru-RU" sz="1400" dirty="0" smtClean="0"/>
              <a:t>тканей», «Хороводные игры», </a:t>
            </a:r>
            <a:r>
              <a:rPr lang="ru-RU" sz="1400" dirty="0"/>
              <a:t>«</a:t>
            </a:r>
            <a:r>
              <a:rPr lang="ru-RU" sz="1400" dirty="0" smtClean="0"/>
              <a:t>Растения», «Безопасность». «Стихи о профессиях», «Стихи о птицах», «Загадки о растениях и животных», «Времена года», «Все работы хороши», 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4. Конкурс на лучшую книжку-малышку «Мой родной край»; </a:t>
            </a:r>
            <a:r>
              <a:rPr lang="ru-RU" sz="1400" dirty="0" smtClean="0"/>
              <a:t>«Овощи», «Насекомые»,  «Игрушки»,  «Животные», «Летом в деревне», «Звери», «Транспорт», «Лес»;                                                                    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5. Выставка поделок из различных материалов </a:t>
            </a:r>
            <a:r>
              <a:rPr lang="ru-RU" sz="1400" dirty="0" smtClean="0"/>
              <a:t>(«Дары осени», «Дед Мороз», </a:t>
            </a:r>
            <a:r>
              <a:rPr lang="ru-RU" sz="1400" dirty="0"/>
              <a:t>куклы, </a:t>
            </a:r>
            <a:r>
              <a:rPr lang="ru-RU" sz="1400" dirty="0" smtClean="0"/>
              <a:t>аппликации, работы из ткани и ниток и бросового материала);                                                                                                      </a:t>
            </a:r>
          </a:p>
          <a:p>
            <a:r>
              <a:rPr lang="ru-RU" sz="1400" dirty="0" smtClean="0"/>
              <a:t> 6</a:t>
            </a:r>
            <a:r>
              <a:rPr lang="ru-RU" sz="1400" dirty="0"/>
              <a:t>. Экологическая игра-викторина «Наш край»,  </a:t>
            </a:r>
            <a:r>
              <a:rPr lang="ru-RU" sz="1400" dirty="0" smtClean="0"/>
              <a:t>конкурс </a:t>
            </a:r>
            <a:r>
              <a:rPr lang="ru-RU" sz="1400" dirty="0"/>
              <a:t>«Лучший знаток </a:t>
            </a:r>
            <a:r>
              <a:rPr lang="ru-RU" sz="1400" dirty="0" smtClean="0"/>
              <a:t>животных»;                                                                                                 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7. Выставка рисунков </a:t>
            </a:r>
            <a:r>
              <a:rPr lang="ru-RU" sz="1400" dirty="0" smtClean="0"/>
              <a:t>«Весна-красна», «Зимние забавы», «Соблюдай правила ПДД»;                                         </a:t>
            </a:r>
          </a:p>
          <a:p>
            <a:r>
              <a:rPr lang="ru-RU" sz="1400" dirty="0" smtClean="0"/>
              <a:t>  </a:t>
            </a:r>
            <a:r>
              <a:rPr lang="ru-RU" sz="1400" dirty="0"/>
              <a:t>8. </a:t>
            </a:r>
            <a:r>
              <a:rPr lang="ru-RU" sz="1400" dirty="0" smtClean="0"/>
              <a:t>Экологические экскурсии по территории детского сада «В мире растений», «Береги  деревья»;                                                                                               9. Операция  «Чистый участок»;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/>
              <a:t>10. </a:t>
            </a:r>
            <a:r>
              <a:rPr lang="ru-RU" sz="1400" dirty="0" smtClean="0"/>
              <a:t>  Участие в городской акции «Покормите птиц»;  (</a:t>
            </a:r>
            <a:r>
              <a:rPr lang="ru-RU" sz="1400" dirty="0"/>
              <a:t>Д</a:t>
            </a:r>
            <a:r>
              <a:rPr lang="ru-RU" sz="1400" dirty="0" smtClean="0"/>
              <a:t>ень птиц)                                                                                                       </a:t>
            </a:r>
            <a:r>
              <a:rPr lang="ru-RU" sz="1400" dirty="0"/>
              <a:t>11. Изготовление </a:t>
            </a:r>
            <a:r>
              <a:rPr lang="ru-RU" sz="1400" dirty="0" smtClean="0"/>
              <a:t>с родителями кормушек и скворечников;                                                                                                 </a:t>
            </a:r>
            <a:r>
              <a:rPr lang="ru-RU" sz="1400" dirty="0"/>
              <a:t>12. Познакомить с </a:t>
            </a:r>
            <a:r>
              <a:rPr lang="ru-RU" sz="1400" dirty="0" smtClean="0"/>
              <a:t>секретами посева семян   и ухаживание за «Огородом на подоконнике»;                                                                                                                                                                                      13</a:t>
            </a:r>
            <a:r>
              <a:rPr lang="ru-RU" sz="1400" dirty="0"/>
              <a:t>. </a:t>
            </a:r>
            <a:r>
              <a:rPr lang="ru-RU" sz="1400" dirty="0" smtClean="0"/>
              <a:t>Экологический групповой десант «Закрывай покрепче кран, чтоб не вытек океан»;                                                        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14. Проведение бесед  с родителями по приобщению к </a:t>
            </a:r>
            <a:r>
              <a:rPr lang="ru-RU" sz="1400" dirty="0" smtClean="0"/>
              <a:t>взаимодействию </a:t>
            </a:r>
            <a:r>
              <a:rPr lang="ru-RU" sz="1400" dirty="0"/>
              <a:t>участвовать в работе по проекту, </a:t>
            </a:r>
            <a:r>
              <a:rPr lang="ru-RU" sz="1400" dirty="0" smtClean="0"/>
              <a:t>посещать библиотеку в выходные дни; с детьми.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7152"/>
            <a:ext cx="2448272" cy="177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93901"/>
            <a:ext cx="2232249" cy="164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6"/>
            <a:ext cx="2736304" cy="165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1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1543</TotalTime>
  <Words>2687</Words>
  <Application>Microsoft Office PowerPoint</Application>
  <PresentationFormat>Экран (4:3)</PresentationFormat>
  <Paragraphs>329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Candara</vt:lpstr>
      <vt:lpstr>Symbol</vt:lpstr>
      <vt:lpstr>Times New Roman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132</cp:revision>
  <dcterms:created xsi:type="dcterms:W3CDTF">2015-04-01T14:26:30Z</dcterms:created>
  <dcterms:modified xsi:type="dcterms:W3CDTF">2019-01-09T09:35:04Z</dcterms:modified>
</cp:coreProperties>
</file>