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77" r:id="rId12"/>
    <p:sldId id="266" r:id="rId13"/>
    <p:sldId id="267" r:id="rId14"/>
    <p:sldId id="268" r:id="rId15"/>
    <p:sldId id="269" r:id="rId16"/>
    <p:sldId id="292" r:id="rId17"/>
    <p:sldId id="294" r:id="rId18"/>
    <p:sldId id="293" r:id="rId19"/>
    <p:sldId id="270" r:id="rId20"/>
    <p:sldId id="271" r:id="rId21"/>
    <p:sldId id="272" r:id="rId22"/>
    <p:sldId id="274" r:id="rId23"/>
    <p:sldId id="273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1" r:id="rId38"/>
    <p:sldId id="290" r:id="rId39"/>
    <p:sldId id="289" r:id="rId40"/>
    <p:sldId id="298" r:id="rId41"/>
    <p:sldId id="297" r:id="rId42"/>
    <p:sldId id="300" r:id="rId43"/>
    <p:sldId id="301" r:id="rId44"/>
    <p:sldId id="302" r:id="rId45"/>
    <p:sldId id="299" r:id="rId46"/>
    <p:sldId id="295" r:id="rId47"/>
    <p:sldId id="303" r:id="rId48"/>
    <p:sldId id="296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8" r:id="rId60"/>
    <p:sldId id="314" r:id="rId61"/>
    <p:sldId id="316" r:id="rId62"/>
    <p:sldId id="315" r:id="rId63"/>
    <p:sldId id="317" r:id="rId64"/>
    <p:sldId id="320" r:id="rId65"/>
    <p:sldId id="319" r:id="rId66"/>
    <p:sldId id="321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1C769-790F-496E-9448-0FFD60B2F12B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EC6C9-2AA8-4850-893B-A0A93D23D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0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C84B9E-9F92-402F-AE45-330A929AD96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00348BE-883C-4E42-8A97-E5F84F02368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bg1"/>
                </a:solidFill>
              </a:rPr>
              <a:t>(1801-1825 гг.)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Александр </a:t>
            </a:r>
            <a:r>
              <a:rPr lang="en-US" sz="80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endParaRPr lang="ru-RU" sz="8000" b="1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1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5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меттерни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21769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8571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978" y="5872359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Клеменс фон Меттерних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1773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– 1859)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8434" y="587727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П.И. Пестель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(1793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1826)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026" y="5330787"/>
            <a:ext cx="3995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С.И. Муравьёв-Апостол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(1796 - 1826)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Картинки по запросу муравьев апо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3" y="722274"/>
            <a:ext cx="3914566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1776" y="5330787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М.П. Бестужев-Рюмин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(1801 - 1826)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8" name="Picture 4" descr="Картинки по запросу Бестужев-Рюмин, Михаил Павл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20" y="722274"/>
            <a:ext cx="4020928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5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984" y="5629065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А.А. Аракчеев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(1769 - 1834)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42" name="Picture 2" descr="Картинки по запросу аракче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6692"/>
            <a:ext cx="433530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559303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А.С. Грибоедов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1795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- 1829)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4" name="Picture 4" descr="Картинки по запросу грибоед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27" y="656692"/>
            <a:ext cx="426344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26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329" y="556101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А.С. Фигнер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(1787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1813)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Картинки по запросу А. С. Фигн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9" y="476672"/>
            <a:ext cx="4060976" cy="50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4109" y="5540096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А.П. Ермолов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(1777 – 1861)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8" name="Picture 4" descr="Картинки по запросу а. п. ермол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01" y="476672"/>
            <a:ext cx="4140344" cy="50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5733256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Г.Р. Державин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1743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– 1816)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0" name="Picture 2" descr="Картинки по запросу гаврила романович держав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8" y="476672"/>
            <a:ext cx="413439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68284" y="569260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П.А. Вяземский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1792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1878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2" name="Picture 4" descr="Картинки по запросу вяземский портр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00088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6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856" y="567788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Ф.С. Лагарп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(1754 –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1838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Картинки по запросу ф. лагар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36712"/>
            <a:ext cx="395897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70148" y="5642599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Н.И. Салтыков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(1736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1816)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6" name="Picture 4" descr="Картинки по запросу Н.И.Салты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10" y="836713"/>
            <a:ext cx="405360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2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5479825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М.Б. Барклай-де-Толли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(1761 - 1818)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Картинки по запро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45" y="620688"/>
            <a:ext cx="408045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8216" y="546971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А.П. Тормасов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(1752 - 1819)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6" name="Picture 4" descr="Картинки по запросу тормас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38" y="620688"/>
            <a:ext cx="37891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971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724" y="5597493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Н.Н. Раевский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(1771 - 1829)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38" name="Picture 2" descr="Картинки по запросу раевс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7" y="772957"/>
            <a:ext cx="420201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68457" y="5572108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М.А. Милорадович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(1771 - 1825)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40" name="Picture 4" descr="Картинки по запросу милорад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2957"/>
            <a:ext cx="421725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64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849" y="559670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П.Х. Витгенштейн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(1769 - 1843)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2" name="Picture 2" descr="Картинки по запросу витгенштейн пет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1" y="836711"/>
            <a:ext cx="4095332" cy="47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6416" y="556891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П.В. Чичагов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(1767 - 1849)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4" name="Picture 4" descr="Картинки по запросу чичагов паве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00" y="836712"/>
            <a:ext cx="4157865" cy="478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54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350" y="5626233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А.С. Строганов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(1733 - 1811) 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38" name="Picture 2" descr="Картинки по запросу Александр Сергеевич Строган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13107"/>
            <a:ext cx="3988031" cy="50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6718" y="5631379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П.А. Строганов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(1774 - 1817)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40" name="Picture 4" descr="Картинки по запросу павел александрович строган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33" y="613107"/>
            <a:ext cx="4222658" cy="50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12 марта 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1801 </a:t>
            </a:r>
            <a:r>
              <a:rPr lang="ru-RU" sz="24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г .</a:t>
            </a:r>
            <a:r>
              <a:rPr lang="ru-RU" sz="18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в результате дворцового переворота на престол вступил Александр I . В 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детстве Александр </a:t>
            </a: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был отнят у родителей и воспитывался своей бабкой - Екатериной Великой.</a:t>
            </a:r>
            <a:endParaRPr lang="ru-R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2358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лександр I Павло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61" y="476672"/>
            <a:ext cx="298635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45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351" y="5589240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В.П. Кочубей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(1768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1834)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2" name="Picture 2" descr="Картинки по запросу граф кочуб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0" y="469513"/>
            <a:ext cx="4231697" cy="502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18231" y="5578283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Адам Ежи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Чарторыйский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(1770 - 1861)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4" name="Picture 4" descr="Картинки по запросу князь чарторыйск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55" y="469513"/>
            <a:ext cx="3897433" cy="502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45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2946" y="554654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Д.А. Гурьев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(1751 - 1825)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6" name="Picture 2" descr="Картинки по запросу гурьев д.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3848"/>
            <a:ext cx="3942173" cy="50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554654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Н.Н. Новосильцев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(1761 - 1836)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8" name="Picture 4" descr="Картинки по запросу новосильце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0" y="503849"/>
            <a:ext cx="4141315" cy="50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7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8104" y="2348880"/>
            <a:ext cx="3091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Елизавета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Алексеевна, 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супруга.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(1779 - 1826)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Картинки по запросу Елизавета Алексее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76456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2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42284"/>
            <a:ext cx="7992888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Внутренняя </a:t>
            </a:r>
            <a:r>
              <a:rPr lang="ru-RU" sz="3200" dirty="0" smtClean="0"/>
              <a:t>политика</a:t>
            </a:r>
            <a:endParaRPr lang="ru-RU" sz="3200" b="1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b="1" dirty="0" smtClean="0"/>
              <a:t>12 декабря 1801 -</a:t>
            </a:r>
            <a:r>
              <a:rPr lang="ru-RU" dirty="0" smtClean="0"/>
              <a:t> указ о праве приобретения земель купцами, мещанами, крестьянами.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b="1" dirty="0" smtClean="0"/>
              <a:t>20 </a:t>
            </a:r>
            <a:r>
              <a:rPr lang="ru-RU" sz="2400" b="1" dirty="0"/>
              <a:t>февраля </a:t>
            </a:r>
            <a:r>
              <a:rPr lang="ru-RU" sz="2400" b="1" dirty="0" smtClean="0"/>
              <a:t>1803</a:t>
            </a:r>
            <a:r>
              <a:rPr lang="ru-RU" dirty="0"/>
              <a:t> – указ о вольных </a:t>
            </a:r>
            <a:r>
              <a:rPr lang="ru-RU" dirty="0" smtClean="0"/>
              <a:t>хлебопашцах.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b="1" dirty="0" smtClean="0"/>
              <a:t>1802</a:t>
            </a:r>
            <a:r>
              <a:rPr lang="ru-RU" dirty="0"/>
              <a:t> - коллегии заменены на </a:t>
            </a:r>
            <a:r>
              <a:rPr lang="ru-RU" dirty="0" smtClean="0"/>
              <a:t>министерства.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b="1" dirty="0" smtClean="0"/>
              <a:t>1809 </a:t>
            </a:r>
            <a:r>
              <a:rPr lang="ru-RU" dirty="0"/>
              <a:t> - Реформы М.М. Сперанского (статс-секретарь)</a:t>
            </a:r>
          </a:p>
          <a:p>
            <a:pPr algn="ctr" fontAlgn="t"/>
            <a:r>
              <a:rPr lang="ru-RU" dirty="0"/>
              <a:t>Цель: преобразовать Россию в подобие конституционной </a:t>
            </a:r>
            <a:r>
              <a:rPr lang="ru-RU" dirty="0" smtClean="0"/>
              <a:t>монархии. Итог</a:t>
            </a:r>
            <a:r>
              <a:rPr lang="ru-RU" dirty="0"/>
              <a:t>: </a:t>
            </a:r>
            <a:r>
              <a:rPr lang="ru-RU" sz="2400" b="1" dirty="0" smtClean="0"/>
              <a:t>1810 </a:t>
            </a:r>
            <a:r>
              <a:rPr lang="ru-RU" dirty="0" smtClean="0"/>
              <a:t>– </a:t>
            </a:r>
            <a:r>
              <a:rPr lang="ru-RU" dirty="0"/>
              <a:t>создан государственный совет (законосовещательный орган) </a:t>
            </a:r>
            <a:r>
              <a:rPr lang="ru-RU" dirty="0" smtClean="0"/>
              <a:t>.</a:t>
            </a:r>
          </a:p>
          <a:p>
            <a:pPr marL="285750" indent="-285750" algn="ctr" fontAlgn="t">
              <a:buFont typeface="Wingdings" panose="05000000000000000000" pitchFamily="2" charset="2"/>
              <a:buChar char="Ø"/>
            </a:pPr>
            <a:r>
              <a:rPr lang="ru-RU" sz="2400" b="1" dirty="0" smtClean="0"/>
              <a:t>1802-1804</a:t>
            </a:r>
            <a:r>
              <a:rPr lang="ru-RU" b="1" dirty="0" smtClean="0"/>
              <a:t>гг</a:t>
            </a:r>
            <a:r>
              <a:rPr lang="ru-RU" dirty="0"/>
              <a:t>. – реформа народного образования - создано 4 разряда учебных заведений (приходские, уездные училища, губернские гимназии, университеты). Создаются лицеи – Царскосельский (</a:t>
            </a:r>
            <a:r>
              <a:rPr lang="ru-RU" sz="2400" b="1" dirty="0"/>
              <a:t>1811</a:t>
            </a:r>
            <a:r>
              <a:rPr lang="ru-RU" dirty="0"/>
              <a:t>) и Демидовский (</a:t>
            </a:r>
            <a:r>
              <a:rPr lang="ru-RU" sz="2400" b="1" dirty="0"/>
              <a:t>1805</a:t>
            </a:r>
            <a:r>
              <a:rPr lang="ru-RU" dirty="0" smtClean="0"/>
              <a:t>).</a:t>
            </a:r>
            <a:endParaRPr lang="ru-RU" dirty="0"/>
          </a:p>
          <a:p>
            <a:pPr marL="285750" indent="-285750" algn="ctr" fontAlgn="t">
              <a:buFont typeface="Wingdings" panose="05000000000000000000" pitchFamily="2" charset="2"/>
              <a:buChar char="Ø"/>
            </a:pPr>
            <a:r>
              <a:rPr lang="ru-RU" sz="2400" b="1" dirty="0" smtClean="0"/>
              <a:t>1816-1819</a:t>
            </a:r>
            <a:r>
              <a:rPr lang="ru-RU" b="1" dirty="0" smtClean="0"/>
              <a:t> </a:t>
            </a:r>
            <a:r>
              <a:rPr lang="ru-RU" b="1" dirty="0"/>
              <a:t>гг. </a:t>
            </a:r>
            <a:r>
              <a:rPr lang="ru-RU" dirty="0"/>
              <a:t> – ликвидация крепостного права в </a:t>
            </a:r>
            <a:r>
              <a:rPr lang="ru-RU" dirty="0" smtClean="0"/>
              <a:t>Прибалтике.</a:t>
            </a:r>
          </a:p>
          <a:p>
            <a:pPr marL="285750" indent="-285750" algn="ctr" fontAlgn="t">
              <a:buFont typeface="Wingdings" panose="05000000000000000000" pitchFamily="2" charset="2"/>
              <a:buChar char="Ø"/>
            </a:pPr>
            <a:r>
              <a:rPr lang="ru-RU" sz="2400" b="1" dirty="0" smtClean="0"/>
              <a:t>1810</a:t>
            </a:r>
            <a:r>
              <a:rPr lang="ru-RU" b="1" dirty="0" smtClean="0"/>
              <a:t> </a:t>
            </a:r>
            <a:r>
              <a:rPr lang="ru-RU" b="1" dirty="0"/>
              <a:t>г.</a:t>
            </a:r>
            <a:r>
              <a:rPr lang="ru-RU" dirty="0"/>
              <a:t> -  Создание военных поселений (инициатор Аракчеев) существовали до 1857 </a:t>
            </a:r>
            <a:r>
              <a:rPr lang="ru-RU" dirty="0" smtClean="0"/>
              <a:t>года.</a:t>
            </a:r>
          </a:p>
          <a:p>
            <a:pPr marL="285750" indent="-285750" algn="ctr" fontAlgn="t">
              <a:buFont typeface="Wingdings" panose="05000000000000000000" pitchFamily="2" charset="2"/>
              <a:buChar char="Ø"/>
            </a:pPr>
            <a:r>
              <a:rPr lang="ru-RU" sz="2400" b="1" dirty="0" smtClean="0"/>
              <a:t>1815</a:t>
            </a:r>
            <a:r>
              <a:rPr lang="ru-RU" b="1" dirty="0" smtClean="0"/>
              <a:t> </a:t>
            </a:r>
            <a:r>
              <a:rPr lang="ru-RU" b="1" dirty="0"/>
              <a:t>год</a:t>
            </a:r>
            <a:r>
              <a:rPr lang="ru-RU" dirty="0"/>
              <a:t> – дарование конституции царству </a:t>
            </a:r>
            <a:r>
              <a:rPr lang="ru-RU" dirty="0" smtClean="0"/>
              <a:t>Польскому.</a:t>
            </a:r>
          </a:p>
          <a:p>
            <a:pPr marL="285750" indent="-285750" algn="ctr" fontAlgn="t">
              <a:buFont typeface="Wingdings" panose="05000000000000000000" pitchFamily="2" charset="2"/>
              <a:buChar char="Ø"/>
            </a:pPr>
            <a:r>
              <a:rPr lang="ru-RU" sz="2400" dirty="0"/>
              <a:t> 1821 </a:t>
            </a:r>
            <a:r>
              <a:rPr lang="ru-RU" dirty="0"/>
              <a:t>год – Новосильцев подготовил «Государственную  уставную грамоту» - проект конституции (не реализован</a:t>
            </a:r>
            <a:r>
              <a:rPr lang="ru-RU" dirty="0" smtClean="0"/>
              <a:t>).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9661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dirty="0" smtClean="0"/>
              <a:t>Социально-экономическое развитие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/>
              <a:t>Феодально-крепостническая экономика. Крестьяне несут повинности – барщину и оброк. </a:t>
            </a:r>
          </a:p>
          <a:p>
            <a:pPr algn="ctr" fontAlgn="t"/>
            <a:r>
              <a:rPr lang="ru-RU" sz="2400" dirty="0"/>
              <a:t>Строятся новые пути сообщения – Мариинская и Тихвинская водные системы каналы.</a:t>
            </a:r>
          </a:p>
          <a:p>
            <a:pPr algn="ctr" fontAlgn="t"/>
            <a:r>
              <a:rPr lang="ru-RU" sz="2800" b="1" dirty="0"/>
              <a:t>1815</a:t>
            </a:r>
            <a:r>
              <a:rPr lang="ru-RU" sz="2400" b="1" dirty="0"/>
              <a:t>г.</a:t>
            </a:r>
            <a:r>
              <a:rPr lang="ru-RU" sz="2400" dirty="0"/>
              <a:t> – первый пароход «Елизавета»</a:t>
            </a:r>
          </a:p>
          <a:p>
            <a:pPr algn="ctr" fontAlgn="t"/>
            <a:r>
              <a:rPr lang="ru-RU" sz="2400" dirty="0"/>
              <a:t>Ярморочный вид торговли: Ирбитская, Макарьевская, Тихвинская  ярмарки.</a:t>
            </a:r>
          </a:p>
          <a:p>
            <a:pPr algn="ctr" fontAlgn="t"/>
            <a:r>
              <a:rPr lang="ru-RU" sz="2400" dirty="0"/>
              <a:t>В промышленности использование вольнонаемного труда.</a:t>
            </a:r>
          </a:p>
          <a:p>
            <a:pPr algn="ctr" fontAlgn="t"/>
            <a:r>
              <a:rPr lang="ru-RU" sz="2400" dirty="0"/>
              <a:t>Промышленные центры: Петербург, Урал, Тула, Москва.</a:t>
            </a:r>
          </a:p>
          <a:p>
            <a:pPr algn="ctr" fontAlgn="t"/>
            <a:r>
              <a:rPr lang="ru-RU" sz="2400" dirty="0"/>
              <a:t>Протекционизм: </a:t>
            </a:r>
            <a:r>
              <a:rPr lang="ru-RU" sz="2800" b="1" dirty="0"/>
              <a:t>1807</a:t>
            </a:r>
            <a:r>
              <a:rPr lang="ru-RU" sz="2400" b="1" dirty="0"/>
              <a:t> г.-</a:t>
            </a:r>
            <a:r>
              <a:rPr lang="ru-RU" sz="2400" dirty="0"/>
              <a:t> «дарование купцам новых привилегий</a:t>
            </a:r>
            <a:r>
              <a:rPr lang="ru-RU" sz="2400" dirty="0" smtClean="0"/>
              <a:t>».</a:t>
            </a:r>
            <a:br>
              <a:rPr lang="ru-RU" sz="2400" dirty="0" smtClean="0"/>
            </a:br>
            <a:r>
              <a:rPr lang="ru-RU" sz="2800" b="1" dirty="0" smtClean="0"/>
              <a:t>1818</a:t>
            </a:r>
            <a:r>
              <a:rPr lang="ru-RU" sz="2400" b="1" dirty="0" smtClean="0"/>
              <a:t>г</a:t>
            </a:r>
            <a:r>
              <a:rPr lang="ru-RU" sz="2400" b="1" dirty="0"/>
              <a:t>.</a:t>
            </a:r>
            <a:r>
              <a:rPr lang="ru-RU" sz="2400" dirty="0"/>
              <a:t>- крестьянам разрешено основывать фабрики и заводы.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74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98"/>
            <a:ext cx="9036496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ru-RU" sz="2800" dirty="0"/>
              <a:t>Общественное </a:t>
            </a:r>
            <a:r>
              <a:rPr lang="ru-RU" sz="2800" dirty="0" smtClean="0"/>
              <a:t>движение</a:t>
            </a:r>
            <a:br>
              <a:rPr lang="ru-RU" sz="2800" dirty="0" smtClean="0"/>
            </a:br>
            <a:r>
              <a:rPr lang="ru-RU" dirty="0" smtClean="0"/>
              <a:t>Тайные </a:t>
            </a:r>
            <a:r>
              <a:rPr lang="ru-RU" dirty="0"/>
              <a:t>организации:</a:t>
            </a:r>
          </a:p>
          <a:p>
            <a:pPr algn="ctr" fontAlgn="t"/>
            <a:r>
              <a:rPr lang="ru-RU" sz="2400" b="1" dirty="0"/>
              <a:t>1816-1817</a:t>
            </a:r>
            <a:r>
              <a:rPr lang="ru-RU" dirty="0"/>
              <a:t>гг. – Союз спасения</a:t>
            </a:r>
          </a:p>
          <a:p>
            <a:pPr algn="ctr" fontAlgn="t"/>
            <a:r>
              <a:rPr lang="ru-RU" sz="2400" b="1" dirty="0"/>
              <a:t>1818-1821</a:t>
            </a:r>
            <a:r>
              <a:rPr lang="ru-RU" dirty="0"/>
              <a:t>гг. – Союз Благоденствия (раскол)</a:t>
            </a:r>
          </a:p>
          <a:p>
            <a:pPr algn="ctr" fontAlgn="t"/>
            <a:r>
              <a:rPr lang="ru-RU" sz="2400" b="1" dirty="0"/>
              <a:t>1821-1825</a:t>
            </a:r>
            <a:r>
              <a:rPr lang="ru-RU" dirty="0"/>
              <a:t>гг. Южное общество (Украина).  Руководитель – П. Пестель программа «Русская правда» (радикальные меры) </a:t>
            </a:r>
            <a:endParaRPr lang="ru-RU" dirty="0" smtClean="0"/>
          </a:p>
          <a:p>
            <a:pPr algn="ctr" fontAlgn="t"/>
            <a:r>
              <a:rPr lang="ru-RU" dirty="0" smtClean="0"/>
              <a:t>Участники</a:t>
            </a:r>
            <a:r>
              <a:rPr lang="ru-RU" dirty="0"/>
              <a:t>: </a:t>
            </a:r>
            <a:r>
              <a:rPr lang="ru-RU" dirty="0" smtClean="0"/>
              <a:t>Бестужев-Рюмин</a:t>
            </a:r>
            <a:r>
              <a:rPr lang="ru-RU" dirty="0"/>
              <a:t>, </a:t>
            </a:r>
            <a:r>
              <a:rPr lang="ru-RU" dirty="0" smtClean="0"/>
              <a:t>Муравьев-Апостол.</a:t>
            </a:r>
            <a:endParaRPr lang="ru-RU" dirty="0"/>
          </a:p>
          <a:p>
            <a:pPr algn="ctr" fontAlgn="t"/>
            <a:r>
              <a:rPr lang="ru-RU" sz="2400" b="1" dirty="0"/>
              <a:t>1821-1825</a:t>
            </a:r>
            <a:r>
              <a:rPr lang="ru-RU" dirty="0"/>
              <a:t> гг. Северное общество (Санкт-Петербург).  Руководитель – Н. Муравьев, программа «Конституция» (конституционные, умеренные меры).  </a:t>
            </a:r>
            <a:endParaRPr lang="ru-RU" dirty="0" smtClean="0"/>
          </a:p>
          <a:p>
            <a:pPr algn="ctr" fontAlgn="t"/>
            <a:r>
              <a:rPr lang="ru-RU" dirty="0" smtClean="0"/>
              <a:t>Участники</a:t>
            </a:r>
            <a:r>
              <a:rPr lang="ru-RU" dirty="0"/>
              <a:t>: С. Трубецкой, Е. Оболенский, М. Лунин, И. Пущин, К. Рылеев.</a:t>
            </a:r>
          </a:p>
          <a:p>
            <a:pPr algn="ctr" fontAlgn="t"/>
            <a:r>
              <a:rPr lang="ru-RU" b="1" dirty="0"/>
              <a:t>14 декабря </a:t>
            </a:r>
            <a:r>
              <a:rPr lang="ru-RU" sz="2400" b="1" dirty="0"/>
              <a:t>1825</a:t>
            </a:r>
            <a:r>
              <a:rPr lang="ru-RU" b="1" dirty="0"/>
              <a:t> года – восстание декабристов</a:t>
            </a:r>
            <a:r>
              <a:rPr lang="ru-RU" dirty="0"/>
              <a:t> на Сенатской площади.</a:t>
            </a:r>
          </a:p>
          <a:p>
            <a:pPr algn="ctr" fontAlgn="t"/>
            <a:r>
              <a:rPr lang="ru-RU" dirty="0"/>
              <a:t>Цель: принудить Сенат, Синод и Госсовет принять манифест к русскому народу в момент смены императора.</a:t>
            </a:r>
          </a:p>
          <a:p>
            <a:pPr algn="ctr" fontAlgn="t"/>
            <a:r>
              <a:rPr lang="ru-RU" dirty="0"/>
              <a:t>Основные события: Трубецкой – руководитель восстания на площадь не явился; Каховский убил Милорадовича (градоначальник Петербурга); по восставшим открыт огонь.</a:t>
            </a:r>
          </a:p>
          <a:p>
            <a:pPr algn="ctr" fontAlgn="t"/>
            <a:r>
              <a:rPr lang="ru-RU" b="1" dirty="0"/>
              <a:t>29 декабря </a:t>
            </a:r>
            <a:r>
              <a:rPr lang="ru-RU" sz="2400" b="1" dirty="0"/>
              <a:t>1825</a:t>
            </a:r>
            <a:r>
              <a:rPr lang="ru-RU" b="1" dirty="0"/>
              <a:t> г.</a:t>
            </a:r>
            <a:r>
              <a:rPr lang="ru-RU" dirty="0"/>
              <a:t>  восстание в Черниговском полку (Муравьев-Апостол и Бестужев-Рюмин)</a:t>
            </a:r>
          </a:p>
          <a:p>
            <a:pPr algn="ctr" fontAlgn="t"/>
            <a:r>
              <a:rPr lang="ru-RU" dirty="0"/>
              <a:t>Итог: Восстание подавлено.  5 человек повешены.  Наказание - каторга, ссылка, Кавказская война.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6991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7129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b="1" dirty="0"/>
              <a:t>Внешняя </a:t>
            </a:r>
            <a:r>
              <a:rPr lang="ru-RU" sz="2800" b="1" dirty="0" smtClean="0"/>
              <a:t>политика. Европейское направление.</a:t>
            </a:r>
            <a:endParaRPr lang="ru-RU" sz="2800" b="1" dirty="0"/>
          </a:p>
          <a:p>
            <a:pPr fontAlgn="t"/>
            <a:r>
              <a:rPr lang="ru-RU" b="1" dirty="0"/>
              <a:t>3-ья антифранцузская </a:t>
            </a:r>
            <a:r>
              <a:rPr lang="ru-RU" b="1" dirty="0" smtClean="0"/>
              <a:t>коалиция </a:t>
            </a:r>
            <a:r>
              <a:rPr lang="ru-RU" sz="2400" b="1" dirty="0" smtClean="0"/>
              <a:t>1804-1805</a:t>
            </a:r>
            <a:r>
              <a:rPr lang="ru-RU" b="1" dirty="0" smtClean="0"/>
              <a:t>гг</a:t>
            </a:r>
            <a:r>
              <a:rPr lang="ru-RU" b="1" dirty="0"/>
              <a:t>.</a:t>
            </a:r>
            <a:r>
              <a:rPr lang="ru-RU" dirty="0"/>
              <a:t> (Англия, Австрия, Швеция, Неаполь) – </a:t>
            </a:r>
            <a:r>
              <a:rPr lang="ru-RU" b="1" dirty="0"/>
              <a:t>20 ноября </a:t>
            </a:r>
            <a:r>
              <a:rPr lang="ru-RU" sz="2400" b="1" dirty="0" smtClean="0"/>
              <a:t>1805</a:t>
            </a:r>
            <a:r>
              <a:rPr lang="ru-RU" dirty="0" smtClean="0"/>
              <a:t>года </a:t>
            </a:r>
            <a:r>
              <a:rPr lang="ru-RU" dirty="0"/>
              <a:t>поражение  под </a:t>
            </a:r>
            <a:r>
              <a:rPr lang="ru-RU" dirty="0" smtClean="0"/>
              <a:t> Аустерлицем </a:t>
            </a:r>
            <a:r>
              <a:rPr lang="ru-RU" dirty="0"/>
              <a:t>– распад союза.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3 антифранцузские коали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3" y="1412776"/>
            <a:ext cx="6768752" cy="493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83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4-ая коалиция</a:t>
            </a:r>
            <a:r>
              <a:rPr lang="ru-RU" dirty="0"/>
              <a:t> </a:t>
            </a:r>
            <a:r>
              <a:rPr lang="ru-RU" sz="2400" b="1" dirty="0"/>
              <a:t>1806-1807</a:t>
            </a:r>
            <a:r>
              <a:rPr lang="ru-RU" b="1" dirty="0"/>
              <a:t>гг.</a:t>
            </a:r>
            <a:r>
              <a:rPr lang="ru-RU" dirty="0"/>
              <a:t> (Англия, Швеция, Пруссия, Саксония) </a:t>
            </a:r>
            <a:r>
              <a:rPr lang="ru-RU" dirty="0" smtClean="0"/>
              <a:t>–   </a:t>
            </a:r>
            <a:r>
              <a:rPr lang="ru-RU" b="1" dirty="0" smtClean="0"/>
              <a:t>2 </a:t>
            </a:r>
            <a:r>
              <a:rPr lang="ru-RU" b="1" dirty="0"/>
              <a:t>июня </a:t>
            </a:r>
            <a:r>
              <a:rPr lang="ru-RU" sz="2400" b="1" dirty="0"/>
              <a:t>1807</a:t>
            </a:r>
            <a:r>
              <a:rPr lang="ru-RU" dirty="0"/>
              <a:t> года поражение под Прейсиш-Эйлау - распад </a:t>
            </a:r>
            <a:r>
              <a:rPr lang="ru-RU" dirty="0" smtClean="0"/>
              <a:t>союза.</a:t>
            </a:r>
            <a:endParaRPr lang="ru-RU" dirty="0"/>
          </a:p>
        </p:txBody>
      </p:sp>
      <p:pic>
        <p:nvPicPr>
          <p:cNvPr id="3074" name="Picture 2" descr="Картинки по запросу сражение под прейсиш-эйла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20880" cy="448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21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25 июня </a:t>
            </a:r>
            <a:r>
              <a:rPr lang="ru-RU" sz="2400" b="1" dirty="0"/>
              <a:t>1807</a:t>
            </a:r>
            <a:r>
              <a:rPr lang="ru-RU" b="1" dirty="0"/>
              <a:t> года</a:t>
            </a:r>
            <a:r>
              <a:rPr lang="ru-RU" dirty="0"/>
              <a:t> – </a:t>
            </a:r>
            <a:r>
              <a:rPr lang="ru-RU" b="1" dirty="0"/>
              <a:t>Тильзитский мир </a:t>
            </a:r>
            <a:r>
              <a:rPr lang="ru-RU" dirty="0"/>
              <a:t>– Россия присоединилась к континентальной блокаде с Англией и передала Франции Ионические острова (невыгодный договор).</a:t>
            </a:r>
          </a:p>
        </p:txBody>
      </p:sp>
      <p:pic>
        <p:nvPicPr>
          <p:cNvPr id="4098" name="Picture 2" descr="Картинки по запросу тильзитский ми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7" y="1484784"/>
            <a:ext cx="805694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34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30 сентября </a:t>
            </a:r>
            <a:r>
              <a:rPr lang="ru-RU" sz="2400" b="1" dirty="0"/>
              <a:t>1809</a:t>
            </a:r>
            <a:r>
              <a:rPr lang="ru-RU" b="1" dirty="0"/>
              <a:t>г.</a:t>
            </a:r>
            <a:r>
              <a:rPr lang="ru-RU" dirty="0"/>
              <a:t> - </a:t>
            </a:r>
            <a:r>
              <a:rPr lang="ru-RU" b="1" dirty="0"/>
              <a:t>Эрфуртское соглашение</a:t>
            </a:r>
            <a:r>
              <a:rPr lang="ru-RU" dirty="0"/>
              <a:t> подтвердило Тильзитский мир.</a:t>
            </a:r>
          </a:p>
        </p:txBody>
      </p:sp>
      <p:pic>
        <p:nvPicPr>
          <p:cNvPr id="5122" name="Picture 2" descr="Картинки по запросу александр 1 и наполе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8" y="1412776"/>
            <a:ext cx="7596772" cy="47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Александр Первый автогра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5239"/>
            <a:ext cx="7920880" cy="520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517" y="5407833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/>
              </a:rPr>
              <a:t>Автограф Александра </a:t>
            </a:r>
            <a:r>
              <a:rPr lang="en-US" sz="2800" dirty="0" smtClean="0">
                <a:solidFill>
                  <a:schemeClr val="bg1"/>
                </a:solidFill>
                <a:effectLst/>
              </a:rPr>
              <a:t>I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 на </a:t>
            </a:r>
            <a:r>
              <a:rPr lang="ru-RU" sz="2800" dirty="0">
                <a:solidFill>
                  <a:schemeClr val="bg1"/>
                </a:solidFill>
                <a:effectLst/>
              </a:rPr>
              <a:t>рескрипте от 27 декабря 1811 года.</a:t>
            </a:r>
            <a:endParaRPr lang="ru-RU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5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Русско-шведская война</a:t>
            </a:r>
            <a:r>
              <a:rPr lang="ru-RU" dirty="0"/>
              <a:t> </a:t>
            </a:r>
            <a:r>
              <a:rPr lang="ru-RU" sz="2400" b="1" dirty="0"/>
              <a:t>1808-1809</a:t>
            </a:r>
            <a:r>
              <a:rPr lang="ru-RU" b="1" dirty="0"/>
              <a:t>гг. </a:t>
            </a:r>
            <a:r>
              <a:rPr lang="ru-RU" b="1" dirty="0" smtClean="0"/>
              <a:t>- </a:t>
            </a:r>
            <a:r>
              <a:rPr lang="ru-RU" dirty="0" smtClean="0"/>
              <a:t>захват Финляндии, </a:t>
            </a:r>
            <a:r>
              <a:rPr lang="ru-RU" dirty="0"/>
              <a:t>присоединение Швеции к блокаде с Англией. Фридрихсгамский мир </a:t>
            </a:r>
            <a:r>
              <a:rPr lang="ru-RU" sz="2400" b="1" dirty="0"/>
              <a:t>1809</a:t>
            </a:r>
            <a:r>
              <a:rPr lang="ru-RU" dirty="0"/>
              <a:t> год – Финляндия вошла в состав России.</a:t>
            </a:r>
          </a:p>
        </p:txBody>
      </p:sp>
      <p:pic>
        <p:nvPicPr>
          <p:cNvPr id="6146" name="Picture 2" descr="Картинки по запросу Русско-шведская война 1808-1809 г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62" y="1368644"/>
            <a:ext cx="7400925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87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6461"/>
            <a:ext cx="84969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Отечественная война </a:t>
            </a:r>
            <a:r>
              <a:rPr lang="ru-RU" sz="2400" b="1" dirty="0"/>
              <a:t>1812 </a:t>
            </a:r>
            <a:r>
              <a:rPr lang="ru-RU" b="1" dirty="0"/>
              <a:t>год</a:t>
            </a:r>
            <a:r>
              <a:rPr lang="ru-RU" dirty="0"/>
              <a:t> с Францией.  Участники: Кутузов М.И. Барклай де Толли, Багратион, Тормасов, Раевский, Д. Давыдов, В. Кожина, </a:t>
            </a:r>
            <a:endParaRPr lang="ru-RU" dirty="0" smtClean="0"/>
          </a:p>
          <a:p>
            <a:r>
              <a:rPr lang="ru-RU" dirty="0" smtClean="0"/>
              <a:t>Г</a:t>
            </a:r>
            <a:r>
              <a:rPr lang="ru-RU" dirty="0"/>
              <a:t>. </a:t>
            </a:r>
            <a:r>
              <a:rPr lang="ru-RU" dirty="0" smtClean="0"/>
              <a:t>Курин. </a:t>
            </a:r>
          </a:p>
          <a:p>
            <a:r>
              <a:rPr lang="ru-RU" dirty="0" smtClean="0"/>
              <a:t>Основные </a:t>
            </a:r>
            <a:r>
              <a:rPr lang="ru-RU" dirty="0"/>
              <a:t>события: Смоленское сражение, Шевардинский бой, Бородино, военный совет в Филях, Тарутинские маневры, сражение при Малоярославце, бой у р. Березины.</a:t>
            </a:r>
          </a:p>
        </p:txBody>
      </p:sp>
      <p:pic>
        <p:nvPicPr>
          <p:cNvPr id="7170" name="Picture 2" descr="Картинки по запросу отечественная война 1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993120"/>
            <a:ext cx="6984776" cy="43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8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74353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1813-1814</a:t>
            </a:r>
            <a:r>
              <a:rPr lang="ru-RU" b="1" dirty="0"/>
              <a:t>гг. Заграничный </a:t>
            </a:r>
            <a:r>
              <a:rPr lang="ru-RU" b="1" dirty="0" smtClean="0"/>
              <a:t>поход </a:t>
            </a:r>
            <a:r>
              <a:rPr lang="ru-RU" dirty="0" smtClean="0"/>
              <a:t>русской </a:t>
            </a:r>
            <a:r>
              <a:rPr lang="ru-RU" dirty="0"/>
              <a:t>армии 4 октября – битва под Лейпцигом</a:t>
            </a:r>
            <a:r>
              <a:rPr lang="ru-RU" dirty="0" smtClean="0"/>
              <a:t>;  </a:t>
            </a:r>
            <a:r>
              <a:rPr lang="ru-RU" dirty="0"/>
              <a:t>18 марта </a:t>
            </a:r>
            <a:r>
              <a:rPr lang="ru-RU" sz="2400" b="1" dirty="0"/>
              <a:t>1814 </a:t>
            </a:r>
            <a:r>
              <a:rPr lang="ru-RU" dirty="0"/>
              <a:t>года – </a:t>
            </a:r>
            <a:r>
              <a:rPr lang="ru-RU" dirty="0" smtClean="0"/>
              <a:t>капитулирован </a:t>
            </a:r>
            <a:r>
              <a:rPr lang="ru-RU" dirty="0"/>
              <a:t>Париж</a:t>
            </a:r>
            <a:r>
              <a:rPr lang="ru-RU" dirty="0" smtClean="0"/>
              <a:t>. </a:t>
            </a:r>
          </a:p>
          <a:p>
            <a:r>
              <a:rPr lang="ru-RU" b="1" dirty="0" smtClean="0"/>
              <a:t>18 </a:t>
            </a:r>
            <a:r>
              <a:rPr lang="ru-RU" b="1" dirty="0"/>
              <a:t>мая </a:t>
            </a:r>
            <a:r>
              <a:rPr lang="ru-RU" sz="2400" b="1" dirty="0"/>
              <a:t>1814</a:t>
            </a:r>
            <a:r>
              <a:rPr lang="ru-RU" b="1" dirty="0"/>
              <a:t> год – Парижский мир</a:t>
            </a:r>
            <a:endParaRPr lang="ru-RU" dirty="0"/>
          </a:p>
        </p:txBody>
      </p:sp>
      <p:pic>
        <p:nvPicPr>
          <p:cNvPr id="8194" name="Picture 2" descr="Картинки по запросу заграничный поход русской арм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4682"/>
            <a:ext cx="6768752" cy="508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51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1814-1815</a:t>
            </a:r>
            <a:r>
              <a:rPr lang="ru-RU" b="1" dirty="0"/>
              <a:t>гг. – Венский конгресс</a:t>
            </a:r>
            <a:r>
              <a:rPr lang="ru-RU" dirty="0"/>
              <a:t> – Россия получила царство Польское.</a:t>
            </a:r>
          </a:p>
        </p:txBody>
      </p:sp>
      <p:pic>
        <p:nvPicPr>
          <p:cNvPr id="9218" name="Picture 2" descr="Картинки по запросу венский конгресс 14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908720"/>
            <a:ext cx="7920880" cy="5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17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68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14 сентября </a:t>
            </a:r>
            <a:r>
              <a:rPr lang="ru-RU" sz="2400" b="1" dirty="0"/>
              <a:t>1815</a:t>
            </a:r>
            <a:r>
              <a:rPr lang="ru-RU" b="1" dirty="0"/>
              <a:t> года Священный союз</a:t>
            </a:r>
            <a:r>
              <a:rPr lang="ru-RU" dirty="0"/>
              <a:t> (сохранение монархий в Европе</a:t>
            </a:r>
            <a:r>
              <a:rPr lang="ru-RU" dirty="0" smtClean="0"/>
              <a:t>) – Россия, Австрия, Пруссия.</a:t>
            </a:r>
            <a:endParaRPr lang="ru-RU" dirty="0"/>
          </a:p>
        </p:txBody>
      </p:sp>
      <p:pic>
        <p:nvPicPr>
          <p:cNvPr id="10242" name="Picture 2" descr="Картинки по запросу священный союз 18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1" y="1160124"/>
            <a:ext cx="7560840" cy="507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3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24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b="1" dirty="0"/>
              <a:t>Восточное направление</a:t>
            </a:r>
          </a:p>
          <a:p>
            <a:pPr fontAlgn="t"/>
            <a:r>
              <a:rPr lang="ru-RU" b="1" dirty="0" smtClean="0"/>
              <a:t>Русско-иранская(персидская) </a:t>
            </a:r>
            <a:r>
              <a:rPr lang="ru-RU" b="1" dirty="0"/>
              <a:t>война </a:t>
            </a:r>
            <a:r>
              <a:rPr lang="ru-RU" sz="2400" b="1" dirty="0"/>
              <a:t>1804-1813</a:t>
            </a:r>
            <a:r>
              <a:rPr lang="ru-RU" b="1" dirty="0"/>
              <a:t> гг.  </a:t>
            </a:r>
            <a:r>
              <a:rPr lang="ru-RU" dirty="0"/>
              <a:t>Столкновение интересов и </a:t>
            </a:r>
            <a:r>
              <a:rPr lang="ru-RU" dirty="0" smtClean="0"/>
              <a:t>Закавказье. Участники: Гудович</a:t>
            </a:r>
            <a:r>
              <a:rPr lang="ru-RU" dirty="0"/>
              <a:t>, </a:t>
            </a:r>
            <a:r>
              <a:rPr lang="ru-RU" dirty="0" smtClean="0"/>
              <a:t>Тормасов.</a:t>
            </a:r>
            <a:br>
              <a:rPr lang="ru-RU" dirty="0" smtClean="0"/>
            </a:br>
            <a:r>
              <a:rPr lang="ru-RU" sz="2400" b="1" dirty="0"/>
              <a:t>1813</a:t>
            </a:r>
            <a:r>
              <a:rPr lang="ru-RU" b="1" dirty="0"/>
              <a:t> год - Гюлистанский мир</a:t>
            </a:r>
            <a:r>
              <a:rPr lang="ru-RU" dirty="0"/>
              <a:t>  - Россия </a:t>
            </a:r>
            <a:r>
              <a:rPr lang="ru-RU" dirty="0" smtClean="0"/>
              <a:t>получила </a:t>
            </a:r>
            <a:r>
              <a:rPr lang="ru-RU" dirty="0"/>
              <a:t>право иметь флот на </a:t>
            </a:r>
            <a:r>
              <a:rPr lang="ru-RU" dirty="0" smtClean="0"/>
              <a:t>Каспийском море, </a:t>
            </a:r>
            <a:r>
              <a:rPr lang="ru-RU" dirty="0"/>
              <a:t>Северный Азербайджан и Дагестан.</a:t>
            </a:r>
          </a:p>
          <a:p>
            <a:endParaRPr lang="ru-RU" dirty="0"/>
          </a:p>
        </p:txBody>
      </p:sp>
      <p:pic>
        <p:nvPicPr>
          <p:cNvPr id="11266" name="Picture 2" descr="Картинки по запросу франц рубо живой мо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34" y="1958205"/>
            <a:ext cx="6726324" cy="448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43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b="1" dirty="0"/>
              <a:t>Русско-турецкая война </a:t>
            </a:r>
            <a:r>
              <a:rPr lang="ru-RU" sz="2400" b="1" dirty="0"/>
              <a:t>1806-1812</a:t>
            </a:r>
            <a:r>
              <a:rPr lang="ru-RU" b="1" dirty="0"/>
              <a:t>гг.  </a:t>
            </a:r>
            <a:r>
              <a:rPr lang="ru-RU" dirty="0"/>
              <a:t>Столкновения из-за Черноморских проливов. Участники - </a:t>
            </a:r>
            <a:r>
              <a:rPr lang="ru-RU" dirty="0" smtClean="0"/>
              <a:t>Михельсон</a:t>
            </a:r>
            <a:r>
              <a:rPr lang="ru-RU" dirty="0"/>
              <a:t>, Гудович, Милорадович, </a:t>
            </a:r>
            <a:r>
              <a:rPr lang="ru-RU" dirty="0" smtClean="0"/>
              <a:t>Каменский.</a:t>
            </a:r>
            <a:endParaRPr lang="ru-RU" dirty="0"/>
          </a:p>
          <a:p>
            <a:pPr fontAlgn="t"/>
            <a:r>
              <a:rPr lang="ru-RU" sz="2400" b="1" dirty="0"/>
              <a:t>1812</a:t>
            </a:r>
            <a:r>
              <a:rPr lang="ru-RU" b="1" dirty="0"/>
              <a:t> год – Бухарестский мир</a:t>
            </a:r>
            <a:r>
              <a:rPr lang="ru-RU" dirty="0"/>
              <a:t> - Россия получила Бессарабию и право покровительства православным в Турции.</a:t>
            </a:r>
          </a:p>
          <a:p>
            <a:endParaRPr lang="ru-RU" dirty="0"/>
          </a:p>
        </p:txBody>
      </p:sp>
      <p:pic>
        <p:nvPicPr>
          <p:cNvPr id="12290" name="Picture 2" descr="Картинки по запросу русско-турецкая война 1806-1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9" y="1877857"/>
            <a:ext cx="8378446" cy="41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5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занский собор 18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7" y="1918257"/>
            <a:ext cx="8717641" cy="438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341" y="41802"/>
            <a:ext cx="79208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Казанский </a:t>
            </a:r>
            <a:r>
              <a:rPr lang="ru-RU" sz="2400" b="1" dirty="0" smtClean="0"/>
              <a:t>собор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Санкт-Петербург</a:t>
            </a:r>
            <a:br>
              <a:rPr lang="ru-RU" sz="2400" dirty="0" smtClean="0"/>
            </a:br>
            <a:r>
              <a:rPr lang="ru-RU" sz="2400" dirty="0" smtClean="0"/>
              <a:t>1801-1811 </a:t>
            </a:r>
            <a:br>
              <a:rPr lang="ru-RU" sz="2400" dirty="0" smtClean="0"/>
            </a:br>
            <a:r>
              <a:rPr lang="ru-RU" sz="2400" dirty="0" smtClean="0"/>
              <a:t>Архитектор: Андрей Воронихин.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83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9701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Здание Главного </a:t>
            </a:r>
            <a:r>
              <a:rPr lang="ru-RU" sz="2400" b="1" dirty="0" smtClean="0"/>
              <a:t>штаба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Санкт-Петербург, 1819-1829</a:t>
            </a:r>
            <a:br>
              <a:rPr lang="ru-RU" sz="2400" dirty="0" smtClean="0"/>
            </a:br>
            <a:r>
              <a:rPr lang="ru-RU" sz="2400" dirty="0" smtClean="0"/>
              <a:t>Архитекторы: К.И. </a:t>
            </a:r>
            <a:r>
              <a:rPr lang="ru-RU" sz="2400" dirty="0"/>
              <a:t>Росси, </a:t>
            </a:r>
            <a:r>
              <a:rPr lang="ru-RU" sz="2400" dirty="0" smtClean="0"/>
              <a:t>И.Д. Черник.</a:t>
            </a:r>
            <a:br>
              <a:rPr lang="ru-RU" sz="2400" dirty="0" smtClean="0"/>
            </a:br>
            <a:r>
              <a:rPr lang="ru-RU" sz="2400" dirty="0" smtClean="0"/>
              <a:t>Скульпторы: С.С</a:t>
            </a:r>
            <a:r>
              <a:rPr lang="ru-RU" sz="2400" dirty="0"/>
              <a:t>. Пименов, </a:t>
            </a:r>
            <a:r>
              <a:rPr lang="ru-RU" sz="2400" dirty="0" smtClean="0"/>
              <a:t>В.И</a:t>
            </a:r>
            <a:r>
              <a:rPr lang="ru-RU" sz="2400" dirty="0"/>
              <a:t>. Демут-Малиновский.</a:t>
            </a:r>
            <a:endParaRPr lang="ru-RU" sz="2400" dirty="0"/>
          </a:p>
        </p:txBody>
      </p:sp>
      <p:pic>
        <p:nvPicPr>
          <p:cNvPr id="2050" name="Picture 2" descr="Картинки по запросу арка главного штаб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3" y="1629361"/>
            <a:ext cx="7889293" cy="49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0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Большой театр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Москва. </a:t>
            </a:r>
            <a:r>
              <a:rPr lang="ru-RU" sz="2400" dirty="0"/>
              <a:t>Открытие в 1825 г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Архитекторы: О.И. </a:t>
            </a:r>
            <a:r>
              <a:rPr lang="ru-RU" sz="2400" dirty="0"/>
              <a:t>Бове, </a:t>
            </a:r>
            <a:r>
              <a:rPr lang="ru-RU" sz="2400" dirty="0" smtClean="0"/>
              <a:t>А.К. Кавос</a:t>
            </a:r>
            <a:r>
              <a:rPr lang="ru-RU" sz="2400" dirty="0"/>
              <a:t>, </a:t>
            </a:r>
            <a:r>
              <a:rPr lang="ru-RU" sz="2400" dirty="0" smtClean="0"/>
              <a:t>А.А. Михайлов.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074" name="Picture 2" descr="Картинки по запросу Большой театр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2" y="1412776"/>
            <a:ext cx="7921344" cy="52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5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4176464" cy="172325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Монограмма Александра </a:t>
            </a:r>
            <a:r>
              <a:rPr lang="en-US" sz="4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</a:t>
            </a:r>
            <a:endParaRPr lang="ru-RU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Монограм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853"/>
            <a:ext cx="4104456" cy="60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639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864" y="26064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Михайловский </a:t>
            </a:r>
            <a:r>
              <a:rPr lang="ru-RU" sz="2400" b="1" dirty="0" smtClean="0"/>
              <a:t>дворец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Санкт-Петербург, 1819-1825</a:t>
            </a:r>
            <a:br>
              <a:rPr lang="ru-RU" sz="2400" dirty="0" smtClean="0"/>
            </a:br>
            <a:r>
              <a:rPr lang="ru-RU" sz="2400" dirty="0" smtClean="0"/>
              <a:t>Архитектор: К.И. Росси.</a:t>
            </a:r>
            <a:endParaRPr lang="ru-RU" sz="2400" dirty="0"/>
          </a:p>
        </p:txBody>
      </p:sp>
      <p:pic>
        <p:nvPicPr>
          <p:cNvPr id="4098" name="Picture 2" descr="Картинки по запросу михайловский двор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4" y="1844824"/>
            <a:ext cx="8506449" cy="38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70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Здание </a:t>
            </a:r>
            <a:r>
              <a:rPr lang="ru-RU" sz="2400" b="1" dirty="0" smtClean="0"/>
              <a:t>биржи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Санкт-Петербург, 1805-1816</a:t>
            </a:r>
            <a:br>
              <a:rPr lang="ru-RU" sz="2400" dirty="0" smtClean="0"/>
            </a:br>
            <a:r>
              <a:rPr lang="ru-RU" sz="2400" dirty="0" smtClean="0"/>
              <a:t>Архитектор: </a:t>
            </a:r>
            <a:r>
              <a:rPr lang="ru-RU" sz="2400" b="1" dirty="0"/>
              <a:t> </a:t>
            </a:r>
            <a:r>
              <a:rPr lang="ru-RU" sz="2400" dirty="0"/>
              <a:t>Жан-Франсуа Тома де Томон</a:t>
            </a:r>
            <a:endParaRPr lang="ru-RU" sz="2400" dirty="0"/>
          </a:p>
        </p:txBody>
      </p:sp>
      <p:pic>
        <p:nvPicPr>
          <p:cNvPr id="5122" name="Picture 2" descr="Картинки по запросу здание бирж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28800"/>
            <a:ext cx="816570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70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026" y="11663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Казанский </a:t>
            </a:r>
            <a:r>
              <a:rPr lang="ru-RU" sz="2400" b="1" dirty="0" smtClean="0"/>
              <a:t>университет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Казань, 1804</a:t>
            </a:r>
            <a:br>
              <a:rPr lang="ru-RU" sz="2400" dirty="0" smtClean="0"/>
            </a:br>
            <a:r>
              <a:rPr lang="ru-RU" sz="2400" dirty="0" smtClean="0"/>
              <a:t>Архитектор: </a:t>
            </a:r>
            <a:r>
              <a:rPr lang="ru-RU" sz="2400" dirty="0"/>
              <a:t> П.Г. </a:t>
            </a:r>
            <a:r>
              <a:rPr lang="ru-RU" sz="2400" dirty="0" smtClean="0"/>
              <a:t>Пятницкий.</a:t>
            </a:r>
            <a:endParaRPr lang="ru-RU" sz="2400" dirty="0"/>
          </a:p>
        </p:txBody>
      </p:sp>
      <p:pic>
        <p:nvPicPr>
          <p:cNvPr id="7170" name="Picture 2" descr="Картинки по запросу кф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10" y="1460977"/>
            <a:ext cx="7312583" cy="48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20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4867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Александровский сад </a:t>
            </a:r>
            <a:endParaRPr lang="ru-RU" sz="2400" b="1" dirty="0" smtClean="0"/>
          </a:p>
          <a:p>
            <a:pPr algn="ctr"/>
            <a:r>
              <a:rPr lang="ru-RU" sz="2400" dirty="0" smtClean="0"/>
              <a:t>Москва, 1812</a:t>
            </a:r>
            <a:br>
              <a:rPr lang="ru-RU" sz="2400" dirty="0" smtClean="0"/>
            </a:br>
            <a:r>
              <a:rPr lang="ru-RU" sz="2400" dirty="0" smtClean="0"/>
              <a:t>Архитектор: О.И. Бове</a:t>
            </a:r>
            <a:endParaRPr lang="ru-RU" sz="2400" dirty="0"/>
          </a:p>
        </p:txBody>
      </p:sp>
      <p:pic>
        <p:nvPicPr>
          <p:cNvPr id="10242" name="Picture 2" descr="Картинки по запросу Александровский с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225196"/>
            <a:ext cx="7740860" cy="516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Александровский с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9" y="1295202"/>
            <a:ext cx="7648482" cy="50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Александровский са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4" y="1269563"/>
            <a:ext cx="7694671" cy="514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6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Памятник Александру I </a:t>
            </a:r>
            <a:endParaRPr lang="ru-RU" sz="2400" b="1" dirty="0" smtClean="0"/>
          </a:p>
          <a:p>
            <a:pPr algn="ctr"/>
            <a:r>
              <a:rPr lang="ru-RU" sz="2400" dirty="0" smtClean="0"/>
              <a:t>Москва, 2014</a:t>
            </a:r>
            <a:br>
              <a:rPr lang="ru-RU" sz="2400" dirty="0" smtClean="0"/>
            </a:br>
            <a:r>
              <a:rPr lang="ru-RU" sz="2400" dirty="0" smtClean="0"/>
              <a:t>Скульптор:  С.А. Щербаков.</a:t>
            </a:r>
            <a:endParaRPr lang="ru-RU" sz="2400" dirty="0"/>
          </a:p>
          <a:p>
            <a:pPr algn="ctr"/>
            <a:endParaRPr lang="ru-RU" sz="2400" dirty="0"/>
          </a:p>
        </p:txBody>
      </p:sp>
      <p:pic>
        <p:nvPicPr>
          <p:cNvPr id="9219" name="Picture 3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3906"/>
            <a:ext cx="7200800" cy="480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645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5072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Памятник Минину и </a:t>
            </a:r>
            <a:r>
              <a:rPr lang="ru-RU" sz="2400" b="1" dirty="0" smtClean="0"/>
              <a:t>Пожарскому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Москва, 1818</a:t>
            </a:r>
            <a:br>
              <a:rPr lang="ru-RU" sz="2400" dirty="0" smtClean="0"/>
            </a:br>
            <a:r>
              <a:rPr lang="ru-RU" sz="2400" dirty="0" smtClean="0"/>
              <a:t>Скульптор: И.П. Мартос.</a:t>
            </a:r>
            <a:endParaRPr lang="ru-RU" sz="2400" dirty="0"/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486891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8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1412294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Памятник </a:t>
            </a:r>
          </a:p>
          <a:p>
            <a:pPr algn="ctr"/>
            <a:r>
              <a:rPr lang="ru-RU" sz="2400" b="1" dirty="0" smtClean="0"/>
              <a:t>Суворову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Санкт-Петербург, 1801</a:t>
            </a:r>
            <a:br>
              <a:rPr lang="ru-RU" sz="2400" dirty="0" smtClean="0"/>
            </a:br>
            <a:r>
              <a:rPr lang="ru-RU" sz="2400" dirty="0" smtClean="0"/>
              <a:t>Архитекторы:  </a:t>
            </a:r>
          </a:p>
          <a:p>
            <a:pPr algn="ctr"/>
            <a:r>
              <a:rPr lang="ru-RU" sz="2400" dirty="0" smtClean="0"/>
              <a:t>А.Н. Воронихин</a:t>
            </a:r>
            <a:r>
              <a:rPr lang="ru-RU" sz="2400" dirty="0"/>
              <a:t>, </a:t>
            </a:r>
            <a:endParaRPr lang="ru-RU" sz="2400" dirty="0" smtClean="0"/>
          </a:p>
          <a:p>
            <a:pPr algn="ctr"/>
            <a:r>
              <a:rPr lang="ru-RU" sz="2400" dirty="0" smtClean="0"/>
              <a:t>К.И. Росси.</a:t>
            </a:r>
            <a:br>
              <a:rPr lang="ru-RU" sz="2400" dirty="0" smtClean="0"/>
            </a:br>
            <a:r>
              <a:rPr lang="ru-RU" sz="2400" dirty="0" smtClean="0"/>
              <a:t>Скульпторы: </a:t>
            </a:r>
          </a:p>
          <a:p>
            <a:pPr algn="ctr"/>
            <a:r>
              <a:rPr lang="ru-RU" sz="2400" dirty="0" smtClean="0"/>
              <a:t>М.И. Козловский,</a:t>
            </a:r>
          </a:p>
          <a:p>
            <a:pPr algn="ctr"/>
            <a:r>
              <a:rPr lang="ru-RU" sz="2400" dirty="0" smtClean="0"/>
              <a:t> Ф.Г. Гордеев.</a:t>
            </a:r>
            <a:endParaRPr lang="ru-RU" sz="2400" dirty="0"/>
          </a:p>
        </p:txBody>
      </p:sp>
      <p:pic>
        <p:nvPicPr>
          <p:cNvPr id="6146" name="Picture 2" descr="Картинки по запросу памятник суворов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9" y="364399"/>
            <a:ext cx="40324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27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Федор Яковлевич Алексеев.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«Иллюминация на Соборной площади в честь коронации императора Александра I».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1802.</a:t>
            </a:r>
            <a:endParaRPr lang="ru-RU" dirty="0"/>
          </a:p>
        </p:txBody>
      </p:sp>
      <p:pic>
        <p:nvPicPr>
          <p:cNvPr id="12290" name="Picture 2" descr="Фёдор Яковлевич Алексеев. Иллюминация на Соборной площади в честь коронации императора Александра I. 180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15" y="1460977"/>
            <a:ext cx="7015567" cy="50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9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42966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Неизвестный художник.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«Великий князь Александр Павлович ребёнком».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Конец XVIII века.</a:t>
            </a:r>
            <a:endParaRPr lang="ru-RU" dirty="0"/>
          </a:p>
        </p:txBody>
      </p:sp>
      <p:pic>
        <p:nvPicPr>
          <p:cNvPr id="11266" name="Picture 2" descr="Неизвестный художник. Великий князь Александр Павлович ребёнком. Конец XVIII век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4664"/>
            <a:ext cx="490881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62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810" y="5497203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Владимир Лукич Боровиковский. 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«Портрет Александра I».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Владимир Лукич Боровиковский. Портрет Александра I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50930"/>
            <a:ext cx="3360938" cy="528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5909" y="5519533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К. Кюгельхен. 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«Портрет Александра I». 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1800-е.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6" name="Picture 4" descr="К. Кюгельхен. Портрет Александра I. 1800-е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6" y="260648"/>
            <a:ext cx="4092622" cy="528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13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537321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Знак для офицеров и нижних чинов лейб-гвардии Преображенского и Семеновского полков, служивших в царствование Императора Александра I.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http://goodcoins.su/pics3/nagrudzn0_nagrudznak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326"/>
            <a:ext cx="320040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oodcoins.su/pics3/nagrudzn0_nagrudznak-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326"/>
            <a:ext cx="359823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Адольф Эжен Габриэль Роэн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«Встреча Наполеона I и Александра I на Немане 25 июня 1807 года».</a:t>
            </a:r>
            <a:endParaRPr lang="ru-RU" dirty="0"/>
          </a:p>
        </p:txBody>
      </p:sp>
      <p:pic>
        <p:nvPicPr>
          <p:cNvPr id="14338" name="Picture 2" descr="Адольф Эжен Габриель Roehn. Встреча Наполеона I на Немане 25 июня 1807 год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7" y="906979"/>
            <a:ext cx="7183105" cy="56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1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Пьер-</a:t>
            </a:r>
            <a:r>
              <a:rPr lang="ru-RU" b="1" dirty="0" err="1" smtClean="0"/>
              <a:t>Ноласк</a:t>
            </a:r>
            <a:r>
              <a:rPr lang="ru-RU" b="1" dirty="0" smtClean="0"/>
              <a:t> Бержере</a:t>
            </a:r>
            <a:r>
              <a:rPr lang="ru-RU" b="1" dirty="0"/>
              <a:t>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«Александр I знакомит Наполеона с калмыкскими и башкирскими казаками своей армии 3 июля 1807 года».</a:t>
            </a:r>
            <a:endParaRPr lang="ru-RU" dirty="0"/>
          </a:p>
        </p:txBody>
      </p:sp>
      <p:pic>
        <p:nvPicPr>
          <p:cNvPr id="15362" name="Picture 2" descr="Пьер-Ноласк Бержере. Александр I знакомит Наполеона с калмыкскими и башкирскими казаками своей армии 3 июля 1807 год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3977"/>
            <a:ext cx="7632848" cy="5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617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2120" y="256490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Л. Поль.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«Конный портрет Александра I».</a:t>
            </a:r>
            <a:endParaRPr lang="ru-RU" sz="2400" dirty="0"/>
          </a:p>
        </p:txBody>
      </p:sp>
      <p:pic>
        <p:nvPicPr>
          <p:cNvPr id="17410" name="Picture 2" descr="Л. Поль. &quot;Конный портрет Александра I&quot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060829" cy="62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7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276872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Франц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Крюгер</a:t>
            </a:r>
            <a:r>
              <a:rPr lang="ru-RU" sz="2400" b="1" dirty="0"/>
              <a:t>.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«Портрет Александра I верхом на коне».</a:t>
            </a:r>
            <a:endParaRPr lang="ru-RU" sz="2400" dirty="0"/>
          </a:p>
        </p:txBody>
      </p:sp>
      <p:pic>
        <p:nvPicPr>
          <p:cNvPr id="18434" name="Picture 2" descr="Франц Крюгер. Портрет Александра I верхом на кон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54" y="332656"/>
            <a:ext cx="4464496" cy="62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1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37730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Илья Ефимович Репин.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«Император Александр I и император Наполеон на охоте».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1907-1908.</a:t>
            </a:r>
            <a:endParaRPr lang="ru-RU" dirty="0"/>
          </a:p>
        </p:txBody>
      </p:sp>
      <p:pic>
        <p:nvPicPr>
          <p:cNvPr id="16386" name="Picture 2" descr="Илья Ефимович Репин. Император Александр I и император Наполеон на охоте. 1907-1908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9" y="1268760"/>
            <a:ext cx="7841231" cy="50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4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66" y="227155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Вольдемар Фридрих.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«Встреча короля Пруссии Фридриха-Вильгельма III и императора Александра I в марте 1813 года».</a:t>
            </a:r>
            <a:endParaRPr lang="ru-RU" dirty="0"/>
          </a:p>
        </p:txBody>
      </p:sp>
      <p:pic>
        <p:nvPicPr>
          <p:cNvPr id="19458" name="Picture 2" descr="Вольдемар Фридрих. Встреча короля Пруссии Фридриха-Вильгкльма III и императора Александра I в марте 1813 год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4" y="1268760"/>
            <a:ext cx="7560840" cy="52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8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76872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«Торжественный въезд Александра I в Париж».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Народная картинка.</a:t>
            </a:r>
            <a:endParaRPr lang="ru-RU" sz="2400" dirty="0"/>
          </a:p>
        </p:txBody>
      </p:sp>
      <p:pic>
        <p:nvPicPr>
          <p:cNvPr id="20482" name="Picture 2" descr="Торжественный въезд Александра I в Париж. Народная картинк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96" y="404664"/>
            <a:ext cx="518302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99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8104" y="1679389"/>
            <a:ext cx="3312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Гравёр: И. В. Ческий.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Рисунок</a:t>
            </a:r>
            <a:r>
              <a:rPr lang="ru-RU" sz="2000" b="1" dirty="0"/>
              <a:t>: Григорий Григорьевич Чернецов.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«Коленопреклоненный Александр I в соборе Александро-Невской лавры».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1825. 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Эрмитаж,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Санкт-Петербург</a:t>
            </a:r>
            <a:r>
              <a:rPr lang="ru-RU" sz="2000" b="1" dirty="0"/>
              <a:t>.</a:t>
            </a:r>
            <a:endParaRPr lang="ru-RU" sz="2000" dirty="0"/>
          </a:p>
        </p:txBody>
      </p:sp>
      <p:pic>
        <p:nvPicPr>
          <p:cNvPr id="21506" name="Picture 2" descr="Гравёр: И. В. Ческий. Рисунок: Григорий Григорьевич Чернецов. &quot;Коленопреклонённый Александр I в соборе Александро_Невской лавры&quot;. 1825. Эрмитаж, Санкт-Петербург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680520" cy="631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790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Иван Константинович Айвазовский.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«Кронштадт. Форт «Император Александр I»».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1844.</a:t>
            </a:r>
            <a:endParaRPr lang="ru-RU" dirty="0"/>
          </a:p>
        </p:txBody>
      </p:sp>
      <p:pic>
        <p:nvPicPr>
          <p:cNvPr id="22530" name="Picture 2" descr="Иван Константинович Айвазовский. Кронштадт. &quot;Форт &quot;Император Александр I&quot;&quot;. 1844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6" y="1183978"/>
            <a:ext cx="8454977" cy="531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0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1340768"/>
            <a:ext cx="2664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Александр I. Император и Царь всея Руси. </a:t>
            </a:r>
            <a:br>
              <a:rPr lang="ru-RU" sz="2400" dirty="0"/>
            </a:br>
            <a:r>
              <a:rPr lang="ru-RU" sz="2400" dirty="0"/>
              <a:t>Гравюра резцом и пунктиром на меди с раскраской акварелью Ларше </a:t>
            </a:r>
            <a:br>
              <a:rPr lang="ru-RU" sz="2400" dirty="0"/>
            </a:br>
            <a:r>
              <a:rPr lang="ru-RU" sz="2400" dirty="0"/>
              <a:t>по оригиналу Самсона. Франция. 1815 г.</a:t>
            </a:r>
            <a:endParaRPr lang="ru-RU" sz="2400" dirty="0"/>
          </a:p>
        </p:txBody>
      </p:sp>
      <p:pic>
        <p:nvPicPr>
          <p:cNvPr id="26626" name="Picture 2" descr="http://www.hrono.ru/img/monarhi/alexandr1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0210"/>
            <a:ext cx="4423018" cy="59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35796" y="0"/>
            <a:ext cx="4392612" cy="7842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Современники.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31209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п. и. баграти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94" y="836712"/>
            <a:ext cx="37858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379" y="574199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А.С. Пушкин 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1799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– 1837)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7358" y="574872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П.И. Багратион 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(1765 – 1812)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70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252" y="1941220"/>
            <a:ext cx="39959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Бюст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Александра </a:t>
            </a:r>
            <a:r>
              <a:rPr lang="en-US" sz="3200" dirty="0"/>
              <a:t>I</a:t>
            </a:r>
          </a:p>
          <a:p>
            <a:pPr algn="ctr"/>
            <a:r>
              <a:rPr lang="ru-RU" sz="3200" b="1" i="1" dirty="0"/>
              <a:t>Материалы</a:t>
            </a:r>
            <a:r>
              <a:rPr lang="ru-RU" sz="3200" i="1" dirty="0"/>
              <a:t>: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бронза</a:t>
            </a:r>
            <a:r>
              <a:rPr lang="ru-RU" sz="3200" i="1" dirty="0"/>
              <a:t>, патина</a:t>
            </a:r>
          </a:p>
          <a:p>
            <a:pPr algn="ctr"/>
            <a:r>
              <a:rPr lang="ru-RU" sz="3200" b="1" i="1" dirty="0"/>
              <a:t>Год</a:t>
            </a:r>
            <a:r>
              <a:rPr lang="ru-RU" sz="3200" i="1" dirty="0"/>
              <a:t>: 2005 г.</a:t>
            </a:r>
          </a:p>
          <a:p>
            <a:endParaRPr lang="ru-RU" dirty="0"/>
          </a:p>
        </p:txBody>
      </p:sp>
      <p:pic>
        <p:nvPicPr>
          <p:cNvPr id="23554" name="Picture 2" descr="http://vlad-maslov.ru/wp-content/uploads/2013/04/alexander_bust_scul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50" y="404664"/>
            <a:ext cx="419425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561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hrono.ru/img/monarhi/alexandr1b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6672"/>
            <a:ext cx="402470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2351492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Бюст Александра I. Скульптор А.Трискорни. </a:t>
            </a:r>
            <a:br>
              <a:rPr lang="ru-RU" sz="2400" dirty="0"/>
            </a:br>
            <a:r>
              <a:rPr lang="ru-RU" sz="2400" dirty="0"/>
              <a:t>Первая четверть XIX века. Мрамор.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43163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564085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Б. Торвальдсен. </a:t>
            </a:r>
            <a:endParaRPr lang="ru-RU" sz="2400" dirty="0" smtClean="0"/>
          </a:p>
          <a:p>
            <a:pPr algn="ctr"/>
            <a:r>
              <a:rPr lang="ru-RU" sz="2400" dirty="0" smtClean="0"/>
              <a:t>Бюст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Александра I</a:t>
            </a:r>
            <a:endParaRPr lang="ru-RU" sz="2400" dirty="0"/>
          </a:p>
        </p:txBody>
      </p:sp>
      <p:pic>
        <p:nvPicPr>
          <p:cNvPr id="24578" name="Picture 2" descr="http://www.rosimperija.info/wp-content/uploads/2012/08/thorva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203"/>
            <a:ext cx="4496403" cy="607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4055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960" y="54868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Медаль "Александр I в Англии". Мастер </a:t>
            </a:r>
            <a:r>
              <a:rPr lang="ru-RU" sz="2400" dirty="0" err="1"/>
              <a:t>Т.Вийон</a:t>
            </a:r>
            <a:r>
              <a:rPr lang="ru-RU" sz="2400" dirty="0"/>
              <a:t>. Англия. 1814 г</a:t>
            </a:r>
            <a:r>
              <a:rPr lang="ru-RU" i="1" dirty="0"/>
              <a:t>.</a:t>
            </a:r>
            <a:endParaRPr lang="ru-RU" dirty="0"/>
          </a:p>
        </p:txBody>
      </p:sp>
      <p:pic>
        <p:nvPicPr>
          <p:cNvPr id="27650" name="Picture 2" descr="http://www.hrono.ru/img/monarhi/alex1medal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0" y="1897469"/>
            <a:ext cx="370950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hrono.ru/img/monarhi/alex1medal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97469"/>
            <a:ext cx="3690860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6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монета с александром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48872" cy="405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13543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Монета с Александром </a:t>
            </a:r>
            <a:r>
              <a:rPr lang="en-US" sz="4000" dirty="0" smtClean="0"/>
              <a:t>I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37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0872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Свиток с изображением траурной процессии </a:t>
            </a:r>
            <a:br>
              <a:rPr lang="ru-RU" sz="2400" dirty="0"/>
            </a:br>
            <a:r>
              <a:rPr lang="ru-RU" sz="2400" dirty="0"/>
              <a:t>во время похорон императора Александра I (фрагмент).</a:t>
            </a:r>
            <a:endParaRPr lang="ru-RU" sz="2400" dirty="0"/>
          </a:p>
        </p:txBody>
      </p:sp>
      <p:pic>
        <p:nvPicPr>
          <p:cNvPr id="28674" name="Picture 2" descr="http://www.hrono.ru/img/monarhi/alex1trau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6" y="2708920"/>
            <a:ext cx="870793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97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thumb/c/c0/Death_mask_tsar_alex.jpg/800px-Death_mask_tsar_a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4464496" cy="59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2492896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Посмертная маска Александра </a:t>
            </a:r>
            <a:r>
              <a:rPr lang="en-US" sz="3200" dirty="0"/>
              <a:t>I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863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Картинки по запросу в а жуковский портр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1820"/>
            <a:ext cx="458316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napoleão bonapa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10" y="541820"/>
            <a:ext cx="327924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6918" y="572639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В.А. Жуковский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(1783 – 1852)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32" y="5726395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Наполеон </a:t>
            </a:r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Бонапарт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1804—1815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9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м. и. кутуз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5" y="548680"/>
            <a:ext cx="399838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99" y="548680"/>
            <a:ext cx="412544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7553" y="5733256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М.И. Кутузов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(1745 – 1813)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6147" y="572587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М.М. Сперанский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(1772 – 1839)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денис васильевич давы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2315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кондратий рылее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46" y="76470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9138" y="570001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Д.В. Давыдов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(1784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1839)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8094" y="566124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К.Ф. Рылеев</a:t>
            </a:r>
            <a:b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(1795 – 1826)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2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576</TotalTime>
  <Words>372</Words>
  <Application>Microsoft Office PowerPoint</Application>
  <PresentationFormat>Экран (4:3)</PresentationFormat>
  <Paragraphs>133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Бумажная</vt:lpstr>
      <vt:lpstr>Александр I</vt:lpstr>
      <vt:lpstr>12 марта 1801 г . в результате дворцового переворота на престол вступил Александр I . В детстве Александр был отнят у родителей и воспитывался своей бабкой - Екатериной Великой.</vt:lpstr>
      <vt:lpstr>Автограф Александра I на рескрипте от 27 декабря 1811 года.</vt:lpstr>
      <vt:lpstr>Монограмма Александра I</vt:lpstr>
      <vt:lpstr>Знак для офицеров и нижних чинов лейб-гвардии Преображенского и Семеновского полков, служивших в царствование Императора Александра I.</vt:lpstr>
      <vt:lpstr>Современники.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I</dc:title>
  <dc:creator>DNA7 X86</dc:creator>
  <cp:lastModifiedBy>DNA7 X86</cp:lastModifiedBy>
  <cp:revision>36</cp:revision>
  <dcterms:created xsi:type="dcterms:W3CDTF">2017-02-23T06:45:31Z</dcterms:created>
  <dcterms:modified xsi:type="dcterms:W3CDTF">2017-02-26T08:01:44Z</dcterms:modified>
</cp:coreProperties>
</file>