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5445224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4000" smtClean="0">
                <a:solidFill>
                  <a:schemeClr val="accent2">
                    <a:lumMod val="75000"/>
                  </a:schemeClr>
                </a:solidFill>
              </a:rPr>
              <a:t>Автор: 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Васина </a:t>
            </a:r>
            <a:r>
              <a:rPr lang="ru-RU" sz="4000" smtClean="0">
                <a:solidFill>
                  <a:schemeClr val="accent2">
                    <a:lumMod val="75000"/>
                  </a:schemeClr>
                </a:solidFill>
              </a:rPr>
              <a:t>Ю.Н</a:t>
            </a:r>
            <a:r>
              <a:rPr lang="ru-RU" sz="400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00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000" smtClean="0">
                <a:solidFill>
                  <a:schemeClr val="accent2">
                    <a:lumMod val="75000"/>
                  </a:schemeClr>
                </a:solidFill>
              </a:rPr>
              <a:t>           </a:t>
            </a:r>
            <a:endParaRPr lang="ru-RU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04664"/>
            <a:ext cx="8568952" cy="5040560"/>
          </a:xfrm>
        </p:spPr>
        <p:txBody>
          <a:bodyPr/>
          <a:lstStyle/>
          <a:p>
            <a:pPr marL="45720" indent="0" algn="ctr">
              <a:buNone/>
            </a:pPr>
            <a:endParaRPr lang="ru-RU" sz="3600" dirty="0" smtClean="0">
              <a:solidFill>
                <a:srgbClr val="FF0000"/>
              </a:solidFill>
            </a:endParaRPr>
          </a:p>
          <a:p>
            <a:pPr marL="45720" indent="0" algn="ctr">
              <a:buNone/>
            </a:pPr>
            <a:endParaRPr lang="ru-RU" sz="3600" dirty="0">
              <a:solidFill>
                <a:srgbClr val="FF0000"/>
              </a:solidFill>
            </a:endParaRP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Перспективное планирование по ПДД</a:t>
            </a:r>
          </a:p>
          <a:p>
            <a:pPr marL="45720" indent="0" algn="ctr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Подготовительная к школе группа (6-7лет)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42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869160"/>
            <a:ext cx="8712967" cy="18002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Май. </a:t>
            </a:r>
            <a:r>
              <a:rPr lang="ru-RU" sz="3600" dirty="0">
                <a:solidFill>
                  <a:srgbClr val="FF0000"/>
                </a:solidFill>
              </a:rPr>
              <a:t>Тема: </a:t>
            </a: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  <a:effectLst/>
              </a:rPr>
              <a:t>«</a:t>
            </a:r>
            <a:r>
              <a:rPr lang="ru-RU" sz="3600" dirty="0">
                <a:solidFill>
                  <a:srgbClr val="FF0000"/>
                </a:solidFill>
                <a:effectLst/>
              </a:rPr>
              <a:t>Знаем правила движенья, как таблицу умноженья</a:t>
            </a:r>
            <a:r>
              <a:rPr lang="ru-RU" sz="4000" dirty="0" smtClean="0">
                <a:solidFill>
                  <a:srgbClr val="FF0000"/>
                </a:solidFill>
                <a:effectLst/>
              </a:rPr>
              <a:t>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8352928" cy="446449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dirty="0">
                <a:solidFill>
                  <a:srgbClr val="FF0000"/>
                </a:solidFill>
              </a:rPr>
              <a:t>Цель:</a:t>
            </a:r>
            <a:r>
              <a:rPr lang="ru-RU" dirty="0"/>
              <a:t> </a:t>
            </a:r>
            <a:r>
              <a:rPr lang="ru-RU" b="1" dirty="0"/>
              <a:t>обобщение знаний детей по правилам дорожного движения</a:t>
            </a:r>
            <a:r>
              <a:rPr lang="ru-RU" dirty="0"/>
              <a:t>. 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Совместная </a:t>
            </a:r>
            <a:r>
              <a:rPr lang="ru-RU" b="1" dirty="0">
                <a:solidFill>
                  <a:srgbClr val="FF0000"/>
                </a:solidFill>
              </a:rPr>
              <a:t>деятельность педагога и детей:</a:t>
            </a:r>
            <a:endParaRPr lang="ru-RU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b="1" dirty="0"/>
              <a:t>1.Чтение стихотворения В. </a:t>
            </a:r>
            <a:r>
              <a:rPr lang="ru-RU" b="1" dirty="0" err="1"/>
              <a:t>Семернина</a:t>
            </a:r>
            <a:r>
              <a:rPr lang="ru-RU" b="1" dirty="0"/>
              <a:t> «Запрещается – разрешается»</a:t>
            </a:r>
          </a:p>
          <a:p>
            <a:pPr marL="45720" indent="0">
              <a:buNone/>
            </a:pPr>
            <a:r>
              <a:rPr lang="ru-RU" b="1" dirty="0"/>
              <a:t>2. Развлечение "Путешествие  в страну </a:t>
            </a:r>
            <a:r>
              <a:rPr lang="ru-RU" b="1" dirty="0" err="1"/>
              <a:t>Светофорию</a:t>
            </a:r>
            <a:r>
              <a:rPr lang="ru-RU" b="1" dirty="0"/>
              <a:t>"</a:t>
            </a:r>
          </a:p>
          <a:p>
            <a:pPr marL="45720" indent="0">
              <a:buNone/>
            </a:pPr>
            <a:r>
              <a:rPr lang="ru-RU" b="1" dirty="0"/>
              <a:t>3. Викторина по ПДД</a:t>
            </a:r>
          </a:p>
          <a:p>
            <a:pPr marL="45720" indent="0">
              <a:buNone/>
            </a:pPr>
            <a:r>
              <a:rPr lang="ru-RU" b="1" dirty="0"/>
              <a:t>4. Составление книги «Юный пешеход» (по результатам работы за год)</a:t>
            </a:r>
          </a:p>
          <a:p>
            <a:pPr marL="45720" indent="0">
              <a:buNone/>
            </a:pPr>
            <a:r>
              <a:rPr lang="ru-RU" b="1" dirty="0"/>
              <a:t>5. Составление рассказов по ПДД (по желанию детей)</a:t>
            </a:r>
          </a:p>
          <a:p>
            <a:pPr marL="45720" indent="0">
              <a:buNone/>
            </a:pPr>
            <a:r>
              <a:rPr lang="ru-RU" b="1" dirty="0"/>
              <a:t>6. Выставка рисунков по ПДД. Работа с детьми («Что нарисовал?», «Какие правила на твоём рисунке?»)</a:t>
            </a:r>
          </a:p>
        </p:txBody>
      </p:sp>
    </p:spTree>
    <p:extLst>
      <p:ext uri="{BB962C8B-B14F-4D97-AF65-F5344CB8AC3E}">
        <p14:creationId xmlns:p14="http://schemas.microsoft.com/office/powerpoint/2010/main" val="912564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996952"/>
            <a:ext cx="8424935" cy="1296144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425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517232"/>
            <a:ext cx="8600743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Сентябрь. Тема: «Наш город»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7920880" cy="5112568"/>
          </a:xfrm>
        </p:spPr>
        <p:txBody>
          <a:bodyPr>
            <a:normAutofit fontScale="77500" lnSpcReduction="20000"/>
          </a:bodyPr>
          <a:lstStyle/>
          <a:p>
            <a:pPr marL="45720" indent="0" algn="ctr">
              <a:buNone/>
            </a:pPr>
            <a:r>
              <a:rPr lang="ru-RU" b="1" dirty="0" smtClean="0"/>
              <a:t>   </a:t>
            </a:r>
            <a:r>
              <a:rPr lang="ru-RU" sz="2300" b="1" dirty="0" smtClean="0">
                <a:solidFill>
                  <a:srgbClr val="FF0000"/>
                </a:solidFill>
              </a:rPr>
              <a:t>Задачи</a:t>
            </a:r>
            <a:r>
              <a:rPr lang="ru-RU" sz="2300" b="1" dirty="0">
                <a:solidFill>
                  <a:srgbClr val="FF0000"/>
                </a:solidFill>
              </a:rPr>
              <a:t>:</a:t>
            </a:r>
            <a:endParaRPr lang="ru-RU" sz="2300" dirty="0">
              <a:solidFill>
                <a:srgbClr val="FF0000"/>
              </a:solidFill>
            </a:endParaRPr>
          </a:p>
          <a:p>
            <a:pPr lvl="0"/>
            <a:r>
              <a:rPr lang="ru-RU" sz="2300" dirty="0"/>
              <a:t>Продолжить знакомство с городом, </a:t>
            </a:r>
            <a:r>
              <a:rPr lang="ru-RU" sz="2300" dirty="0" err="1"/>
              <a:t>микрорайном</a:t>
            </a:r>
            <a:r>
              <a:rPr lang="ru-RU" sz="2300" dirty="0"/>
              <a:t>.</a:t>
            </a:r>
          </a:p>
          <a:p>
            <a:pPr lvl="0"/>
            <a:r>
              <a:rPr lang="ru-RU" sz="2300" dirty="0"/>
              <a:t>Закрепить понятия «улица», «дорога», «проезжая часть», «пешеходный переход», «перекрёсток»</a:t>
            </a:r>
          </a:p>
          <a:p>
            <a:pPr lvl="0"/>
            <a:r>
              <a:rPr lang="ru-RU" sz="2300" dirty="0"/>
              <a:t>Закрепить знания детей о правилах поведения на улице (во дворе, тротуаре, на проезжей части)</a:t>
            </a:r>
          </a:p>
          <a:p>
            <a:pPr lvl="0"/>
            <a:r>
              <a:rPr lang="ru-RU" sz="2300" dirty="0"/>
              <a:t>Закрепить представления детей о </a:t>
            </a:r>
            <a:r>
              <a:rPr lang="ru-RU" sz="2300" dirty="0" smtClean="0"/>
              <a:t>перекрестке</a:t>
            </a:r>
          </a:p>
          <a:p>
            <a:pPr lvl="0"/>
            <a:r>
              <a:rPr lang="ru-RU" sz="2300" dirty="0" smtClean="0"/>
              <a:t>Закрепить знания детей о ПДД </a:t>
            </a:r>
            <a:br>
              <a:rPr lang="ru-RU" sz="2300" dirty="0" smtClean="0"/>
            </a:b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b="1" dirty="0" smtClean="0">
                <a:solidFill>
                  <a:srgbClr val="FF0000"/>
                </a:solidFill>
              </a:rPr>
              <a:t>Совместная деятельность педагога и детей:</a:t>
            </a:r>
            <a:endParaRPr lang="ru-RU" sz="2300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sz="2300" dirty="0" smtClean="0"/>
              <a:t>1.Беседа </a:t>
            </a:r>
            <a:r>
              <a:rPr lang="ru-RU" sz="2300" dirty="0"/>
              <a:t>«Перекресток»</a:t>
            </a:r>
          </a:p>
          <a:p>
            <a:pPr marL="45720" indent="0">
              <a:buNone/>
            </a:pPr>
            <a:r>
              <a:rPr lang="ru-RU" sz="2300" dirty="0"/>
              <a:t>2</a:t>
            </a:r>
            <a:r>
              <a:rPr lang="ru-RU" sz="2300" dirty="0" smtClean="0"/>
              <a:t>.Беседа </a:t>
            </a:r>
            <a:r>
              <a:rPr lang="ru-RU" sz="2300" dirty="0"/>
              <a:t>с элементами игры «Безопасность на проезжей части»</a:t>
            </a:r>
            <a:br>
              <a:rPr lang="ru-RU" sz="2300" dirty="0"/>
            </a:br>
            <a:r>
              <a:rPr lang="ru-RU" sz="2300" dirty="0" smtClean="0"/>
              <a:t>3.Конструирование </a:t>
            </a:r>
            <a:r>
              <a:rPr lang="ru-RU" sz="2300" dirty="0"/>
              <a:t>из бросового материала «Улица» </a:t>
            </a:r>
          </a:p>
          <a:p>
            <a:pPr marL="45720" indent="0">
              <a:buNone/>
            </a:pPr>
            <a:r>
              <a:rPr lang="ru-RU" sz="2300" dirty="0"/>
              <a:t>4</a:t>
            </a:r>
            <a:r>
              <a:rPr lang="ru-RU" sz="2300" dirty="0" smtClean="0"/>
              <a:t>.Викторина </a:t>
            </a:r>
            <a:r>
              <a:rPr lang="ru-RU" sz="2300" dirty="0"/>
              <a:t>«Кто лучше знает правила дорожного движения»</a:t>
            </a:r>
          </a:p>
          <a:p>
            <a:pPr marL="45720" indent="0">
              <a:buNone/>
            </a:pPr>
            <a:r>
              <a:rPr lang="ru-RU" sz="2300" dirty="0"/>
              <a:t>5</a:t>
            </a:r>
            <a:r>
              <a:rPr lang="ru-RU" sz="2300" dirty="0" smtClean="0"/>
              <a:t>. </a:t>
            </a:r>
            <a:r>
              <a:rPr lang="ru-RU" sz="2300" dirty="0"/>
              <a:t>Изготовление макета района  и работа с ним</a:t>
            </a:r>
          </a:p>
          <a:p>
            <a:pPr marL="45720" indent="0">
              <a:buNone/>
            </a:pPr>
            <a:r>
              <a:rPr lang="ru-RU" sz="2300" dirty="0"/>
              <a:t>6</a:t>
            </a:r>
            <a:r>
              <a:rPr lang="ru-RU" sz="2300" dirty="0" smtClean="0"/>
              <a:t>. </a:t>
            </a:r>
            <a:r>
              <a:rPr lang="ru-RU" sz="2300" dirty="0"/>
              <a:t>Составление  с детьми правил поведения на перекрёстке</a:t>
            </a:r>
          </a:p>
          <a:p>
            <a:pPr marL="45720" indent="0">
              <a:buNone/>
            </a:pPr>
            <a:r>
              <a:rPr lang="ru-RU" sz="2300" dirty="0"/>
              <a:t>7</a:t>
            </a:r>
            <a:r>
              <a:rPr lang="ru-RU" sz="2300" dirty="0" smtClean="0"/>
              <a:t>. </a:t>
            </a:r>
            <a:r>
              <a:rPr lang="ru-RU" sz="2300" dirty="0"/>
              <a:t>Чтение и разучивание стихотворения Я. </a:t>
            </a:r>
            <a:r>
              <a:rPr lang="ru-RU" sz="2300" dirty="0" err="1"/>
              <a:t>Пишумова</a:t>
            </a:r>
            <a:r>
              <a:rPr lang="ru-RU" sz="2300" dirty="0"/>
              <a:t> «Азбука города»</a:t>
            </a:r>
          </a:p>
        </p:txBody>
      </p:sp>
    </p:spTree>
    <p:extLst>
      <p:ext uri="{BB962C8B-B14F-4D97-AF65-F5344CB8AC3E}">
        <p14:creationId xmlns:p14="http://schemas.microsoft.com/office/powerpoint/2010/main" val="715621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45224"/>
            <a:ext cx="8784975" cy="1224136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Октябрь. </a:t>
            </a:r>
            <a:r>
              <a:rPr lang="ru-RU" sz="4000" dirty="0">
                <a:solidFill>
                  <a:srgbClr val="FF0000"/>
                </a:solidFill>
              </a:rPr>
              <a:t>Тема: </a:t>
            </a:r>
            <a:r>
              <a:rPr lang="ru-RU" sz="4000" dirty="0" smtClean="0">
                <a:solidFill>
                  <a:srgbClr val="FF0000"/>
                </a:solidFill>
              </a:rPr>
              <a:t/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«Школа пешеходных наук»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136904" cy="5112568"/>
          </a:xfrm>
        </p:spPr>
        <p:txBody>
          <a:bodyPr>
            <a:normAutofit fontScale="77500" lnSpcReduction="20000"/>
          </a:bodyPr>
          <a:lstStyle/>
          <a:p>
            <a:pPr marL="45720" indent="0" algn="ctr">
              <a:buNone/>
            </a:pPr>
            <a:r>
              <a:rPr lang="ru-RU" b="1" dirty="0" smtClean="0"/>
              <a:t>      </a:t>
            </a:r>
            <a:r>
              <a:rPr lang="ru-RU" sz="2300" b="1" dirty="0" smtClean="0">
                <a:solidFill>
                  <a:srgbClr val="FF0000"/>
                </a:solidFill>
              </a:rPr>
              <a:t>Задачи</a:t>
            </a:r>
            <a:r>
              <a:rPr lang="ru-RU" sz="2300" b="1" dirty="0">
                <a:solidFill>
                  <a:srgbClr val="FF0000"/>
                </a:solidFill>
              </a:rPr>
              <a:t>:</a:t>
            </a:r>
            <a:endParaRPr lang="ru-RU" sz="2300" dirty="0">
              <a:solidFill>
                <a:srgbClr val="FF0000"/>
              </a:solidFill>
            </a:endParaRPr>
          </a:p>
          <a:p>
            <a:pPr lvl="0"/>
            <a:r>
              <a:rPr lang="ru-RU" b="1" dirty="0"/>
              <a:t>Закрепить знания детей о правилах поведения на дороге</a:t>
            </a:r>
          </a:p>
          <a:p>
            <a:pPr lvl="0"/>
            <a:r>
              <a:rPr lang="ru-RU" b="1" dirty="0"/>
              <a:t>Закрепить знания о всех видах переходов (подземный, надземный, пешеходный переходы)</a:t>
            </a:r>
          </a:p>
          <a:p>
            <a:pPr lvl="0"/>
            <a:r>
              <a:rPr lang="ru-RU" b="1" dirty="0"/>
              <a:t>Закрепить правила дорожного движения: переходить проезжую часть только по пешеходным переходам на зелёный сигнал светофора</a:t>
            </a:r>
          </a:p>
          <a:p>
            <a:r>
              <a:rPr lang="ru-RU" b="1" dirty="0"/>
              <a:t>                                    </a:t>
            </a:r>
            <a:endParaRPr lang="ru-RU" dirty="0"/>
          </a:p>
          <a:p>
            <a:pPr marL="45720" indent="0" algn="ctr">
              <a:buNone/>
            </a:pPr>
            <a:r>
              <a:rPr lang="ru-RU" sz="2300" b="1" dirty="0">
                <a:solidFill>
                  <a:srgbClr val="FF0000"/>
                </a:solidFill>
              </a:rPr>
              <a:t>Совместная деятельность педагога и детей:</a:t>
            </a:r>
            <a:endParaRPr lang="ru-RU" sz="2300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ru-RU" b="1" dirty="0"/>
              <a:t>1.Показ кукольного мини-спектакля «Зайка-зазнайка»</a:t>
            </a:r>
          </a:p>
          <a:p>
            <a:pPr marL="45720" indent="0">
              <a:buNone/>
            </a:pPr>
            <a:r>
              <a:rPr lang="ru-RU" b="1" dirty="0"/>
              <a:t>2. Беседа «Дождь. Туман. Гололёд. Как это влияет на поведение пешеходов».</a:t>
            </a:r>
          </a:p>
          <a:p>
            <a:pPr marL="45720" indent="0">
              <a:buNone/>
            </a:pPr>
            <a:r>
              <a:rPr lang="ru-RU" b="1" dirty="0"/>
              <a:t>3. Рассматривание иллюстративного материала: «Правила поведения на дороге»  </a:t>
            </a:r>
          </a:p>
          <a:p>
            <a:pPr marL="45720" indent="0">
              <a:buNone/>
            </a:pPr>
            <a:r>
              <a:rPr lang="ru-RU" b="1" dirty="0"/>
              <a:t>4. Минутка безопасности «Скользкая дорога!», «Снегопад, вьюга, метель – искажение видимости!»  «Почему опасно на дороге? (зонт, наушники и прочее» .                                                      </a:t>
            </a:r>
            <a:endParaRPr lang="ru-RU" b="1" dirty="0" smtClean="0"/>
          </a:p>
          <a:p>
            <a:pPr marL="45720" indent="0">
              <a:buNone/>
            </a:pPr>
            <a:r>
              <a:rPr lang="ru-RU" b="1" dirty="0" smtClean="0"/>
              <a:t>5</a:t>
            </a:r>
            <a:r>
              <a:rPr lang="ru-RU" b="1" dirty="0"/>
              <a:t>. П.И «Умелый пешеход»    </a:t>
            </a:r>
          </a:p>
          <a:p>
            <a:pPr marL="45720" indent="0">
              <a:buNone/>
            </a:pPr>
            <a:r>
              <a:rPr lang="ru-RU" b="1" dirty="0"/>
              <a:t>6</a:t>
            </a:r>
            <a:r>
              <a:rPr lang="ru-RU" b="1" dirty="0" smtClean="0"/>
              <a:t>. </a:t>
            </a:r>
            <a:r>
              <a:rPr lang="ru-RU" b="1" dirty="0"/>
              <a:t>Составление с детьми правил поведения пешехода </a:t>
            </a:r>
          </a:p>
        </p:txBody>
      </p:sp>
    </p:spTree>
    <p:extLst>
      <p:ext uri="{BB962C8B-B14F-4D97-AF65-F5344CB8AC3E}">
        <p14:creationId xmlns:p14="http://schemas.microsoft.com/office/powerpoint/2010/main" val="4255212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877272"/>
            <a:ext cx="8496943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Ноябрь</a:t>
            </a:r>
            <a:r>
              <a:rPr lang="ru-RU" sz="4800" dirty="0">
                <a:solidFill>
                  <a:srgbClr val="FF0000"/>
                </a:solidFill>
              </a:rPr>
              <a:t>. Тема: </a:t>
            </a:r>
            <a:r>
              <a:rPr lang="ru-RU" sz="4800" dirty="0" smtClean="0">
                <a:solidFill>
                  <a:srgbClr val="FF0000"/>
                </a:solidFill>
              </a:rPr>
              <a:t>«Транспорт»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60648"/>
            <a:ext cx="8496944" cy="5760640"/>
          </a:xfrm>
        </p:spPr>
        <p:txBody>
          <a:bodyPr>
            <a:normAutofit fontScale="62500" lnSpcReduction="20000"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FF0000"/>
                </a:solidFill>
              </a:rPr>
              <a:t>Задачи:</a:t>
            </a:r>
            <a:endParaRPr lang="ru-RU" sz="2600" dirty="0">
              <a:solidFill>
                <a:srgbClr val="FF0000"/>
              </a:solidFill>
            </a:endParaRPr>
          </a:p>
          <a:p>
            <a:pPr lvl="0"/>
            <a:r>
              <a:rPr lang="ru-RU" b="1" dirty="0"/>
              <a:t>Закрепить представление детей о классификации транспорта (наземный, водный, воздушный)</a:t>
            </a:r>
          </a:p>
          <a:p>
            <a:pPr lvl="0"/>
            <a:r>
              <a:rPr lang="ru-RU" b="1" dirty="0"/>
              <a:t>Закрепить представление о транспорте разного вида: грузовой, общественный, специальный, пассажирский</a:t>
            </a:r>
          </a:p>
          <a:p>
            <a:pPr lvl="0"/>
            <a:r>
              <a:rPr lang="ru-RU" b="1" dirty="0"/>
              <a:t>Закрепить знания об основных частях автомобиля (кабина, кузов, колеса, руль)</a:t>
            </a:r>
          </a:p>
          <a:p>
            <a:pPr lvl="0"/>
            <a:r>
              <a:rPr lang="ru-RU" b="1" dirty="0"/>
              <a:t>Закрепить знания детей о правилах поведения на остановке пассажирского транспорта</a:t>
            </a:r>
          </a:p>
          <a:p>
            <a:pPr lvl="0"/>
            <a:r>
              <a:rPr lang="ru-RU" b="1" dirty="0"/>
              <a:t>Закрепить представления детей о сотрудниках </a:t>
            </a:r>
            <a:r>
              <a:rPr lang="ru-RU" b="1" dirty="0" smtClean="0"/>
              <a:t>ГИБДД</a:t>
            </a:r>
          </a:p>
          <a:p>
            <a:pPr lvl="0"/>
            <a:r>
              <a:rPr lang="ru-RU" b="1" dirty="0" smtClean="0"/>
              <a:t>Закрепить </a:t>
            </a:r>
            <a:r>
              <a:rPr lang="ru-RU" b="1" dirty="0"/>
              <a:t>знания детей о детском удерживающем устройстве</a:t>
            </a:r>
            <a:r>
              <a:rPr lang="ru-RU" dirty="0"/>
              <a:t/>
            </a:r>
            <a:br>
              <a:rPr lang="ru-RU" dirty="0"/>
            </a:br>
            <a:r>
              <a:rPr lang="ru-RU" sz="2600" dirty="0">
                <a:solidFill>
                  <a:srgbClr val="FF0000"/>
                </a:solidFill>
              </a:rPr>
              <a:t/>
            </a:r>
            <a:br>
              <a:rPr lang="ru-RU" sz="2600" dirty="0">
                <a:solidFill>
                  <a:srgbClr val="FF0000"/>
                </a:solidFill>
              </a:rPr>
            </a:br>
            <a:r>
              <a:rPr lang="ru-RU" sz="2600" b="1" dirty="0">
                <a:solidFill>
                  <a:srgbClr val="FF0000"/>
                </a:solidFill>
              </a:rPr>
              <a:t>Совместная деятельность педагога и детей: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</a:p>
          <a:p>
            <a:pPr marL="45720" indent="0">
              <a:buNone/>
            </a:pPr>
            <a:r>
              <a:rPr lang="ru-RU" sz="2300" b="1" dirty="0"/>
              <a:t>1. Беседа «Сотрудники ГИБДД»</a:t>
            </a:r>
          </a:p>
          <a:p>
            <a:pPr marL="45720" indent="0">
              <a:buNone/>
            </a:pPr>
            <a:r>
              <a:rPr lang="ru-RU" sz="2300" b="1" dirty="0"/>
              <a:t>2. Рассматривание иллюстраций «Виды транспорта», «Правила поведения в транспорте»</a:t>
            </a:r>
          </a:p>
          <a:p>
            <a:pPr marL="45720" indent="0">
              <a:buNone/>
            </a:pPr>
            <a:r>
              <a:rPr lang="ru-RU" sz="2300" b="1" dirty="0"/>
              <a:t>3</a:t>
            </a:r>
            <a:r>
              <a:rPr lang="ru-RU" sz="2300" b="1" dirty="0" smtClean="0"/>
              <a:t>. </a:t>
            </a:r>
            <a:r>
              <a:rPr lang="ru-RU" sz="2300" b="1" dirty="0"/>
              <a:t>Загадки о транспорте (составление с детьми)</a:t>
            </a:r>
            <a:br>
              <a:rPr lang="ru-RU" sz="2300" b="1" dirty="0"/>
            </a:br>
            <a:r>
              <a:rPr lang="ru-RU" sz="2300" b="1" dirty="0" smtClean="0"/>
              <a:t>4. </a:t>
            </a:r>
            <a:r>
              <a:rPr lang="ru-RU" sz="2300" b="1" dirty="0"/>
              <a:t>Д.У. «Нарисуй не достающиеся детали транспорта и раскрась его» (оформление выставки детских работ, работа с детьми по детским работам, оформление книжки «Что я знаю о транспорте»)</a:t>
            </a:r>
          </a:p>
          <a:p>
            <a:pPr marL="45720" indent="0">
              <a:buNone/>
            </a:pPr>
            <a:r>
              <a:rPr lang="ru-RU" sz="2300" b="1" dirty="0"/>
              <a:t>5</a:t>
            </a:r>
            <a:r>
              <a:rPr lang="ru-RU" sz="2300" b="1" dirty="0" smtClean="0"/>
              <a:t>. </a:t>
            </a:r>
            <a:r>
              <a:rPr lang="ru-RU" sz="2300" b="1" dirty="0"/>
              <a:t>П.И «Передай жезл»</a:t>
            </a:r>
            <a:br>
              <a:rPr lang="ru-RU" sz="2300" b="1" dirty="0"/>
            </a:br>
            <a:r>
              <a:rPr lang="ru-RU" sz="2300" b="1" dirty="0" smtClean="0"/>
              <a:t>6. </a:t>
            </a:r>
            <a:r>
              <a:rPr lang="ru-RU" sz="2300" b="1" dirty="0"/>
              <a:t>Составление памятки «Правила поведения в транспорте» (общественном и личном)</a:t>
            </a:r>
          </a:p>
          <a:p>
            <a:pPr marL="45720" indent="0">
              <a:buNone/>
            </a:pPr>
            <a:r>
              <a:rPr lang="ru-RU" sz="2300" b="1" dirty="0"/>
              <a:t>7</a:t>
            </a:r>
            <a:r>
              <a:rPr lang="ru-RU" sz="2300" b="1" dirty="0" smtClean="0"/>
              <a:t>.Минутка </a:t>
            </a:r>
            <a:r>
              <a:rPr lang="ru-RU" sz="2300" b="1" dirty="0"/>
              <a:t>безопасности «Детское кресло – безопасность ребёнка!», «Чем опасен движущийся транспорт?»</a:t>
            </a:r>
          </a:p>
          <a:p>
            <a:pPr marL="45720" indent="0">
              <a:buNone/>
            </a:pPr>
            <a:r>
              <a:rPr lang="ru-RU" sz="2300" b="1" dirty="0"/>
              <a:t>8</a:t>
            </a:r>
            <a:r>
              <a:rPr lang="ru-RU" sz="2300" b="1" dirty="0" smtClean="0"/>
              <a:t>. </a:t>
            </a:r>
            <a:r>
              <a:rPr lang="ru-RU" sz="2300" b="1" dirty="0"/>
              <a:t>Д.И. «Что перепутал художник?»</a:t>
            </a:r>
          </a:p>
        </p:txBody>
      </p:sp>
    </p:spTree>
    <p:extLst>
      <p:ext uri="{BB962C8B-B14F-4D97-AF65-F5344CB8AC3E}">
        <p14:creationId xmlns:p14="http://schemas.microsoft.com/office/powerpoint/2010/main" val="1593890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45224"/>
            <a:ext cx="8712968" cy="1296144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Декабрь</a:t>
            </a:r>
            <a:r>
              <a:rPr lang="ru-RU" sz="4000" dirty="0">
                <a:solidFill>
                  <a:srgbClr val="FF0000"/>
                </a:solidFill>
              </a:rPr>
              <a:t>. Тема</a:t>
            </a:r>
            <a:r>
              <a:rPr lang="ru-RU" sz="4000" dirty="0" smtClean="0">
                <a:solidFill>
                  <a:srgbClr val="FF0000"/>
                </a:solidFill>
              </a:rPr>
              <a:t>: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 «Наш друг – светофор!»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208912" cy="5328592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Задачи: </a:t>
            </a:r>
            <a:endParaRPr lang="ru-RU" dirty="0">
              <a:solidFill>
                <a:srgbClr val="FF0000"/>
              </a:solidFill>
            </a:endParaRPr>
          </a:p>
          <a:p>
            <a:pPr lvl="0"/>
            <a:r>
              <a:rPr lang="ru-RU" dirty="0"/>
              <a:t>Закрепить представления детей о двух видах светофора (для водителей и пешеходов), значении их сигналов</a:t>
            </a:r>
          </a:p>
          <a:p>
            <a:pPr lvl="0"/>
            <a:r>
              <a:rPr lang="ru-RU" dirty="0"/>
              <a:t>Закрепить навыки движения через проезжую часть в соответствии с сигналами светофора</a:t>
            </a:r>
          </a:p>
          <a:p>
            <a:pPr marL="4572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</a:t>
            </a:r>
            <a:r>
              <a:rPr lang="ru-RU" b="1" dirty="0" smtClean="0">
                <a:solidFill>
                  <a:srgbClr val="FF0000"/>
                </a:solidFill>
              </a:rPr>
              <a:t>Совместная </a:t>
            </a:r>
            <a:r>
              <a:rPr lang="ru-RU" b="1" dirty="0">
                <a:solidFill>
                  <a:srgbClr val="FF0000"/>
                </a:solidFill>
              </a:rPr>
              <a:t>деятельность педагога и детей: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1. Беседа «Наш друг – светофор!»</a:t>
            </a:r>
            <a:br>
              <a:rPr lang="ru-RU" dirty="0"/>
            </a:br>
            <a:r>
              <a:rPr lang="ru-RU" dirty="0"/>
              <a:t>2. Д/И «Что перепутал художник?» </a:t>
            </a:r>
            <a:br>
              <a:rPr lang="ru-RU" dirty="0"/>
            </a:br>
            <a:r>
              <a:rPr lang="ru-RU" dirty="0"/>
              <a:t>3. Д.И: «Подумай - отгадай»; «Собери светофор» (разрезные картинки)</a:t>
            </a:r>
          </a:p>
          <a:p>
            <a:pPr marL="45720" indent="0">
              <a:buNone/>
            </a:pPr>
            <a:r>
              <a:rPr lang="ru-RU" dirty="0" smtClean="0"/>
              <a:t>4</a:t>
            </a:r>
            <a:r>
              <a:rPr lang="ru-RU" dirty="0"/>
              <a:t>. С.Р.И. «Водители»</a:t>
            </a:r>
          </a:p>
          <a:p>
            <a:pPr marL="45720" indent="0">
              <a:buNone/>
            </a:pPr>
            <a:r>
              <a:rPr lang="ru-RU" dirty="0"/>
              <a:t>5</a:t>
            </a:r>
            <a:r>
              <a:rPr lang="ru-RU" dirty="0" smtClean="0"/>
              <a:t>. </a:t>
            </a:r>
            <a:r>
              <a:rPr lang="ru-RU" dirty="0"/>
              <a:t>Чтение художественной литературы, </a:t>
            </a:r>
            <a:r>
              <a:rPr lang="ru-RU" dirty="0" err="1"/>
              <a:t>О.Бедарев</a:t>
            </a:r>
            <a:r>
              <a:rPr lang="ru-RU" dirty="0"/>
              <a:t> «Пешеходный светофор»</a:t>
            </a:r>
          </a:p>
          <a:p>
            <a:pPr marL="45720" indent="0">
              <a:buNone/>
            </a:pPr>
            <a:r>
              <a:rPr lang="ru-RU" dirty="0"/>
              <a:t>6. Составление загадок с детьми о светофоре </a:t>
            </a:r>
          </a:p>
        </p:txBody>
      </p:sp>
    </p:spTree>
    <p:extLst>
      <p:ext uri="{BB962C8B-B14F-4D97-AF65-F5344CB8AC3E}">
        <p14:creationId xmlns:p14="http://schemas.microsoft.com/office/powerpoint/2010/main" val="3497838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45224"/>
            <a:ext cx="8712968" cy="1296144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Январь</a:t>
            </a:r>
            <a:r>
              <a:rPr lang="ru-RU" sz="4000" dirty="0">
                <a:solidFill>
                  <a:srgbClr val="FF0000"/>
                </a:solidFill>
              </a:rPr>
              <a:t>. </a:t>
            </a:r>
            <a:r>
              <a:rPr lang="ru-RU" sz="4000" dirty="0" smtClean="0">
                <a:solidFill>
                  <a:srgbClr val="FF0000"/>
                </a:solidFill>
              </a:rPr>
              <a:t>Тема: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 «Дорожные знаки»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280920" cy="5328592"/>
          </a:xfrm>
        </p:spPr>
        <p:txBody>
          <a:bodyPr>
            <a:normAutofit fontScale="70000" lnSpcReduction="20000"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FF0000"/>
                </a:solidFill>
              </a:rPr>
              <a:t>Задачи: </a:t>
            </a:r>
            <a:endParaRPr lang="ru-RU" sz="2600" dirty="0">
              <a:solidFill>
                <a:srgbClr val="FF0000"/>
              </a:solidFill>
            </a:endParaRPr>
          </a:p>
          <a:p>
            <a:pPr lvl="0"/>
            <a:r>
              <a:rPr lang="ru-RU" b="1" dirty="0"/>
              <a:t>Закрепить знания детей о предупреждающих(«пешеходный переход», «дети», «железнодорожный переезд»), запрещающих («движение пешеходов запрещено», «обгон запрещён»), предписывающих («пешеходная дорожка», «вело-пешеходная дорожка»), знаки особых предписаний («место остановки автобуса, трамвая», «пешеходный переход», «жилая зона»), информационных («парковка», «подземный переход», «надземный переход», «пешеходный переход») дорожных знаках и знаках сервиса («пункт питания», «пункт первой медицинской помощи»)</a:t>
            </a:r>
          </a:p>
          <a:p>
            <a:pPr lvl="0"/>
            <a:r>
              <a:rPr lang="ru-RU" b="1" dirty="0"/>
              <a:t>Закрепить знания о дорожной разметке (пешеходный переход, искусственная неровность, остановка маршрутных такси)</a:t>
            </a:r>
          </a:p>
          <a:p>
            <a:pPr lvl="0"/>
            <a:r>
              <a:rPr lang="ru-RU" b="1" dirty="0"/>
              <a:t>Научить понимать и различать дорожные знаки, предназначенные для пешеходов и водителей. Формировать умение правильно реагировать на дорожные знаки</a:t>
            </a:r>
            <a:br>
              <a:rPr lang="ru-RU" b="1" dirty="0"/>
            </a:br>
            <a:r>
              <a:rPr lang="ru-RU" sz="2600" b="1" dirty="0"/>
              <a:t/>
            </a:r>
            <a:br>
              <a:rPr lang="ru-RU" sz="2600" b="1" dirty="0"/>
            </a:br>
            <a:r>
              <a:rPr lang="ru-RU" sz="2600" dirty="0" smtClean="0"/>
              <a:t>              </a:t>
            </a:r>
            <a:r>
              <a:rPr lang="ru-RU" sz="2600" b="1" dirty="0" smtClean="0">
                <a:solidFill>
                  <a:srgbClr val="FF0000"/>
                </a:solidFill>
              </a:rPr>
              <a:t>Совместная </a:t>
            </a:r>
            <a:r>
              <a:rPr lang="ru-RU" sz="2600" b="1" dirty="0">
                <a:solidFill>
                  <a:srgbClr val="FF0000"/>
                </a:solidFill>
              </a:rPr>
              <a:t>деятельность педагога и </a:t>
            </a:r>
            <a:r>
              <a:rPr lang="ru-RU" sz="2600" b="1" dirty="0" smtClean="0">
                <a:solidFill>
                  <a:srgbClr val="FF0000"/>
                </a:solidFill>
              </a:rPr>
              <a:t>детей:</a:t>
            </a:r>
            <a:endParaRPr lang="ru-RU" sz="2600" dirty="0"/>
          </a:p>
          <a:p>
            <a:pPr marL="45720" lvl="0" indent="0">
              <a:buNone/>
            </a:pPr>
            <a:r>
              <a:rPr lang="ru-RU" sz="2300" b="1" dirty="0" smtClean="0"/>
              <a:t>1.Беседа </a:t>
            </a:r>
            <a:r>
              <a:rPr lang="ru-RU" sz="2300" b="1" dirty="0"/>
              <a:t>«История появления в России дорожных знаков», «Знакомство  с дорожными знаками»</a:t>
            </a:r>
            <a:br>
              <a:rPr lang="ru-RU" sz="2300" b="1" dirty="0"/>
            </a:br>
            <a:r>
              <a:rPr lang="ru-RU" sz="2300" b="1" dirty="0"/>
              <a:t>2.Д.И. «Разрезные картинки – дорожные знаки»</a:t>
            </a:r>
            <a:br>
              <a:rPr lang="ru-RU" sz="2300" b="1" dirty="0"/>
            </a:br>
            <a:r>
              <a:rPr lang="ru-RU" sz="2300" b="1" dirty="0"/>
              <a:t>3.Изготовление знаков дорожного движения. Оформление выставки «Дорожные знаки», работа с выставкой, оформление книги «Дорожные знаки»</a:t>
            </a:r>
            <a:br>
              <a:rPr lang="ru-RU" sz="2300" b="1" dirty="0"/>
            </a:br>
            <a:r>
              <a:rPr lang="ru-RU" sz="2300" b="1" dirty="0"/>
              <a:t>4.Развлечение «Путешествие в страну дорожных знаков» </a:t>
            </a:r>
          </a:p>
          <a:p>
            <a:pPr marL="45720" indent="0">
              <a:buNone/>
            </a:pPr>
            <a:r>
              <a:rPr lang="ru-RU" sz="2300" b="1" dirty="0"/>
              <a:t>5</a:t>
            </a:r>
            <a:r>
              <a:rPr lang="ru-RU" sz="2300" b="1" dirty="0" smtClean="0"/>
              <a:t>. </a:t>
            </a:r>
            <a:r>
              <a:rPr lang="ru-RU" sz="2300" b="1" dirty="0"/>
              <a:t>Викторина «Назови дорожные знаки. Зачем они нужны?»</a:t>
            </a:r>
          </a:p>
          <a:p>
            <a:pPr marL="45720" indent="0">
              <a:buNone/>
            </a:pPr>
            <a:r>
              <a:rPr lang="ru-RU" sz="2300" b="1" dirty="0"/>
              <a:t>6</a:t>
            </a:r>
            <a:r>
              <a:rPr lang="ru-RU" sz="2300" b="1" dirty="0" smtClean="0"/>
              <a:t>. </a:t>
            </a:r>
            <a:r>
              <a:rPr lang="ru-RU" sz="2300" b="1" dirty="0"/>
              <a:t>Д.У. «Что забыл нарисовать художник?»</a:t>
            </a:r>
          </a:p>
          <a:p>
            <a:pPr marL="45720" indent="0">
              <a:buNone/>
            </a:pPr>
            <a:r>
              <a:rPr lang="ru-RU" sz="2300" b="1" dirty="0"/>
              <a:t>7</a:t>
            </a:r>
            <a:r>
              <a:rPr lang="ru-RU" sz="2300" b="1" dirty="0" smtClean="0"/>
              <a:t>. </a:t>
            </a:r>
            <a:r>
              <a:rPr lang="ru-RU" sz="2300" b="1" dirty="0"/>
              <a:t>Минутка безопасности «Что такое дорожная разметка и для чего она нужна?», «Зачем наносят дорожную разметку?»</a:t>
            </a:r>
          </a:p>
        </p:txBody>
      </p:sp>
    </p:spTree>
    <p:extLst>
      <p:ext uri="{BB962C8B-B14F-4D97-AF65-F5344CB8AC3E}">
        <p14:creationId xmlns:p14="http://schemas.microsoft.com/office/powerpoint/2010/main" val="837898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352928" cy="1647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Февраль</a:t>
            </a:r>
            <a:r>
              <a:rPr lang="ru-RU" sz="4000" dirty="0">
                <a:solidFill>
                  <a:srgbClr val="FF0000"/>
                </a:solidFill>
              </a:rPr>
              <a:t>. Тема:</a:t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>
                <a:solidFill>
                  <a:srgbClr val="FF0000"/>
                </a:solidFill>
                <a:effectLst/>
              </a:rPr>
              <a:t>«Детские транспортные средства. Игры во дворе»</a:t>
            </a:r>
            <a:r>
              <a:rPr lang="ru-RU" sz="4000" dirty="0">
                <a:effectLst/>
              </a:rPr>
              <a:t/>
            </a:r>
            <a:br>
              <a:rPr lang="ru-RU" sz="4000" dirty="0">
                <a:effectLst/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352928" cy="4752528"/>
          </a:xfrm>
        </p:spPr>
        <p:txBody>
          <a:bodyPr>
            <a:normAutofit fontScale="70000" lnSpcReduction="20000"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FF0000"/>
                </a:solidFill>
              </a:rPr>
              <a:t>Задачи:</a:t>
            </a:r>
            <a:r>
              <a:rPr lang="ru-RU" sz="2600" dirty="0">
                <a:solidFill>
                  <a:srgbClr val="FF0000"/>
                </a:solidFill>
              </a:rPr>
              <a:t> </a:t>
            </a:r>
          </a:p>
          <a:p>
            <a:pPr lvl="0"/>
            <a:r>
              <a:rPr lang="ru-RU" sz="2300" b="1" dirty="0"/>
              <a:t>Закрепить представления детей о детских транспортных средствах (самокат, ролики, велосипед, скейтборд)</a:t>
            </a:r>
          </a:p>
          <a:p>
            <a:pPr lvl="0"/>
            <a:r>
              <a:rPr lang="ru-RU" sz="2300" b="1" dirty="0"/>
              <a:t>Закрепить знания детей о правилах передвижения на детских транспортных средствах</a:t>
            </a:r>
          </a:p>
          <a:p>
            <a:pPr lvl="0"/>
            <a:r>
              <a:rPr lang="ru-RU" sz="2300" b="1" dirty="0"/>
              <a:t>Научить детей правилам поведения в разных опасных ситуациях, которые могут возникнуть в городских условиях при катании детей на велосипеде, других играх во дворе</a:t>
            </a:r>
          </a:p>
          <a:p>
            <a:pPr lvl="0"/>
            <a:r>
              <a:rPr lang="ru-RU" sz="2300" b="1" dirty="0"/>
              <a:t>Научить детей необходимым мерам предосторожности</a:t>
            </a:r>
          </a:p>
          <a:p>
            <a:pPr marL="45720" indent="0">
              <a:buNone/>
            </a:pPr>
            <a:r>
              <a:rPr lang="ru-RU" sz="2600" dirty="0">
                <a:solidFill>
                  <a:srgbClr val="FF0000"/>
                </a:solidFill>
              </a:rPr>
              <a:t/>
            </a:r>
            <a:br>
              <a:rPr lang="ru-RU" sz="2600" dirty="0">
                <a:solidFill>
                  <a:srgbClr val="FF0000"/>
                </a:solidFill>
              </a:rPr>
            </a:b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smtClean="0">
                <a:solidFill>
                  <a:srgbClr val="FF0000"/>
                </a:solidFill>
              </a:rPr>
              <a:t>              </a:t>
            </a:r>
            <a:r>
              <a:rPr lang="ru-RU" sz="2600" b="1" dirty="0" smtClean="0">
                <a:solidFill>
                  <a:srgbClr val="FF0000"/>
                </a:solidFill>
              </a:rPr>
              <a:t>Совместная </a:t>
            </a:r>
            <a:r>
              <a:rPr lang="ru-RU" sz="2600" b="1" dirty="0">
                <a:solidFill>
                  <a:srgbClr val="FF0000"/>
                </a:solidFill>
              </a:rPr>
              <a:t>деятельность педагога и детей: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</a:p>
          <a:p>
            <a:pPr marL="45720" indent="0">
              <a:buNone/>
            </a:pPr>
            <a:r>
              <a:rPr lang="ru-RU" sz="2300" b="1" dirty="0"/>
              <a:t>1. Беседа «Безопасные игры во дворе»</a:t>
            </a:r>
            <a:br>
              <a:rPr lang="ru-RU" sz="2300" b="1" dirty="0"/>
            </a:br>
            <a:r>
              <a:rPr lang="ru-RU" sz="2300" b="1" dirty="0"/>
              <a:t>2. Занятие «Правила для велосипедистов»</a:t>
            </a:r>
            <a:br>
              <a:rPr lang="ru-RU" sz="2300" b="1" dirty="0"/>
            </a:br>
            <a:r>
              <a:rPr lang="ru-RU" sz="2300" b="1" dirty="0"/>
              <a:t>3.Чтение стихотворения </a:t>
            </a:r>
            <a:r>
              <a:rPr lang="ru-RU" sz="2300" b="1" dirty="0" err="1"/>
              <a:t>Т.Шотта</a:t>
            </a:r>
            <a:r>
              <a:rPr lang="ru-RU" sz="2300" b="1" dirty="0"/>
              <a:t> «Велосипед»</a:t>
            </a:r>
          </a:p>
          <a:p>
            <a:pPr marL="45720" indent="0">
              <a:buNone/>
            </a:pPr>
            <a:r>
              <a:rPr lang="ru-RU" sz="2300" b="1" dirty="0"/>
              <a:t>4.Составление рассказов детей, как они  играют в своем дворе.</a:t>
            </a:r>
            <a:r>
              <a:rPr lang="ru-RU" sz="2300" b="1" strike="sngStrike" dirty="0"/>
              <a:t/>
            </a:r>
            <a:br>
              <a:rPr lang="ru-RU" sz="2300" b="1" strike="sngStrike" dirty="0"/>
            </a:br>
            <a:r>
              <a:rPr lang="ru-RU" sz="2300" b="1" dirty="0"/>
              <a:t>5. Коллективный коллаж «Игры детей во дворе»</a:t>
            </a:r>
          </a:p>
          <a:p>
            <a:pPr marL="45720" indent="0">
              <a:buNone/>
            </a:pPr>
            <a:r>
              <a:rPr lang="ru-RU" sz="2300" b="1" dirty="0"/>
              <a:t>6. Минутка безопасности «Где можно кататься на детских транспортных  средствах?»</a:t>
            </a:r>
          </a:p>
          <a:p>
            <a:pPr marL="45720" indent="0">
              <a:buNone/>
            </a:pPr>
            <a:r>
              <a:rPr lang="ru-RU" sz="2300" b="1" dirty="0"/>
              <a:t>7. Составление с детьми «Правила поведения во дворе»</a:t>
            </a:r>
          </a:p>
        </p:txBody>
      </p:sp>
    </p:spTree>
    <p:extLst>
      <p:ext uri="{BB962C8B-B14F-4D97-AF65-F5344CB8AC3E}">
        <p14:creationId xmlns:p14="http://schemas.microsoft.com/office/powerpoint/2010/main" val="1251154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51585"/>
            <a:ext cx="8640960" cy="144016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Март. </a:t>
            </a:r>
            <a:r>
              <a:rPr lang="ru-RU" sz="4000" dirty="0">
                <a:solidFill>
                  <a:srgbClr val="FF0000"/>
                </a:solidFill>
              </a:rPr>
              <a:t>Тема</a:t>
            </a:r>
            <a:r>
              <a:rPr lang="ru-RU" sz="4000" dirty="0" smtClean="0">
                <a:solidFill>
                  <a:srgbClr val="FF0000"/>
                </a:solidFill>
              </a:rPr>
              <a:t>: 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  <a:effectLst/>
              </a:rPr>
              <a:t>«Наш город»(закрепление)</a:t>
            </a:r>
            <a:r>
              <a:rPr lang="ru-RU" sz="4000" dirty="0">
                <a:effectLst/>
              </a:rPr>
              <a:t/>
            </a:r>
            <a:br>
              <a:rPr lang="ru-RU" sz="4000" dirty="0">
                <a:effectLst/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352928" cy="4968552"/>
          </a:xfrm>
        </p:spPr>
        <p:txBody>
          <a:bodyPr>
            <a:normAutofit fontScale="92500"/>
          </a:bodyPr>
          <a:lstStyle/>
          <a:p>
            <a:pPr marL="4572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Задачи:</a:t>
            </a:r>
            <a:r>
              <a:rPr lang="ru-RU" dirty="0">
                <a:solidFill>
                  <a:srgbClr val="FF0000"/>
                </a:solidFill>
              </a:rPr>
              <a:t>  </a:t>
            </a:r>
          </a:p>
          <a:p>
            <a:pPr lvl="0"/>
            <a:r>
              <a:rPr lang="ru-RU" dirty="0"/>
              <a:t> </a:t>
            </a:r>
            <a:r>
              <a:rPr lang="ru-RU" b="1" dirty="0"/>
              <a:t>Закрепить у детей знания правил дорожного движения</a:t>
            </a:r>
          </a:p>
          <a:p>
            <a:pPr lvl="0"/>
            <a:r>
              <a:rPr lang="ru-RU" b="1" dirty="0"/>
              <a:t>Закрепить представление детей о перекрёстке, разметке</a:t>
            </a:r>
          </a:p>
          <a:p>
            <a:pPr lvl="0"/>
            <a:r>
              <a:rPr lang="ru-RU" b="1" dirty="0"/>
              <a:t>Закрепить знания детей о безопасном пути в ДОУ</a:t>
            </a:r>
          </a:p>
          <a:p>
            <a:pPr lvl="0"/>
            <a:r>
              <a:rPr lang="ru-RU" b="1" dirty="0"/>
              <a:t>Закрепить ПДД при практической работе на </a:t>
            </a:r>
            <a:r>
              <a:rPr lang="ru-RU" b="1" dirty="0" smtClean="0"/>
              <a:t>разметке</a:t>
            </a:r>
            <a:endParaRPr lang="ru-RU" b="1" dirty="0"/>
          </a:p>
          <a:p>
            <a:pPr marL="4572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 Совместная </a:t>
            </a:r>
            <a:r>
              <a:rPr lang="ru-RU" b="1" dirty="0">
                <a:solidFill>
                  <a:srgbClr val="FF0000"/>
                </a:solidFill>
              </a:rPr>
              <a:t>деятельность педагога и детей: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b="1" dirty="0"/>
              <a:t>1.Беседа «Улица города»</a:t>
            </a:r>
            <a:br>
              <a:rPr lang="ru-RU" b="1" dirty="0"/>
            </a:br>
            <a:r>
              <a:rPr lang="ru-RU" b="1" dirty="0"/>
              <a:t>2.Работа с макетом района. Отработка безопасного пути до ДОУ (индивидуально и в группе с детьми)</a:t>
            </a:r>
            <a:br>
              <a:rPr lang="ru-RU" b="1" dirty="0"/>
            </a:br>
            <a:r>
              <a:rPr lang="ru-RU" b="1" dirty="0"/>
              <a:t>3.П.И «Умелый пешеход». Практическая работа на разметке.</a:t>
            </a:r>
          </a:p>
          <a:p>
            <a:pPr marL="45720" indent="0">
              <a:buNone/>
            </a:pPr>
            <a:r>
              <a:rPr lang="ru-RU" b="1" dirty="0"/>
              <a:t>4.Д.И «Кто лучше знает правила дорожного движения»</a:t>
            </a:r>
            <a:br>
              <a:rPr lang="ru-RU" b="1" dirty="0"/>
            </a:br>
            <a:r>
              <a:rPr lang="ru-RU" b="1" dirty="0"/>
              <a:t>5.Практическая работа на разметке: «Как переходить?», «Покажи части» (тротуар, проезжая часть, пешеходная дорожка и др.), «Светофор и его сигналы»</a:t>
            </a:r>
          </a:p>
        </p:txBody>
      </p:sp>
    </p:spTree>
    <p:extLst>
      <p:ext uri="{BB962C8B-B14F-4D97-AF65-F5344CB8AC3E}">
        <p14:creationId xmlns:p14="http://schemas.microsoft.com/office/powerpoint/2010/main" val="1666425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45224"/>
            <a:ext cx="8280920" cy="1296144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Апрель. </a:t>
            </a:r>
            <a:r>
              <a:rPr lang="ru-RU" sz="4000" dirty="0">
                <a:solidFill>
                  <a:srgbClr val="FF0000"/>
                </a:solidFill>
              </a:rPr>
              <a:t>Тема: </a:t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  <a:effectLst/>
              </a:rPr>
              <a:t>«Дорожные ловушки»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424936" cy="504056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Задачи:</a:t>
            </a:r>
            <a:r>
              <a:rPr lang="ru-RU" dirty="0">
                <a:solidFill>
                  <a:srgbClr val="FF0000"/>
                </a:solidFill>
              </a:rPr>
              <a:t>  </a:t>
            </a:r>
          </a:p>
          <a:p>
            <a:pPr lvl="0"/>
            <a:r>
              <a:rPr lang="ru-RU" dirty="0"/>
              <a:t> </a:t>
            </a:r>
            <a:r>
              <a:rPr lang="ru-RU" sz="2400" b="1" dirty="0"/>
              <a:t>Закрепить у детей знания правил дорожного движения</a:t>
            </a:r>
          </a:p>
          <a:p>
            <a:pPr lvl="0"/>
            <a:r>
              <a:rPr lang="ru-RU" sz="2400" b="1" dirty="0"/>
              <a:t>Закрепить представления о правилах поведения на дороге</a:t>
            </a:r>
          </a:p>
          <a:p>
            <a:pPr lvl="0"/>
            <a:r>
              <a:rPr lang="ru-RU" sz="2400" b="1" dirty="0"/>
              <a:t>Закрепить понятие «дорожные ловушки»</a:t>
            </a:r>
          </a:p>
          <a:p>
            <a:pPr marL="4572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</a:t>
            </a:r>
            <a:r>
              <a:rPr lang="ru-RU" b="1" dirty="0" smtClean="0">
                <a:solidFill>
                  <a:srgbClr val="FF0000"/>
                </a:solidFill>
              </a:rPr>
              <a:t>Совместная </a:t>
            </a:r>
            <a:r>
              <a:rPr lang="ru-RU" b="1" dirty="0">
                <a:solidFill>
                  <a:srgbClr val="FF0000"/>
                </a:solidFill>
              </a:rPr>
              <a:t>деятельность педагога и детей: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/>
              <a:t>1. Беседа «Какие бывают дорожные ловушки?» </a:t>
            </a:r>
            <a:br>
              <a:rPr lang="ru-RU" sz="2400" b="1" dirty="0"/>
            </a:br>
            <a:r>
              <a:rPr lang="ru-RU" sz="2400" b="1" dirty="0"/>
              <a:t>2.Рассматривание иллюстраций «Дорожные ловушки»</a:t>
            </a:r>
            <a:br>
              <a:rPr lang="ru-RU" sz="2400" b="1" dirty="0"/>
            </a:br>
            <a:r>
              <a:rPr lang="ru-RU" sz="2400" b="1" dirty="0"/>
              <a:t>3.Игровая ситуация «Какая опасность может ждать нас на проезжей части и во дворе?»</a:t>
            </a:r>
          </a:p>
          <a:p>
            <a:pPr marL="45720" indent="0">
              <a:buNone/>
            </a:pPr>
            <a:r>
              <a:rPr lang="ru-RU" sz="2400" b="1" dirty="0"/>
              <a:t>4. Минутка безопасности «Что такое дорожные ловушки?», «Приведи пример дорожной ловушки»</a:t>
            </a:r>
          </a:p>
          <a:p>
            <a:pPr marL="45720" indent="0">
              <a:buNone/>
            </a:pPr>
            <a:r>
              <a:rPr lang="ru-RU" sz="2400" b="1" dirty="0"/>
              <a:t>5. Составление рассказов с воспитанниками «Причины дорожных ловушек»</a:t>
            </a:r>
          </a:p>
        </p:txBody>
      </p:sp>
    </p:spTree>
    <p:extLst>
      <p:ext uri="{BB962C8B-B14F-4D97-AF65-F5344CB8AC3E}">
        <p14:creationId xmlns:p14="http://schemas.microsoft.com/office/powerpoint/2010/main" val="226903964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73</TotalTime>
  <Words>387</Words>
  <Application>Microsoft Office PowerPoint</Application>
  <PresentationFormat>Экран (4:3)</PresentationFormat>
  <Paragraphs>99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Georgia</vt:lpstr>
      <vt:lpstr>Trebuchet MS</vt:lpstr>
      <vt:lpstr>Воздушный поток</vt:lpstr>
      <vt:lpstr>Автор: Васина Ю.Н.             </vt:lpstr>
      <vt:lpstr>Сентябрь. Тема: «Наш город»</vt:lpstr>
      <vt:lpstr>Октябрь. Тема:  «Школа пешеходных наук»</vt:lpstr>
      <vt:lpstr>Ноябрь. Тема: «Транспорт»</vt:lpstr>
      <vt:lpstr>Декабрь. Тема:  «Наш друг – светофор!»</vt:lpstr>
      <vt:lpstr>Январь. Тема:  «Дорожные знаки»</vt:lpstr>
      <vt:lpstr>Февраль. Тема:  «Детские транспортные средства. Игры во дворе» </vt:lpstr>
      <vt:lpstr>Март. Тема:  «Наш город»(закрепление) </vt:lpstr>
      <vt:lpstr>Апрель. Тема:  «Дорожные ловушки»</vt:lpstr>
      <vt:lpstr>Май. Тема:  «Знаем правила движенья, как таблицу умноженья»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Авторы: </dc:title>
  <cp:lastModifiedBy>User</cp:lastModifiedBy>
  <cp:revision>15</cp:revision>
  <dcterms:modified xsi:type="dcterms:W3CDTF">2018-12-14T07:43:27Z</dcterms:modified>
</cp:coreProperties>
</file>