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3" r:id="rId3"/>
    <p:sldId id="259" r:id="rId4"/>
    <p:sldId id="262" r:id="rId5"/>
    <p:sldId id="258" r:id="rId6"/>
    <p:sldId id="260" r:id="rId7"/>
    <p:sldId id="268" r:id="rId8"/>
    <p:sldId id="267" r:id="rId9"/>
    <p:sldId id="265" r:id="rId10"/>
    <p:sldId id="274" r:id="rId11"/>
    <p:sldId id="277" r:id="rId12"/>
    <p:sldId id="292" r:id="rId13"/>
    <p:sldId id="294" r:id="rId14"/>
    <p:sldId id="296" r:id="rId15"/>
    <p:sldId id="314" r:id="rId16"/>
    <p:sldId id="298" r:id="rId17"/>
    <p:sldId id="300" r:id="rId18"/>
    <p:sldId id="290" r:id="rId19"/>
    <p:sldId id="280" r:id="rId20"/>
    <p:sldId id="282" r:id="rId21"/>
    <p:sldId id="319" r:id="rId22"/>
    <p:sldId id="322" r:id="rId23"/>
    <p:sldId id="303" r:id="rId24"/>
    <p:sldId id="304" r:id="rId25"/>
    <p:sldId id="332" r:id="rId26"/>
    <p:sldId id="325" r:id="rId27"/>
    <p:sldId id="33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79C"/>
    <a:srgbClr val="33338D"/>
    <a:srgbClr val="660033"/>
    <a:srgbClr val="003760"/>
    <a:srgbClr val="7A1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2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6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714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9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32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2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4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2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0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4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9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5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66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0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2E70E-951D-4D56-9EC2-218AB0D06AA0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4E85E9-EB48-4C39-8E08-5423800B5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9.wdp"/><Relationship Id="rId7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jpeg"/><Relationship Id="rId4" Type="http://schemas.openxmlformats.org/officeDocument/2006/relationships/hyperlink" Target="http://www.colady.ru/wp-content/uploads/2013/12/bratya_deda_moroza1.jpeg" TargetMode="Externa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33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gif"/><Relationship Id="rId12" Type="http://schemas.openxmlformats.org/officeDocument/2006/relationships/image" Target="../media/image6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67.jpeg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70.jpeg"/><Relationship Id="rId10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3.wdp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5.wdp"/><Relationship Id="rId4" Type="http://schemas.openxmlformats.org/officeDocument/2006/relationships/image" Target="../media/image25.jpe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8.wdp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1093651" y="2090057"/>
            <a:ext cx="5947230" cy="1975733"/>
          </a:xfrm>
          <a:prstGeom prst="snip1Rect">
            <a:avLst>
              <a:gd name="adj" fmla="val 10560"/>
            </a:avLst>
          </a:prstGeom>
          <a:solidFill>
            <a:schemeClr val="lt1"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62456" y="5673904"/>
            <a:ext cx="3273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Ханнанова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Ф.Ш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Детский сад № 91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.г. Уфа Республика Башкортостан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4" y="2286680"/>
            <a:ext cx="2339244" cy="3820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387">
            <a:off x="25062" y="391048"/>
            <a:ext cx="3461803" cy="50691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2008" y="2662423"/>
            <a:ext cx="4191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С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негурочка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6" descr="Изображение для плейкас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39" y="90212"/>
            <a:ext cx="3738880" cy="56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7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4415" y="5342952"/>
            <a:ext cx="4441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Забот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у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Снегурочки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ой как много: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травам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зеленым да цветам ярким расти помочь,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птицам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лесным да грибам да ягодам подсобить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,</a:t>
            </a:r>
            <a:endParaRPr lang="ru-RU" sz="2000" dirty="0"/>
          </a:p>
        </p:txBody>
      </p:sp>
      <p:pic>
        <p:nvPicPr>
          <p:cNvPr id="5122" name="Picture 2" descr="http://freelance.ru/img/portfolio/pics/00/0A/35/669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28" y="1224994"/>
            <a:ext cx="6759099" cy="38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-10041"/>
            <a:ext cx="1745673" cy="28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5356" y="53186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Силам  </a:t>
            </a:r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природным да тетушкам своим Лету Красному, Зимушке-зиме, Осени-</a:t>
            </a:r>
            <a:r>
              <a:rPr lang="ru-RU" b="1" dirty="0" err="1">
                <a:solidFill>
                  <a:srgbClr val="0070C0"/>
                </a:solidFill>
                <a:latin typeface="Gabriola" pitchFamily="82" charset="0"/>
              </a:rPr>
              <a:t>урожайнице</a:t>
            </a:r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 да Природе-кормилице помощь оказать, всем людям честным улыбку подарить.  </a:t>
            </a:r>
            <a:endParaRPr lang="ru-RU" dirty="0"/>
          </a:p>
        </p:txBody>
      </p:sp>
      <p:pic>
        <p:nvPicPr>
          <p:cNvPr id="7170" name="Picture 2" descr="http://katushka.net/torrents/00031477/screenshot_24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93" y="886694"/>
            <a:ext cx="5557152" cy="40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Изображение для плейкас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b="17556"/>
          <a:stretch/>
        </p:blipFill>
        <p:spPr bwMode="auto">
          <a:xfrm rot="7284181">
            <a:off x="6209048" y="690787"/>
            <a:ext cx="3602139" cy="24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2" y="284290"/>
            <a:ext cx="6347714" cy="51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Есть у Снегурочки и подружки.</a:t>
            </a:r>
            <a:endParaRPr lang="ru-RU" sz="24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4" name="Рисунок 3" descr="http://sakvoyage.perm.ru/userfiles/Image/93f6f9e21b153ddabbdb834e0c4e536c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9" r="13214"/>
          <a:stretch/>
        </p:blipFill>
        <p:spPr bwMode="auto">
          <a:xfrm>
            <a:off x="367161" y="940529"/>
            <a:ext cx="3065780" cy="2221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7161" y="3288108"/>
            <a:ext cx="3065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760"/>
                </a:solidFill>
              </a:rPr>
              <a:t>В </a:t>
            </a:r>
            <a:r>
              <a:rPr lang="ru-RU" b="1" dirty="0" smtClean="0">
                <a:solidFill>
                  <a:srgbClr val="003760"/>
                </a:solidFill>
              </a:rPr>
              <a:t>Удмуртии</a:t>
            </a:r>
            <a:r>
              <a:rPr lang="ru-RU" dirty="0" smtClean="0">
                <a:solidFill>
                  <a:srgbClr val="003760"/>
                </a:solidFill>
              </a:rPr>
              <a:t> -  </a:t>
            </a:r>
            <a:r>
              <a:rPr lang="ru-RU" dirty="0" err="1" smtClean="0">
                <a:solidFill>
                  <a:srgbClr val="003760"/>
                </a:solidFill>
              </a:rPr>
              <a:t>Лымы</a:t>
            </a:r>
            <a:r>
              <a:rPr lang="ru-RU" dirty="0" smtClean="0">
                <a:solidFill>
                  <a:srgbClr val="003760"/>
                </a:solidFill>
              </a:rPr>
              <a:t> ныл</a:t>
            </a:r>
            <a:endParaRPr lang="ru-RU" dirty="0">
              <a:solidFill>
                <a:srgbClr val="003760"/>
              </a:solidFill>
            </a:endParaRPr>
          </a:p>
        </p:txBody>
      </p:sp>
      <p:pic>
        <p:nvPicPr>
          <p:cNvPr id="6" name="Рисунок 5" descr="Братья Деда Мороза в разных странах">
            <a:hlinkClick r:id="rId4" tooltip="&quot;17 самых известных братьев Деда Мороза в разных странах мира&quot;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6" r="6479"/>
          <a:stretch/>
        </p:blipFill>
        <p:spPr bwMode="auto">
          <a:xfrm>
            <a:off x="973776" y="3713035"/>
            <a:ext cx="1852550" cy="2316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7161" y="6029639"/>
            <a:ext cx="341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760"/>
                </a:solidFill>
              </a:rPr>
              <a:t>В Туве </a:t>
            </a:r>
          </a:p>
          <a:p>
            <a:r>
              <a:rPr lang="ru-RU" dirty="0" smtClean="0">
                <a:solidFill>
                  <a:srgbClr val="003760"/>
                </a:solidFill>
              </a:rPr>
              <a:t>матушка-зима </a:t>
            </a:r>
            <a:r>
              <a:rPr lang="ru-RU" dirty="0" err="1" smtClean="0">
                <a:solidFill>
                  <a:srgbClr val="003760"/>
                </a:solidFill>
              </a:rPr>
              <a:t>Тугэни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  <a:r>
              <a:rPr lang="ru-RU" dirty="0" err="1">
                <a:solidFill>
                  <a:srgbClr val="003760"/>
                </a:solidFill>
              </a:rPr>
              <a:t>Энекэн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25734" y="6352805"/>
            <a:ext cx="296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760"/>
                </a:solidFill>
              </a:rPr>
              <a:t>В Татарстане</a:t>
            </a:r>
            <a:r>
              <a:rPr lang="ru-RU" dirty="0">
                <a:solidFill>
                  <a:srgbClr val="003760"/>
                </a:solidFill>
              </a:rPr>
              <a:t> </a:t>
            </a:r>
            <a:r>
              <a:rPr lang="ru-RU" dirty="0" smtClean="0">
                <a:solidFill>
                  <a:srgbClr val="003760"/>
                </a:solidFill>
              </a:rPr>
              <a:t>- Кар </a:t>
            </a:r>
            <a:r>
              <a:rPr lang="ru-RU" dirty="0" err="1">
                <a:solidFill>
                  <a:srgbClr val="003760"/>
                </a:solidFill>
              </a:rPr>
              <a:t>Кызы</a:t>
            </a:r>
            <a:r>
              <a:rPr lang="ru-RU" dirty="0">
                <a:solidFill>
                  <a:srgbClr val="003760"/>
                </a:solidFill>
              </a:rPr>
              <a:t> </a:t>
            </a:r>
          </a:p>
        </p:txBody>
      </p:sp>
      <p:pic>
        <p:nvPicPr>
          <p:cNvPr id="9" name="Рисунок 8" descr="http://www.rzdtour.com/upload/iblock/069/069cd219cfe25e163f4e4640961e7706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r="47732"/>
          <a:stretch/>
        </p:blipFill>
        <p:spPr bwMode="auto">
          <a:xfrm>
            <a:off x="5066398" y="3472774"/>
            <a:ext cx="2605062" cy="28209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10" name="Picture 2" descr="http://s00.yaplakal.com/pics/pics_preview/6/0/3/17623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t="6172" b="5689"/>
          <a:stretch/>
        </p:blipFill>
        <p:spPr bwMode="auto">
          <a:xfrm flipH="1">
            <a:off x="4954586" y="150512"/>
            <a:ext cx="1823648" cy="286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41223" y="3011108"/>
            <a:ext cx="3437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760"/>
                </a:solidFill>
              </a:rPr>
              <a:t>В Якутии-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  <a:r>
              <a:rPr lang="ru-RU" dirty="0">
                <a:solidFill>
                  <a:srgbClr val="003760"/>
                </a:solidFill>
              </a:rPr>
              <a:t>в</a:t>
            </a:r>
            <a:r>
              <a:rPr lang="ru-RU" dirty="0" smtClean="0">
                <a:solidFill>
                  <a:srgbClr val="003760"/>
                </a:solidFill>
              </a:rPr>
              <a:t>от </a:t>
            </a:r>
            <a:r>
              <a:rPr lang="ru-RU" dirty="0">
                <a:solidFill>
                  <a:srgbClr val="003760"/>
                </a:solidFill>
              </a:rPr>
              <a:t>такая </a:t>
            </a:r>
            <a:r>
              <a:rPr lang="ru-RU" dirty="0" err="1">
                <a:solidFill>
                  <a:srgbClr val="003760"/>
                </a:solidFill>
              </a:rPr>
              <a:t>Харчаана</a:t>
            </a:r>
            <a:r>
              <a:rPr lang="ru-RU" dirty="0">
                <a:solidFill>
                  <a:srgbClr val="003760"/>
                </a:solidFill>
              </a:rPr>
              <a:t> 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387">
            <a:off x="7413637" y="27845"/>
            <a:ext cx="1530985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ska3.ru/images/social/ded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6083544" y="328707"/>
            <a:ext cx="2138576" cy="27007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58274" y="3029410"/>
            <a:ext cx="1989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760"/>
                </a:solidFill>
              </a:rPr>
              <a:t>В </a:t>
            </a:r>
            <a:r>
              <a:rPr lang="ru-RU" b="1" dirty="0">
                <a:solidFill>
                  <a:srgbClr val="003760"/>
                </a:solidFill>
              </a:rPr>
              <a:t>Узбекистане 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003760"/>
                </a:solidFill>
              </a:rPr>
              <a:t>- </a:t>
            </a:r>
            <a:r>
              <a:rPr lang="ru-RU" dirty="0" err="1" smtClean="0">
                <a:solidFill>
                  <a:srgbClr val="003760"/>
                </a:solidFill>
              </a:rPr>
              <a:t>Коргыз</a:t>
            </a:r>
            <a:r>
              <a:rPr lang="ru-RU" dirty="0">
                <a:solidFill>
                  <a:srgbClr val="003760"/>
                </a:solidFill>
              </a:rPr>
              <a:t>. </a:t>
            </a:r>
          </a:p>
        </p:txBody>
      </p:sp>
      <p:pic>
        <p:nvPicPr>
          <p:cNvPr id="6" name="Рисунок 5" descr="http://player.myshared.ru/1185349/data/images/img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2" y="521983"/>
            <a:ext cx="2355216" cy="25074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15411" y="3122952"/>
            <a:ext cx="1775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760"/>
                </a:solidFill>
              </a:rPr>
              <a:t>В </a:t>
            </a:r>
            <a:r>
              <a:rPr lang="ru-RU" b="1" dirty="0" smtClean="0">
                <a:solidFill>
                  <a:srgbClr val="003760"/>
                </a:solidFill>
              </a:rPr>
              <a:t>Монголии-  </a:t>
            </a:r>
            <a:endParaRPr lang="ru-RU" b="1" dirty="0">
              <a:solidFill>
                <a:srgbClr val="003760"/>
              </a:solidFill>
            </a:endParaRPr>
          </a:p>
          <a:p>
            <a:pPr algn="ctr"/>
            <a:r>
              <a:rPr lang="ru-RU" dirty="0" err="1" smtClean="0">
                <a:solidFill>
                  <a:srgbClr val="003760"/>
                </a:solidFill>
              </a:rPr>
              <a:t>Зазан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  <a:r>
              <a:rPr lang="ru-RU" dirty="0" err="1" smtClean="0">
                <a:solidFill>
                  <a:srgbClr val="003760"/>
                </a:solidFill>
              </a:rPr>
              <a:t>Охин</a:t>
            </a:r>
            <a:r>
              <a:rPr lang="ru-RU" dirty="0" smtClean="0">
                <a:solidFill>
                  <a:srgbClr val="003760"/>
                </a:solidFill>
              </a:rPr>
              <a:t>.</a:t>
            </a:r>
            <a:endParaRPr lang="ru-RU" dirty="0">
              <a:solidFill>
                <a:srgbClr val="003760"/>
              </a:solidFill>
            </a:endParaRPr>
          </a:p>
        </p:txBody>
      </p:sp>
      <p:pic>
        <p:nvPicPr>
          <p:cNvPr id="8" name="Рисунок 7" descr="G:\снегурка\снегурки разных стран\33656598.nm3fkd8d2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69" y="423493"/>
            <a:ext cx="1849791" cy="26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431969" y="3122952"/>
            <a:ext cx="1995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760"/>
                </a:solidFill>
              </a:rPr>
              <a:t>В </a:t>
            </a:r>
            <a:r>
              <a:rPr lang="ru-RU" b="1" dirty="0">
                <a:solidFill>
                  <a:srgbClr val="003760"/>
                </a:solidFill>
              </a:rPr>
              <a:t>К</a:t>
            </a:r>
            <a:r>
              <a:rPr lang="ru-RU" b="1" dirty="0" smtClean="0">
                <a:solidFill>
                  <a:srgbClr val="003760"/>
                </a:solidFill>
              </a:rPr>
              <a:t>азахстане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003760"/>
                </a:solidFill>
              </a:rPr>
              <a:t>-  </a:t>
            </a:r>
            <a:r>
              <a:rPr lang="ru-RU" dirty="0" err="1" smtClean="0">
                <a:solidFill>
                  <a:srgbClr val="003760"/>
                </a:solidFill>
              </a:rPr>
              <a:t>Акшакар</a:t>
            </a:r>
            <a:r>
              <a:rPr lang="ru-RU" dirty="0">
                <a:solidFill>
                  <a:srgbClr val="003760"/>
                </a:solidFill>
              </a:rPr>
              <a:t>.</a:t>
            </a:r>
          </a:p>
        </p:txBody>
      </p:sp>
      <p:pic>
        <p:nvPicPr>
          <p:cNvPr id="11" name="Рисунок 10" descr="http://dreamworlds.ru/uploads/posts/2013-12/thumbs/1388344199_novogodniy-klipart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41" y="5347455"/>
            <a:ext cx="169354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 descr="http://414allnews.com/4452/01_06_14_04_28_53_11_naziona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78" y="4006888"/>
            <a:ext cx="2374446" cy="22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0386" y="5106657"/>
            <a:ext cx="259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760"/>
                </a:solidFill>
              </a:rPr>
              <a:t>В </a:t>
            </a:r>
            <a:r>
              <a:rPr lang="ru-RU" b="1" dirty="0">
                <a:solidFill>
                  <a:srgbClr val="003760"/>
                </a:solidFill>
              </a:rPr>
              <a:t>Италии</a:t>
            </a:r>
            <a:r>
              <a:rPr lang="ru-RU" dirty="0">
                <a:solidFill>
                  <a:srgbClr val="003760"/>
                </a:solidFill>
              </a:rPr>
              <a:t> к </a:t>
            </a:r>
            <a:r>
              <a:rPr lang="ru-RU" dirty="0" smtClean="0">
                <a:solidFill>
                  <a:srgbClr val="003760"/>
                </a:solidFill>
              </a:rPr>
              <a:t>детям</a:t>
            </a:r>
          </a:p>
          <a:p>
            <a:pPr algn="ctr"/>
            <a:r>
              <a:rPr lang="ru-RU" dirty="0" smtClean="0">
                <a:solidFill>
                  <a:srgbClr val="003760"/>
                </a:solidFill>
              </a:rPr>
              <a:t> </a:t>
            </a:r>
            <a:r>
              <a:rPr lang="ru-RU" dirty="0">
                <a:solidFill>
                  <a:srgbClr val="003760"/>
                </a:solidFill>
              </a:rPr>
              <a:t>прилетает</a:t>
            </a:r>
          </a:p>
          <a:p>
            <a:pPr algn="ctr"/>
            <a:r>
              <a:rPr lang="ru-RU" dirty="0">
                <a:solidFill>
                  <a:srgbClr val="003760"/>
                </a:solidFill>
              </a:rPr>
              <a:t>добрая фея </a:t>
            </a:r>
            <a:r>
              <a:rPr lang="ru-RU" dirty="0" err="1">
                <a:solidFill>
                  <a:srgbClr val="003760"/>
                </a:solidFill>
              </a:rPr>
              <a:t>Бефана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34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1506" y="2595196"/>
            <a:ext cx="2749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760"/>
                </a:solidFill>
              </a:rPr>
              <a:t>В </a:t>
            </a:r>
            <a:r>
              <a:rPr lang="ru-RU" b="1" dirty="0" smtClean="0">
                <a:solidFill>
                  <a:srgbClr val="003760"/>
                </a:solidFill>
              </a:rPr>
              <a:t>Болгарии - </a:t>
            </a:r>
            <a:r>
              <a:rPr lang="ru-RU" dirty="0" err="1" smtClean="0">
                <a:solidFill>
                  <a:srgbClr val="003760"/>
                </a:solidFill>
              </a:rPr>
              <a:t>Снежанка</a:t>
            </a:r>
            <a:r>
              <a:rPr lang="ru-RU" dirty="0" smtClean="0">
                <a:solidFill>
                  <a:srgbClr val="003760"/>
                </a:solidFill>
              </a:rPr>
              <a:t> </a:t>
            </a:r>
            <a:endParaRPr lang="ru-RU" dirty="0">
              <a:solidFill>
                <a:srgbClr val="003760"/>
              </a:solidFill>
            </a:endParaRPr>
          </a:p>
        </p:txBody>
      </p:sp>
      <p:pic>
        <p:nvPicPr>
          <p:cNvPr id="5" name="Рисунок 4" descr="http://i.ytimg.com/vi/jjAkNNJDW54/maxresdefault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6" y="243148"/>
            <a:ext cx="3070860" cy="2179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144488" y="5934622"/>
            <a:ext cx="3271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760"/>
                </a:solidFill>
              </a:rPr>
              <a:t>В</a:t>
            </a:r>
            <a:r>
              <a:rPr lang="ru-RU" b="1" dirty="0">
                <a:solidFill>
                  <a:srgbClr val="003760"/>
                </a:solidFill>
              </a:rPr>
              <a:t>  Белоруссии </a:t>
            </a:r>
            <a:r>
              <a:rPr lang="ru-RU" dirty="0">
                <a:solidFill>
                  <a:srgbClr val="003760"/>
                </a:solidFill>
              </a:rPr>
              <a:t>- </a:t>
            </a:r>
            <a:r>
              <a:rPr lang="ru-RU" dirty="0" smtClean="0">
                <a:solidFill>
                  <a:srgbClr val="003760"/>
                </a:solidFill>
              </a:rPr>
              <a:t>Снегурка </a:t>
            </a:r>
            <a:endParaRPr lang="ru-RU" dirty="0">
              <a:solidFill>
                <a:srgbClr val="003760"/>
              </a:solidFill>
            </a:endParaRPr>
          </a:p>
        </p:txBody>
      </p:sp>
      <p:pic>
        <p:nvPicPr>
          <p:cNvPr id="7" name="Рисунок 6" descr="G:\снегурка\снегурки разных стран\9612143_w640_h640_zuz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86" y="3673635"/>
            <a:ext cx="276098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G:\снегурка\снегурки разных стран\151125174948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3" y="3197429"/>
            <a:ext cx="2270024" cy="264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www.vsehpozdravil.ru/res/files/postcards/476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1"/>
          <a:stretch/>
        </p:blipFill>
        <p:spPr bwMode="auto">
          <a:xfrm>
            <a:off x="4702630" y="397567"/>
            <a:ext cx="2493817" cy="18704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61506" y="6119288"/>
            <a:ext cx="2978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760"/>
                </a:solidFill>
              </a:rPr>
              <a:t>В </a:t>
            </a:r>
            <a:r>
              <a:rPr lang="ru-RU" b="1" dirty="0">
                <a:solidFill>
                  <a:srgbClr val="003760"/>
                </a:solidFill>
              </a:rPr>
              <a:t>Германии -</a:t>
            </a:r>
            <a:r>
              <a:rPr lang="ru-RU" dirty="0" err="1" smtClean="0">
                <a:solidFill>
                  <a:srgbClr val="003760"/>
                </a:solidFill>
              </a:rPr>
              <a:t>Кристкинд</a:t>
            </a:r>
            <a:r>
              <a:rPr lang="ru-RU" dirty="0">
                <a:solidFill>
                  <a:srgbClr val="00376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08961" y="2401024"/>
            <a:ext cx="2807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3760"/>
                </a:solidFill>
              </a:rPr>
              <a:t>А </a:t>
            </a:r>
            <a:r>
              <a:rPr lang="ru-RU" b="1" dirty="0">
                <a:solidFill>
                  <a:srgbClr val="003760"/>
                </a:solidFill>
              </a:rPr>
              <a:t>шведскую </a:t>
            </a:r>
            <a:r>
              <a:rPr lang="ru-RU" dirty="0" smtClean="0">
                <a:solidFill>
                  <a:srgbClr val="003760"/>
                </a:solidFill>
              </a:rPr>
              <a:t>Снегурочку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3760"/>
                </a:solidFill>
              </a:rPr>
              <a:t> </a:t>
            </a:r>
            <a:r>
              <a:rPr lang="ru-RU" dirty="0">
                <a:solidFill>
                  <a:srgbClr val="003760"/>
                </a:solidFill>
                <a:ea typeface="Times New Roman" pitchFamily="18" charset="0"/>
                <a:cs typeface="Arial" pitchFamily="34" charset="0"/>
              </a:rPr>
              <a:t>зовут </a:t>
            </a:r>
            <a:r>
              <a:rPr lang="ru-RU" dirty="0" err="1">
                <a:solidFill>
                  <a:srgbClr val="003760"/>
                </a:solidFill>
                <a:ea typeface="Times New Roman" pitchFamily="18" charset="0"/>
                <a:cs typeface="Arial" pitchFamily="34" charset="0"/>
              </a:rPr>
              <a:t>Лючия</a:t>
            </a:r>
            <a:r>
              <a:rPr lang="ru-RU" dirty="0">
                <a:solidFill>
                  <a:srgbClr val="003760"/>
                </a:solidFill>
                <a:ea typeface="Times New Roman" pitchFamily="18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55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снегурка\снегурки разных стран\Skre0-5sdB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1" y="453117"/>
            <a:ext cx="4852584" cy="30619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75361" y="3843140"/>
            <a:ext cx="324790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Снегурочка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 в живописи 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  мультфильмах, кино</a:t>
            </a:r>
            <a:r>
              <a:rPr lang="ru-RU" sz="2000" b="1" dirty="0">
                <a:solidFill>
                  <a:srgbClr val="0070C0"/>
                </a:solidFill>
              </a:rPr>
              <a:t>,</a:t>
            </a:r>
            <a:endParaRPr lang="ru-RU" sz="2000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  музыке,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 литературе </a:t>
            </a:r>
          </a:p>
          <a:p>
            <a:r>
              <a:rPr lang="ru-RU" b="1" dirty="0" smtClean="0"/>
              <a:t>  </a:t>
            </a:r>
            <a:endParaRPr lang="ru-RU" dirty="0"/>
          </a:p>
        </p:txBody>
      </p:sp>
      <p:pic>
        <p:nvPicPr>
          <p:cNvPr id="6" name="Рисунок 5" descr="https://img-fotki.yandex.ru/get/15494/39663434.73c/0_a322c_304454ba_orig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45" y="-117269"/>
            <a:ext cx="249555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09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снегурка\в живописи\картины\55ee0df6260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8" y="264796"/>
            <a:ext cx="2365062" cy="260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снегурка\в живописи\картины\SHabalinAl_4247428_153450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99" y="3775381"/>
            <a:ext cx="2098218" cy="2746169"/>
          </a:xfrm>
          <a:prstGeom prst="rect">
            <a:avLst/>
          </a:prstGeom>
          <a:ln w="1905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G:\снегурка\в живописи\картины\ZvorikinBo_6130050_1534503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49" y="18003"/>
            <a:ext cx="30937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023262" y="4132803"/>
            <a:ext cx="2624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Зворыкин Борис Васильевич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Иллюстрация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к сказке "Снегурочка". </a:t>
            </a:r>
            <a:r>
              <a:rPr lang="ru-RU" sz="2000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1930-е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гг.</a:t>
            </a:r>
            <a:endParaRPr lang="ru-RU" sz="2000" dirty="0">
              <a:solidFill>
                <a:srgbClr val="0070C0"/>
              </a:solidFill>
              <a:latin typeface="Gabriola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3537" y="5649588"/>
            <a:ext cx="2903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Шабалин Алексей Анатольевич </a:t>
            </a:r>
          </a:p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          (род. 1967) Снегурочка.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068" y="2865112"/>
            <a:ext cx="2148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Васнецов В.М.</a:t>
            </a:r>
            <a:endParaRPr lang="ru-RU" sz="2000" dirty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« Снегурочка» 1899г.</a:t>
            </a:r>
            <a:endParaRPr lang="ru-RU" sz="2000" dirty="0">
              <a:solidFill>
                <a:srgbClr val="0070C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579" y="134587"/>
            <a:ext cx="5741858" cy="67293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Снегурочка в лаковой миниатюре</a:t>
            </a:r>
            <a:endParaRPr lang="ru-RU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4" name="Рисунок 3" descr="G:\снегурка\в живописи\лак\86937674_large_036_Fedoskino__Sneguroch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13" y="838229"/>
            <a:ext cx="1683538" cy="2541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G:\снегурка\в живописи\лак\795884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8" y="838229"/>
            <a:ext cx="1657651" cy="2262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G:\снегурка\в живописи\лак\Н.Стрелкина.Снегурочка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5086" y="838229"/>
            <a:ext cx="2113808" cy="23918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6442" y="3256209"/>
            <a:ext cx="4265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Gabriola" pitchFamily="82" charset="0"/>
              </a:rPr>
              <a:t>Открытки со Снегурочкой</a:t>
            </a:r>
            <a:endParaRPr lang="ru-RU" sz="3600" b="1" dirty="0">
              <a:latin typeface="Gabriola" pitchFamily="82" charset="0"/>
            </a:endParaRPr>
          </a:p>
        </p:txBody>
      </p:sp>
      <p:pic>
        <p:nvPicPr>
          <p:cNvPr id="8" name="Picture 10" descr="http://img1.liveinternet.ru/images/attach/c/0/52/783/52783583_1261514898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1" y="4016309"/>
            <a:ext cx="1575063" cy="249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G:\снегурка\в живописи\открытки\image(39208)_советские_новогодние_открытки_с_сайта_(wfi.lomasm.ru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968" r="4740" b="3218"/>
          <a:stretch/>
        </p:blipFill>
        <p:spPr bwMode="auto">
          <a:xfrm>
            <a:off x="6196963" y="4016309"/>
            <a:ext cx="1690799" cy="2422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 descr="http://gomel-prazdnik.by/files/prazd/headertt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46" y="4144368"/>
            <a:ext cx="1542896" cy="21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G:\снегурка\в живописи\открытки\20141108124645_002_en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75" y="4200605"/>
            <a:ext cx="1508615" cy="2129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2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G:\снегурка\снегурка мульт\2\1356598725_sneguroch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2" y="4604389"/>
            <a:ext cx="2346366" cy="183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Рабочий стол\снегурка мульт\kogda.zazhigajutsja.elki.avi.image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 bwMode="auto">
          <a:xfrm>
            <a:off x="430388" y="746158"/>
            <a:ext cx="2216315" cy="1557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G:\снегурка\снегурка мульт\3\1390563741_snegurka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808" y="2815978"/>
            <a:ext cx="2000582" cy="151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G:\снегурка\снегурка мульт\skaosneg654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8" y="2637346"/>
            <a:ext cx="2216315" cy="169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G:\снегурка\снегурка мульт\26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9" y="4604389"/>
            <a:ext cx="2163461" cy="183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Сказочные русские красавиц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79" y="2637346"/>
            <a:ext cx="2196935" cy="156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://aprilspirit.ru/wp-content/uploads/2012/02/snow1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68" y="4604389"/>
            <a:ext cx="2100546" cy="183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lip_image057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5"/>
          <a:stretch/>
        </p:blipFill>
        <p:spPr bwMode="auto">
          <a:xfrm flipH="1">
            <a:off x="5640778" y="640274"/>
            <a:ext cx="1852551" cy="17694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8202" y="1214384"/>
            <a:ext cx="2490846" cy="6212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10779C"/>
                </a:solidFill>
              </a:rPr>
              <a:t>Фильмы</a:t>
            </a:r>
            <a:endParaRPr lang="ru-RU" sz="2400" b="1" dirty="0">
              <a:solidFill>
                <a:srgbClr val="1077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uralopera.ru/_gallery/photos/201302230856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3" y="243744"/>
            <a:ext cx="3691420" cy="245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7558" y="2701175"/>
            <a:ext cx="3658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Опера 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Н.А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. Римского – Корсакова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«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Снегурочка»</a:t>
            </a:r>
          </a:p>
        </p:txBody>
      </p:sp>
      <p:pic>
        <p:nvPicPr>
          <p:cNvPr id="10" name="Рисунок 9" descr="0_7fcb2_2ba01a47_XL (231x700, 194Kb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48" y="36615"/>
            <a:ext cx="960468" cy="32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2" descr="http://kuzbasswedding.ru/images/photos/medium/2cc4932152219a003b42990e67f45e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99" y="3456348"/>
            <a:ext cx="3379993" cy="22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6540" y="5869353"/>
            <a:ext cx="2440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Балет – сказка «Снегурочка»</a:t>
            </a:r>
          </a:p>
          <a:p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 на музыку </a:t>
            </a:r>
            <a:r>
              <a:rPr lang="ru-RU" b="1" dirty="0" err="1">
                <a:solidFill>
                  <a:srgbClr val="0070C0"/>
                </a:solidFill>
                <a:latin typeface="Gabriola" pitchFamily="82" charset="0"/>
              </a:rPr>
              <a:t>П.И.Чайковского</a:t>
            </a:r>
            <a:endParaRPr lang="ru-RU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8" name="Picture 4" descr="http://www.niasam.ru/33794_i_galleryb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19" y="486889"/>
            <a:ext cx="2643671" cy="176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laying-field.ru/img/2015/052217/571434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65" y="3665049"/>
            <a:ext cx="2710370" cy="19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7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0024" y="5396190"/>
            <a:ext cx="5601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Снегурочка – это внучка Деда Мороза.</a:t>
            </a:r>
          </a:p>
          <a:p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          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Вечно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молодая и жизнерадостная </a:t>
            </a:r>
            <a:endParaRPr lang="ru-RU" sz="24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                 маленькая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симпатичная девушка</a:t>
            </a:r>
            <a:r>
              <a:rPr lang="ru-RU" sz="2400" b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10" name="Picture 6" descr="новогод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" y="-111760"/>
            <a:ext cx="4765040" cy="58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s1.pic4you.ru/allimage/y2012/11-28/12216/27472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9" y="95002"/>
            <a:ext cx="905182" cy="25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новогод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26" y="960002"/>
            <a:ext cx="3095625" cy="49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lad-lad.ru/images/stories/oter/nypogodi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2" y="644362"/>
            <a:ext cx="2486025" cy="185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moiprazdniki.narod.ru/olderfiles/2/pazl-nu-postrivaj-rozkazhi-sniguro-2439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6" b="17101"/>
          <a:stretch/>
        </p:blipFill>
        <p:spPr bwMode="auto">
          <a:xfrm>
            <a:off x="1034073" y="4447359"/>
            <a:ext cx="2705735" cy="1775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6571" y="2828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Расскажи,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Снегурочка, </a:t>
            </a:r>
            <a:r>
              <a:rPr lang="ru-RU" b="1" dirty="0">
                <a:solidFill>
                  <a:srgbClr val="0070C0"/>
                </a:solidFill>
              </a:rPr>
              <a:t>где </a:t>
            </a:r>
            <a:r>
              <a:rPr lang="ru-RU" b="1" dirty="0" smtClean="0">
                <a:solidFill>
                  <a:srgbClr val="0070C0"/>
                </a:solidFill>
              </a:rPr>
              <a:t>была?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Расскажи-ка, милая, </a:t>
            </a:r>
            <a:r>
              <a:rPr lang="ru-RU" b="1" dirty="0">
                <a:solidFill>
                  <a:srgbClr val="0070C0"/>
                </a:solidFill>
              </a:rPr>
              <a:t>как </a:t>
            </a:r>
            <a:r>
              <a:rPr lang="ru-RU" b="1" dirty="0" smtClean="0">
                <a:solidFill>
                  <a:srgbClr val="0070C0"/>
                </a:solidFill>
              </a:rPr>
              <a:t>дела?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85"/>
            <a:ext cx="7541651" cy="93887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10779C"/>
                </a:solidFill>
                <a:latin typeface="Gabriola" pitchFamily="82" charset="0"/>
              </a:rPr>
              <a:t>Все любят Снегурочку. И поэтому  про Снегурочку сочиняют сказки, рассказы и стихотворения.</a:t>
            </a:r>
            <a:endParaRPr lang="ru-RU" sz="2800" b="1" dirty="0">
              <a:solidFill>
                <a:srgbClr val="10779C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04309" y="1300934"/>
            <a:ext cx="20484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 smtClean="0">
                <a:solidFill>
                  <a:srgbClr val="10779C"/>
                </a:solidFill>
                <a:latin typeface="Gabriola" pitchFamily="82" charset="0"/>
              </a:rPr>
              <a:t>Меня </a:t>
            </a: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все звери знают,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Снегурочкой зовут.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Со мной они играют,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И песенки поют.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И мишки-</a:t>
            </a:r>
            <a:r>
              <a:rPr lang="ru-RU" b="1" dirty="0" err="1">
                <a:solidFill>
                  <a:srgbClr val="10779C"/>
                </a:solidFill>
                <a:latin typeface="Gabriola" pitchFamily="82" charset="0"/>
              </a:rPr>
              <a:t>топотыжки</a:t>
            </a: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,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И зайчики — трусишки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Мои друзья,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Люблю их очень я</a:t>
            </a:r>
            <a:r>
              <a:rPr lang="ru-RU" b="1" dirty="0" smtClean="0">
                <a:solidFill>
                  <a:srgbClr val="10779C"/>
                </a:solidFill>
                <a:latin typeface="Gabriola" pitchFamily="82" charset="0"/>
              </a:rPr>
              <a:t>.</a:t>
            </a:r>
            <a:r>
              <a:rPr lang="ru-RU" b="1" i="1" dirty="0">
                <a:solidFill>
                  <a:srgbClr val="10779C"/>
                </a:solidFill>
                <a:latin typeface="Gabriola" pitchFamily="82" charset="0"/>
              </a:rPr>
              <a:t> </a:t>
            </a:r>
            <a:endParaRPr lang="ru-RU" b="1" i="1" dirty="0" smtClean="0">
              <a:solidFill>
                <a:srgbClr val="10779C"/>
              </a:solidFill>
              <a:latin typeface="Gabriola" pitchFamily="82" charset="0"/>
            </a:endParaRPr>
          </a:p>
          <a:p>
            <a:pPr fontAlgn="t"/>
            <a:r>
              <a:rPr lang="ru-RU" b="1" i="1" dirty="0">
                <a:solidFill>
                  <a:srgbClr val="10779C"/>
                </a:solidFill>
                <a:latin typeface="Gabriola" pitchFamily="82" charset="0"/>
              </a:rPr>
              <a:t> </a:t>
            </a:r>
            <a:r>
              <a:rPr lang="ru-RU" b="1" i="1" dirty="0" smtClean="0">
                <a:solidFill>
                  <a:srgbClr val="10779C"/>
                </a:solidFill>
                <a:latin typeface="Gabriola" pitchFamily="82" charset="0"/>
              </a:rPr>
              <a:t>                   Н</a:t>
            </a:r>
            <a:r>
              <a:rPr lang="ru-RU" b="1" i="1" dirty="0">
                <a:solidFill>
                  <a:srgbClr val="10779C"/>
                </a:solidFill>
                <a:latin typeface="Gabriola" pitchFamily="82" charset="0"/>
              </a:rPr>
              <a:t>. </a:t>
            </a:r>
            <a:r>
              <a:rPr lang="ru-RU" b="1" i="1" dirty="0" smtClean="0">
                <a:solidFill>
                  <a:srgbClr val="10779C"/>
                </a:solidFill>
                <a:latin typeface="Gabriola" pitchFamily="82" charset="0"/>
              </a:rPr>
              <a:t>Найденова</a:t>
            </a:r>
            <a:endParaRPr lang="ru-RU" b="1" dirty="0">
              <a:solidFill>
                <a:srgbClr val="10779C"/>
              </a:solidFill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4611" y="3906984"/>
            <a:ext cx="35091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Девочка из снега или изо льда.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К нам она приходит в Новый год всегда.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С дедушкой подарки щедро раздает,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Водит хороводы, песенки поет.</a:t>
            </a:r>
          </a:p>
          <a:p>
            <a:pPr fontAlgn="t"/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Мы ее Снегурочкой ласково зовем.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И в волшебный праздник в гости очень ждем.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С нею озорницей некогда скучать.</a:t>
            </a:r>
            <a:br>
              <a:rPr lang="ru-RU" b="1" dirty="0">
                <a:solidFill>
                  <a:srgbClr val="10779C"/>
                </a:solidFill>
                <a:latin typeface="Gabriola" pitchFamily="82" charset="0"/>
              </a:rPr>
            </a:br>
            <a:r>
              <a:rPr lang="ru-RU" b="1" dirty="0">
                <a:solidFill>
                  <a:srgbClr val="10779C"/>
                </a:solidFill>
                <a:latin typeface="Gabriola" pitchFamily="82" charset="0"/>
              </a:rPr>
              <a:t>Новый год с ней очень весело встречать</a:t>
            </a:r>
            <a:r>
              <a:rPr lang="ru-RU" b="1" dirty="0" smtClean="0">
                <a:solidFill>
                  <a:srgbClr val="10779C"/>
                </a:solidFill>
                <a:latin typeface="Gabriola" pitchFamily="82" charset="0"/>
              </a:rPr>
              <a:t>.</a:t>
            </a:r>
          </a:p>
          <a:p>
            <a:pPr fontAlgn="t"/>
            <a:r>
              <a:rPr lang="ru-RU" b="1" i="1" dirty="0" smtClean="0">
                <a:solidFill>
                  <a:srgbClr val="10779C"/>
                </a:solidFill>
                <a:latin typeface="Gabriola" pitchFamily="82" charset="0"/>
              </a:rPr>
              <a:t>                                          Светлана </a:t>
            </a:r>
            <a:r>
              <a:rPr lang="en-US" b="1" i="1" dirty="0" err="1">
                <a:solidFill>
                  <a:srgbClr val="10779C"/>
                </a:solidFill>
                <a:latin typeface="Gabriola" pitchFamily="82" charset="0"/>
              </a:rPr>
              <a:t>Olegova</a:t>
            </a:r>
            <a:endParaRPr lang="ru-RU" b="1" dirty="0">
              <a:solidFill>
                <a:srgbClr val="10779C"/>
              </a:solidFill>
              <a:latin typeface="Gabriola" pitchFamily="82" charset="0"/>
            </a:endParaRPr>
          </a:p>
        </p:txBody>
      </p:sp>
      <p:pic>
        <p:nvPicPr>
          <p:cNvPr id="10" name="Picture 2" descr="http://www.uznaiki.ru/Knigi_dlya_detej/Obuchenie_doshkolnika/images/Snegurochka-Kniga-pod-el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93" y="3980408"/>
            <a:ext cx="1326516" cy="21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uznaiki.ru/Azbukvarik/Knigi_so_zvukom_muzykalnye_knigi/images/Snegurochka-krasavit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9" y="1169351"/>
            <a:ext cx="1301128" cy="223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static2.ozone.ru/multimedia/books_covers/1011033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2" y="1395143"/>
            <a:ext cx="1493487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http://img2.labirint.ru/books/375450/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4224"/>
          <a:stretch/>
        </p:blipFill>
        <p:spPr bwMode="auto">
          <a:xfrm>
            <a:off x="923722" y="4163256"/>
            <a:ext cx="135586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3" y="5551766"/>
            <a:ext cx="6412675" cy="8015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33338D"/>
                </a:solidFill>
              </a:rPr>
              <a:t>Играем со Снегурочкой</a:t>
            </a:r>
            <a:endParaRPr lang="ru-RU" b="1" dirty="0">
              <a:solidFill>
                <a:srgbClr val="33338D"/>
              </a:solidFill>
            </a:endParaRPr>
          </a:p>
        </p:txBody>
      </p:sp>
      <p:pic>
        <p:nvPicPr>
          <p:cNvPr id="44033" name="Picture 1" descr="D:\Desktop\Новая папка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0" y="205449"/>
            <a:ext cx="4750131" cy="550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183" y="162871"/>
            <a:ext cx="3589318" cy="506681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 smtClean="0">
                <a:solidFill>
                  <a:srgbClr val="0070C0"/>
                </a:solidFill>
                <a:latin typeface="Gabriola" pitchFamily="82" charset="0"/>
              </a:rPr>
              <a:t>Загадки от Снегурочки</a:t>
            </a:r>
            <a:endParaRPr lang="ru-RU" sz="2800" b="1" u="sng" dirty="0">
              <a:solidFill>
                <a:srgbClr val="0070C0"/>
              </a:solidFill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9075" y="937199"/>
            <a:ext cx="2404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Я снежная, я белая,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Меня ребята сделали,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Днем они всегда со мной,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Вечером идут домой.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Ну, а ночью под луной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Очень грустно мне одной.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                      (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снежная баба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37958" y="937199"/>
            <a:ext cx="22384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Раз, два, три!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—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Звучит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команда, —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Ну-ка, елочка, гори!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Зажигает фонари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Новогодняя … (гирлянда)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98520" y="2716734"/>
            <a:ext cx="26541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Он слетает белой стаей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И сверкает на лету.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Он звездой прохладной тает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На ладони и во рту.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                                (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снег)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8763" y="4347950"/>
            <a:ext cx="23750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Ёжик на неё похож,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Листьев вовсе не найдёшь.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Как красавица, стройна,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А на Новый год - важна.</a:t>
            </a:r>
            <a:b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                                    (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Елка)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37958" y="4347950"/>
            <a:ext cx="25917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Будет елочка стоять.</a:t>
            </a:r>
          </a:p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Каждой веточкой сверкать.</a:t>
            </a:r>
          </a:p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И от пола  –  до макушки</a:t>
            </a:r>
          </a:p>
          <a:p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Светят яркие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…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                              (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игрушки).</a:t>
            </a:r>
          </a:p>
        </p:txBody>
      </p:sp>
      <p:pic>
        <p:nvPicPr>
          <p:cNvPr id="45058" name="Picture 2" descr="http://i01.fotocdn.net/3/tlog_box/1312/131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01" y="669552"/>
            <a:ext cx="1621095" cy="21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i166.photobucket.com/albums/u114/ljussyster/jul/billedCAX68RZ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150" y="3412176"/>
            <a:ext cx="2362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ttp://www.playing-field.ru/img/2015/052203/07436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80" y="4347950"/>
            <a:ext cx="1957738" cy="20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2" name="Picture 16" descr="http://www2.psd100.com/ppp/2013/12/0101/Sleet-1201192610.png_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57" y="256841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387">
            <a:off x="7642237" y="-90909"/>
            <a:ext cx="1530985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esktop\презентация\4238d96b1ba5b49ffcc987901f9573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6" y="0"/>
            <a:ext cx="5593278" cy="66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8440" y="924271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Дед Мороз принёс подарки.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Угадай</a:t>
            </a:r>
            <a:r>
              <a:rPr lang="ru-RU" b="1" dirty="0">
                <a:solidFill>
                  <a:srgbClr val="0070C0"/>
                </a:solidFill>
              </a:rPr>
              <a:t>, что в каждом мешочке. Соедини мешочек и предмет, который в нём спрятан.</a:t>
            </a:r>
          </a:p>
        </p:txBody>
      </p:sp>
    </p:spTree>
    <p:extLst>
      <p:ext uri="{BB962C8B-B14F-4D97-AF65-F5344CB8AC3E}">
        <p14:creationId xmlns:p14="http://schemas.microsoft.com/office/powerpoint/2010/main" val="15545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1879" y="2158085"/>
            <a:ext cx="23750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B0F0"/>
                </a:solidFill>
              </a:rPr>
              <a:t>Помоги </a:t>
            </a:r>
            <a:endParaRPr lang="ru-RU" b="1" i="1" dirty="0" smtClean="0">
              <a:solidFill>
                <a:srgbClr val="00B0F0"/>
              </a:solidFill>
            </a:endParaRPr>
          </a:p>
          <a:p>
            <a:r>
              <a:rPr lang="ru-RU" b="1" i="1" dirty="0" smtClean="0">
                <a:solidFill>
                  <a:srgbClr val="00B0F0"/>
                </a:solidFill>
              </a:rPr>
              <a:t>девочке 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пройти 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лабиринт </a:t>
            </a:r>
          </a:p>
          <a:p>
            <a:r>
              <a:rPr lang="ru-RU" b="1" i="1" dirty="0" smtClean="0">
                <a:solidFill>
                  <a:srgbClr val="00B0F0"/>
                </a:solidFill>
              </a:rPr>
              <a:t>и </a:t>
            </a:r>
            <a:r>
              <a:rPr lang="ru-RU" b="1" i="1" dirty="0">
                <a:solidFill>
                  <a:srgbClr val="00B0F0"/>
                </a:solidFill>
              </a:rPr>
              <a:t>получить новогодние подарки.</a:t>
            </a:r>
          </a:p>
        </p:txBody>
      </p:sp>
      <p:pic>
        <p:nvPicPr>
          <p:cNvPr id="6" name="Picture 3" descr="G:\снегурка\задания\6b56dc59cf0c393700322ecfc71d55d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498" r="2165" b="3163"/>
          <a:stretch/>
        </p:blipFill>
        <p:spPr bwMode="auto">
          <a:xfrm>
            <a:off x="2137558" y="103975"/>
            <a:ext cx="4805300" cy="64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od_article2336348_1 (384x500, 224K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5028" y="-691"/>
            <a:ext cx="1938972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ad54kld.ru/zolotayribka/Picture%20N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80" t="6910" r="1867" b="20646"/>
          <a:stretch/>
        </p:blipFill>
        <p:spPr bwMode="auto">
          <a:xfrm>
            <a:off x="3592389" y="463138"/>
            <a:ext cx="3520930" cy="51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0_7fcb2_2ba01a47_XL (231x700, 194Kb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081" y="-12484"/>
            <a:ext cx="1468272" cy="413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54" name="Picture 2" descr="http://www.babyworld.kz/templates/babyworld/images/sneguroch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" y="545962"/>
            <a:ext cx="3822166" cy="602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6359" y="5880656"/>
            <a:ext cx="2869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10779C"/>
                </a:solidFill>
                <a:latin typeface="Gabriola" pitchFamily="82" charset="0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9901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0233" y="5948819"/>
            <a:ext cx="6347714" cy="7013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33338D"/>
                </a:solidFill>
              </a:rPr>
              <a:t>Весь материал презентации использован при создании </a:t>
            </a:r>
            <a:r>
              <a:rPr lang="ru-RU" b="1" dirty="0" err="1">
                <a:solidFill>
                  <a:srgbClr val="33338D"/>
                </a:solidFill>
              </a:rPr>
              <a:t>л</a:t>
            </a:r>
            <a:r>
              <a:rPr lang="ru-RU" b="1" dirty="0" err="1" smtClean="0">
                <a:solidFill>
                  <a:srgbClr val="33338D"/>
                </a:solidFill>
              </a:rPr>
              <a:t>эпбука</a:t>
            </a:r>
            <a:r>
              <a:rPr lang="ru-RU" b="1" dirty="0" smtClean="0">
                <a:solidFill>
                  <a:srgbClr val="33338D"/>
                </a:solidFill>
              </a:rPr>
              <a:t> « Снегурочка»</a:t>
            </a:r>
            <a:endParaRPr lang="ru-RU" b="1" dirty="0">
              <a:solidFill>
                <a:srgbClr val="33338D"/>
              </a:solidFill>
            </a:endParaRPr>
          </a:p>
        </p:txBody>
      </p:sp>
      <p:pic>
        <p:nvPicPr>
          <p:cNvPr id="4" name="Picture 2" descr="D:\Desktop\20160119_133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8" y="391885"/>
            <a:ext cx="6986260" cy="493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83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5360" y="5149056"/>
            <a:ext cx="58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Перед Новым Годом вместе с Дедом Морозом 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 Снегурочка разбирает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письма и прочую корреспонденцию, которая </a:t>
            </a:r>
            <a:endParaRPr lang="ru-RU" sz="24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в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Великий Устюг приходит в огромных 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количествах</a:t>
            </a:r>
            <a:endParaRPr lang="ru-RU" sz="24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7" name="Picture 5" descr="новогод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4" y="421732"/>
            <a:ext cx="4164446" cy="39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новогодн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62" y="1189935"/>
            <a:ext cx="2633563" cy="37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d_article2336348_1 (384x500, 224K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5028" y="-691"/>
            <a:ext cx="1938972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839" y="5619095"/>
            <a:ext cx="504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П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ридумывает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оригинальные подарки </a:t>
            </a:r>
            <a:endParaRPr lang="ru-RU" sz="24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и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представления для самых маленьких </a:t>
            </a:r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детей</a:t>
            </a:r>
            <a:endParaRPr lang="ru-RU" sz="24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7" name="Picture 4" descr="D:\Desktop\0_f6c27_2701b486_XXL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280" y="405140"/>
            <a:ext cx="3982720" cy="51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ibalych.ru/wp-content/uploads/2014/02/1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0908" y="4529007"/>
            <a:ext cx="1400072" cy="11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mg-fotki.yandex.ru/get/5314/34907849.16/0_7b01f_6ac05cee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72" y="-71120"/>
            <a:ext cx="39147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49273"/>
            <a:ext cx="523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На праздниках Снегурочка помогает </a:t>
            </a:r>
            <a:endParaRPr lang="ru-RU" sz="24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abriola" pitchFamily="82" charset="0"/>
              </a:rPr>
              <a:t>веселить </a:t>
            </a:r>
            <a:r>
              <a:rPr lang="ru-RU" sz="2400" b="1" dirty="0">
                <a:solidFill>
                  <a:srgbClr val="0070C0"/>
                </a:solidFill>
                <a:latin typeface="Gabriola" pitchFamily="82" charset="0"/>
              </a:rPr>
              <a:t>ребятню играми, водить у елки хороводы, раздавать подарки.</a:t>
            </a:r>
          </a:p>
        </p:txBody>
      </p:sp>
      <p:pic>
        <p:nvPicPr>
          <p:cNvPr id="4098" name="Picture 2" descr="http://img-fotki.yandex.ru/get/5313/136487634.15/0_6da86_415d6d4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56" y="52139"/>
            <a:ext cx="3916984" cy="5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снегурка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44" y="1439949"/>
            <a:ext cx="4011612" cy="40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teremsnegurochki.ru/images/tymba/b2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21052"/>
          <a:stretch/>
        </p:blipFill>
        <p:spPr bwMode="auto">
          <a:xfrm>
            <a:off x="3123211" y="3428795"/>
            <a:ext cx="5634469" cy="31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8205" y="740200"/>
            <a:ext cx="40645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Живет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Снегурочка  в Тереме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сказочном,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в славной Костроме да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на Волге-матушке.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На подворье гостей радуют играми с шутками и прибаутками, поят чаем в уютной беседке, а зимой можно кататься с горки на деревянных санках и водить хороводы у елки</a:t>
            </a:r>
            <a:endParaRPr lang="ru-RU" sz="2000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5126" name="Picture 6" descr="http://administrator.vodoleyka.ru/images/77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3" y="358734"/>
            <a:ext cx="3712569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940" y="3560826"/>
            <a:ext cx="30222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000" b="1" smtClean="0">
                <a:solidFill>
                  <a:srgbClr val="0070C0"/>
                </a:solidFill>
                <a:latin typeface="Gabriola" pitchFamily="82" charset="0"/>
              </a:rPr>
              <a:t>Вокруг дома целый чудный мир. Есть здесь и камень, указывающий дорогу путникам, и колодец с ключевой водицей, и огромная деревянная ложка, и звонница </a:t>
            </a:r>
          </a:p>
          <a:p>
            <a:r>
              <a:rPr lang="ru-RU" sz="2000" b="1" smtClean="0">
                <a:solidFill>
                  <a:srgbClr val="0070C0"/>
                </a:solidFill>
                <a:latin typeface="Gabriola" pitchFamily="82" charset="0"/>
              </a:rPr>
              <a:t>   с    небольшими колоколами. </a:t>
            </a:r>
            <a:endParaRPr lang="ru-RU" sz="200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000" b="1" smtClean="0">
                <a:solidFill>
                  <a:srgbClr val="0070C0"/>
                </a:solidFill>
                <a:latin typeface="Gabriola" pitchFamily="82" charset="0"/>
              </a:rPr>
              <a:t>.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 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9387">
            <a:off x="7683431" y="7062"/>
            <a:ext cx="1530985" cy="224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4900" y="5084280"/>
            <a:ext cx="63412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А вместе со Снегурочкой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проживают Домовой, </a:t>
            </a:r>
            <a:r>
              <a:rPr lang="ru-RU" sz="2000" b="1" dirty="0" err="1" smtClean="0">
                <a:solidFill>
                  <a:srgbClr val="0070C0"/>
                </a:solidFill>
                <a:latin typeface="Gabriola" pitchFamily="82" charset="0"/>
              </a:rPr>
              <a:t>Домовиха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 и кот </a:t>
            </a:r>
            <a:r>
              <a:rPr lang="ru-RU" sz="2000" b="1" dirty="0" err="1" smtClean="0">
                <a:solidFill>
                  <a:srgbClr val="0070C0"/>
                </a:solidFill>
                <a:latin typeface="Gabriola" pitchFamily="82" charset="0"/>
              </a:rPr>
              <a:t>Баюн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Вместе ведут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они посетителей по дивному домику,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показывают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кукольное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представление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и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рассказывают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о поверьях и легендах, связанных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со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сказочной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героиней. Снегурочка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делится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секретами волшебства и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показывает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чудесные предметы,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которые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ей в этом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помогают.</a:t>
            </a:r>
            <a:endParaRPr lang="ru-RU" sz="2000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pic>
        <p:nvPicPr>
          <p:cNvPr id="5" name="Picture 4" descr="http://cs625429.vk.me/v625429403/304db/x5-hOOqF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53" y="179393"/>
            <a:ext cx="3366517" cy="22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magput.ru/pics/large/102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91" y="2835423"/>
            <a:ext cx="3032135" cy="20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tolitsa-tours.ru/images/foto/ustuk-iz-ekb-kostroma/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3" y="2835423"/>
            <a:ext cx="2989819" cy="19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0_7fcb2_2ba01a47_XL (231x700, 194Kb)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5844" y="0"/>
            <a:ext cx="1068945" cy="383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teremsnegurochki.ru/images/tymba/67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36" y="293369"/>
            <a:ext cx="2076190" cy="13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remsnegurochki.ru/images/tymba/67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4" y="1125126"/>
            <a:ext cx="23812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8139" y="5236459"/>
            <a:ext cx="63592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Отведут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желающих и в удивительную комнату, целиком сделанную изо льда. Все здесь из замершей воды: и стены, и мебель, и скульптуры, и посуда, из которой потчуют необычными сладкими </a:t>
            </a:r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коктейлями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10" descr="http://proxy2974.my-addr.org/myaddrproxy.php/http/strana.ru/media/images/uploaded/gallery_promo212955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513"/>
          <a:stretch/>
        </p:blipFill>
        <p:spPr bwMode="auto">
          <a:xfrm>
            <a:off x="308759" y="3034158"/>
            <a:ext cx="3487743" cy="240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ravel-s-child.ru/upload/iblock/750/7502afc4cb5d411d024d04a85d20f18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4" r="37926" b="594"/>
          <a:stretch/>
        </p:blipFill>
        <p:spPr bwMode="auto">
          <a:xfrm>
            <a:off x="308759" y="98981"/>
            <a:ext cx="2312680" cy="24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teremsnegurochki.ru/images/tymba/b58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02" y="161391"/>
            <a:ext cx="3226434" cy="24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avto-podruga.ru/_bl/0/s5330544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8"/>
          <a:stretch/>
        </p:blipFill>
        <p:spPr bwMode="auto">
          <a:xfrm>
            <a:off x="4893830" y="2809102"/>
            <a:ext cx="1905000" cy="27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320" y="377720"/>
            <a:ext cx="29035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Рядом в </a:t>
            </a:r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двухэтажном здании официальной резиденции Костромской Снегурочки расположились Академия Снежных Чудес, Комната Чудес, Музыкальная гостиная, Почта и Сувенирная лавка. </a:t>
            </a:r>
          </a:p>
        </p:txBody>
      </p:sp>
      <p:pic>
        <p:nvPicPr>
          <p:cNvPr id="8198" name="Picture 6" descr="http://sport-inform.ru-lit.ru/pic/peizaj/b-0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6" r="11881" b="27512"/>
          <a:stretch/>
        </p:blipFill>
        <p:spPr bwMode="auto">
          <a:xfrm>
            <a:off x="3369139" y="167255"/>
            <a:ext cx="4456211" cy="32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9367" y="3660355"/>
            <a:ext cx="780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Здесь гостей встречает  Снегурочка  и  Академики Снежных Чудес </a:t>
            </a:r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 </a:t>
            </a:r>
          </a:p>
        </p:txBody>
      </p:sp>
      <p:pic>
        <p:nvPicPr>
          <p:cNvPr id="8202" name="Picture 10" descr="Скорен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95" y="4766305"/>
            <a:ext cx="1656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Весточ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12" y="4230265"/>
            <a:ext cx="165599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Ум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88" y="4136685"/>
            <a:ext cx="1655999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27209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71784" y="5934372"/>
            <a:ext cx="71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Умник </a:t>
            </a:r>
            <a:endParaRPr lang="ru-RU" dirty="0"/>
          </a:p>
        </p:txBody>
      </p:sp>
      <p:pic>
        <p:nvPicPr>
          <p:cNvPr id="8210" name="Picture 18" descr="Академик Главны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2" y="4834253"/>
            <a:ext cx="1655611" cy="16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59332" y="4230265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err="1" smtClean="0">
                <a:solidFill>
                  <a:srgbClr val="0070C0"/>
                </a:solidFill>
                <a:latin typeface="Gabriola" pitchFamily="82" charset="0"/>
              </a:rPr>
              <a:t>Скоренка</a:t>
            </a:r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  рукодельница</a:t>
            </a:r>
            <a:endParaRPr lang="ru-RU" b="1" dirty="0">
              <a:solidFill>
                <a:srgbClr val="0070C0"/>
              </a:solidFill>
              <a:latin typeface="Gabriola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320" y="4007030"/>
            <a:ext cx="1936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Академик Главный – </a:t>
            </a:r>
            <a:endParaRPr lang="ru-RU" sz="2000" b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Gabriola" pitchFamily="82" charset="0"/>
              </a:rPr>
              <a:t>магистр </a:t>
            </a:r>
            <a:r>
              <a:rPr lang="ru-RU" sz="2000" b="1" dirty="0">
                <a:solidFill>
                  <a:srgbClr val="0070C0"/>
                </a:solidFill>
                <a:latin typeface="Gabriola" pitchFamily="82" charset="0"/>
              </a:rPr>
              <a:t>игры.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74264" y="6069439"/>
            <a:ext cx="118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abriola" pitchFamily="82" charset="0"/>
              </a:rPr>
              <a:t>Весточка</a:t>
            </a:r>
            <a:endParaRPr lang="ru-RU" dirty="0"/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Gabriola" pitchFamily="82" charset="0"/>
              </a:rPr>
              <a:t>почтальонша</a:t>
            </a:r>
            <a:endParaRPr lang="ru-RU" dirty="0"/>
          </a:p>
        </p:txBody>
      </p:sp>
      <p:pic>
        <p:nvPicPr>
          <p:cNvPr id="14" name="Рисунок 13" descr="http://dreamworlds.ru/uploads/posts/2013-12/thumbs/1388344199_novogodniy-klipart3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26" y="2594491"/>
            <a:ext cx="1693545" cy="101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597</Words>
  <Application>Microsoft Office PowerPoint</Application>
  <PresentationFormat>Экран (4:3)</PresentationFormat>
  <Paragraphs>107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Снегурочка в лаковой миниатюре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Играем со Снегурочкой</vt:lpstr>
      <vt:lpstr>Загадки от Снегурочки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100</cp:revision>
  <dcterms:created xsi:type="dcterms:W3CDTF">2012-12-24T11:18:54Z</dcterms:created>
  <dcterms:modified xsi:type="dcterms:W3CDTF">2016-01-25T06:12:00Z</dcterms:modified>
</cp:coreProperties>
</file>