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01" autoAdjust="0"/>
  </p:normalViewPr>
  <p:slideViewPr>
    <p:cSldViewPr>
      <p:cViewPr varScale="1">
        <p:scale>
          <a:sx n="80" d="100"/>
          <a:sy n="80" d="100"/>
        </p:scale>
        <p:origin x="-54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9B29CF8-1F16-40BE-A743-F6631938614F}" type="datetimeFigureOut">
              <a:rPr lang="ru-RU" smtClean="0"/>
              <a:t>11.12.2018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35E167-C079-4E45-AA78-FE0A3B27F30F}" type="slidenum">
              <a:rPr lang="ru-RU" smtClean="0"/>
              <a:t>‹#›</a:t>
            </a:fld>
            <a:endParaRPr lang="ru-RU"/>
          </a:p>
        </p:txBody>
      </p:sp>
    </p:spTree>
    <p:extLst>
      <p:ext uri="{BB962C8B-B14F-4D97-AF65-F5344CB8AC3E}">
        <p14:creationId xmlns:p14="http://schemas.microsoft.com/office/powerpoint/2010/main" val="3514443624"/>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B29CF8-1F16-40BE-A743-F6631938614F}" type="datetimeFigureOut">
              <a:rPr lang="ru-RU" smtClean="0"/>
              <a:t>11.12.2018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35E167-C079-4E45-AA78-FE0A3B27F30F}" type="slidenum">
              <a:rPr lang="ru-RU" smtClean="0"/>
              <a:t>‹#›</a:t>
            </a:fld>
            <a:endParaRPr lang="ru-RU"/>
          </a:p>
        </p:txBody>
      </p:sp>
    </p:spTree>
    <p:extLst>
      <p:ext uri="{BB962C8B-B14F-4D97-AF65-F5344CB8AC3E}">
        <p14:creationId xmlns:p14="http://schemas.microsoft.com/office/powerpoint/2010/main" val="4265679644"/>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B29CF8-1F16-40BE-A743-F6631938614F}" type="datetimeFigureOut">
              <a:rPr lang="ru-RU" smtClean="0"/>
              <a:t>11.12.2018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35E167-C079-4E45-AA78-FE0A3B27F30F}" type="slidenum">
              <a:rPr lang="ru-RU" smtClean="0"/>
              <a:t>‹#›</a:t>
            </a:fld>
            <a:endParaRPr lang="ru-RU"/>
          </a:p>
        </p:txBody>
      </p:sp>
    </p:spTree>
    <p:extLst>
      <p:ext uri="{BB962C8B-B14F-4D97-AF65-F5344CB8AC3E}">
        <p14:creationId xmlns:p14="http://schemas.microsoft.com/office/powerpoint/2010/main" val="2292291967"/>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B29CF8-1F16-40BE-A743-F6631938614F}" type="datetimeFigureOut">
              <a:rPr lang="ru-RU" smtClean="0"/>
              <a:t>11.12.2018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35E167-C079-4E45-AA78-FE0A3B27F30F}" type="slidenum">
              <a:rPr lang="ru-RU" smtClean="0"/>
              <a:t>‹#›</a:t>
            </a:fld>
            <a:endParaRPr lang="ru-RU"/>
          </a:p>
        </p:txBody>
      </p:sp>
    </p:spTree>
    <p:extLst>
      <p:ext uri="{BB962C8B-B14F-4D97-AF65-F5344CB8AC3E}">
        <p14:creationId xmlns:p14="http://schemas.microsoft.com/office/powerpoint/2010/main" val="1370725591"/>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9B29CF8-1F16-40BE-A743-F6631938614F}" type="datetimeFigureOut">
              <a:rPr lang="ru-RU" smtClean="0"/>
              <a:t>11.12.2018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35E167-C079-4E45-AA78-FE0A3B27F30F}" type="slidenum">
              <a:rPr lang="ru-RU" smtClean="0"/>
              <a:t>‹#›</a:t>
            </a:fld>
            <a:endParaRPr lang="ru-RU"/>
          </a:p>
        </p:txBody>
      </p:sp>
    </p:spTree>
    <p:extLst>
      <p:ext uri="{BB962C8B-B14F-4D97-AF65-F5344CB8AC3E}">
        <p14:creationId xmlns:p14="http://schemas.microsoft.com/office/powerpoint/2010/main" val="1574200563"/>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9B29CF8-1F16-40BE-A743-F6631938614F}" type="datetimeFigureOut">
              <a:rPr lang="ru-RU" smtClean="0"/>
              <a:t>11.12.2018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35E167-C079-4E45-AA78-FE0A3B27F30F}" type="slidenum">
              <a:rPr lang="ru-RU" smtClean="0"/>
              <a:t>‹#›</a:t>
            </a:fld>
            <a:endParaRPr lang="ru-RU"/>
          </a:p>
        </p:txBody>
      </p:sp>
    </p:spTree>
    <p:extLst>
      <p:ext uri="{BB962C8B-B14F-4D97-AF65-F5344CB8AC3E}">
        <p14:creationId xmlns:p14="http://schemas.microsoft.com/office/powerpoint/2010/main" val="1480276273"/>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9B29CF8-1F16-40BE-A743-F6631938614F}" type="datetimeFigureOut">
              <a:rPr lang="ru-RU" smtClean="0"/>
              <a:t>11.12.2018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335E167-C079-4E45-AA78-FE0A3B27F30F}" type="slidenum">
              <a:rPr lang="ru-RU" smtClean="0"/>
              <a:t>‹#›</a:t>
            </a:fld>
            <a:endParaRPr lang="ru-RU"/>
          </a:p>
        </p:txBody>
      </p:sp>
    </p:spTree>
    <p:extLst>
      <p:ext uri="{BB962C8B-B14F-4D97-AF65-F5344CB8AC3E}">
        <p14:creationId xmlns:p14="http://schemas.microsoft.com/office/powerpoint/2010/main" val="846167606"/>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9B29CF8-1F16-40BE-A743-F6631938614F}" type="datetimeFigureOut">
              <a:rPr lang="ru-RU" smtClean="0"/>
              <a:t>11.12.2018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335E167-C079-4E45-AA78-FE0A3B27F30F}" type="slidenum">
              <a:rPr lang="ru-RU" smtClean="0"/>
              <a:t>‹#›</a:t>
            </a:fld>
            <a:endParaRPr lang="ru-RU"/>
          </a:p>
        </p:txBody>
      </p:sp>
    </p:spTree>
    <p:extLst>
      <p:ext uri="{BB962C8B-B14F-4D97-AF65-F5344CB8AC3E}">
        <p14:creationId xmlns:p14="http://schemas.microsoft.com/office/powerpoint/2010/main" val="3124525675"/>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9B29CF8-1F16-40BE-A743-F6631938614F}" type="datetimeFigureOut">
              <a:rPr lang="ru-RU" smtClean="0"/>
              <a:t>11.12.2018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335E167-C079-4E45-AA78-FE0A3B27F30F}" type="slidenum">
              <a:rPr lang="ru-RU" smtClean="0"/>
              <a:t>‹#›</a:t>
            </a:fld>
            <a:endParaRPr lang="ru-RU"/>
          </a:p>
        </p:txBody>
      </p:sp>
    </p:spTree>
    <p:extLst>
      <p:ext uri="{BB962C8B-B14F-4D97-AF65-F5344CB8AC3E}">
        <p14:creationId xmlns:p14="http://schemas.microsoft.com/office/powerpoint/2010/main" val="455257943"/>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9B29CF8-1F16-40BE-A743-F6631938614F}" type="datetimeFigureOut">
              <a:rPr lang="ru-RU" smtClean="0"/>
              <a:t>11.12.2018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35E167-C079-4E45-AA78-FE0A3B27F30F}" type="slidenum">
              <a:rPr lang="ru-RU" smtClean="0"/>
              <a:t>‹#›</a:t>
            </a:fld>
            <a:endParaRPr lang="ru-RU"/>
          </a:p>
        </p:txBody>
      </p:sp>
    </p:spTree>
    <p:extLst>
      <p:ext uri="{BB962C8B-B14F-4D97-AF65-F5344CB8AC3E}">
        <p14:creationId xmlns:p14="http://schemas.microsoft.com/office/powerpoint/2010/main" val="798675930"/>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9B29CF8-1F16-40BE-A743-F6631938614F}" type="datetimeFigureOut">
              <a:rPr lang="ru-RU" smtClean="0"/>
              <a:t>11.12.2018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35E167-C079-4E45-AA78-FE0A3B27F30F}" type="slidenum">
              <a:rPr lang="ru-RU" smtClean="0"/>
              <a:t>‹#›</a:t>
            </a:fld>
            <a:endParaRPr lang="ru-RU"/>
          </a:p>
        </p:txBody>
      </p:sp>
    </p:spTree>
    <p:extLst>
      <p:ext uri="{BB962C8B-B14F-4D97-AF65-F5344CB8AC3E}">
        <p14:creationId xmlns:p14="http://schemas.microsoft.com/office/powerpoint/2010/main" val="107698686"/>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B29CF8-1F16-40BE-A743-F6631938614F}" type="datetimeFigureOut">
              <a:rPr lang="ru-RU" smtClean="0"/>
              <a:t>11.12.2018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35E167-C079-4E45-AA78-FE0A3B27F30F}" type="slidenum">
              <a:rPr lang="ru-RU" smtClean="0"/>
              <a:t>‹#›</a:t>
            </a:fld>
            <a:endParaRPr lang="ru-RU"/>
          </a:p>
        </p:txBody>
      </p:sp>
    </p:spTree>
    <p:extLst>
      <p:ext uri="{BB962C8B-B14F-4D97-AF65-F5344CB8AC3E}">
        <p14:creationId xmlns:p14="http://schemas.microsoft.com/office/powerpoint/2010/main" val="1308840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7.jp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47664" y="764704"/>
            <a:ext cx="7416824" cy="3528392"/>
          </a:xfrm>
        </p:spPr>
        <p:txBody>
          <a:bodyPr>
            <a:normAutofit fontScale="90000"/>
          </a:bodyPr>
          <a:lstStyle/>
          <a:p>
            <a:r>
              <a:rPr lang="ru-RU" sz="4900" b="1" i="1" dirty="0">
                <a:solidFill>
                  <a:srgbClr val="0070C0"/>
                </a:solidFill>
                <a:effectLst>
                  <a:outerShdw blurRad="38100" dist="38100" dir="2700000" algn="tl">
                    <a:srgbClr val="000000">
                      <a:alpha val="43137"/>
                    </a:srgbClr>
                  </a:outerShdw>
                </a:effectLst>
                <a:latin typeface="Bookman Old Style" panose="02050604050505020204" pitchFamily="18" charset="0"/>
              </a:rPr>
              <a:t>«Виды игр и их роль в </a:t>
            </a:r>
            <a:r>
              <a:rPr lang="ru-RU" sz="4900" b="1" i="1" dirty="0" smtClean="0">
                <a:solidFill>
                  <a:srgbClr val="0070C0"/>
                </a:solidFill>
                <a:effectLst>
                  <a:outerShdw blurRad="38100" dist="38100" dir="2700000" algn="tl">
                    <a:srgbClr val="000000">
                      <a:alpha val="43137"/>
                    </a:srgbClr>
                  </a:outerShdw>
                </a:effectLst>
                <a:latin typeface="Bookman Old Style" panose="02050604050505020204" pitchFamily="18" charset="0"/>
              </a:rPr>
              <a:t>жизни, воспитании и </a:t>
            </a:r>
            <a:r>
              <a:rPr lang="ru-RU" sz="4900" b="1" i="1" dirty="0">
                <a:solidFill>
                  <a:srgbClr val="0070C0"/>
                </a:solidFill>
                <a:effectLst>
                  <a:outerShdw blurRad="38100" dist="38100" dir="2700000" algn="tl">
                    <a:srgbClr val="000000">
                      <a:alpha val="43137"/>
                    </a:srgbClr>
                  </a:outerShdw>
                </a:effectLst>
                <a:latin typeface="Bookman Old Style" panose="02050604050505020204" pitchFamily="18" charset="0"/>
              </a:rPr>
              <a:t>обучении </a:t>
            </a:r>
            <a:r>
              <a:rPr lang="ru-RU" sz="4900" b="1" i="1" dirty="0" smtClean="0">
                <a:solidFill>
                  <a:srgbClr val="0070C0"/>
                </a:solidFill>
                <a:effectLst>
                  <a:outerShdw blurRad="38100" dist="38100" dir="2700000" algn="tl">
                    <a:srgbClr val="000000">
                      <a:alpha val="43137"/>
                    </a:srgbClr>
                  </a:outerShdw>
                </a:effectLst>
                <a:latin typeface="Bookman Old Style" panose="02050604050505020204" pitchFamily="18" charset="0"/>
              </a:rPr>
              <a:t>детей дошкольного </a:t>
            </a:r>
            <a:r>
              <a:rPr lang="ru-RU" sz="4900" b="1" i="1" dirty="0">
                <a:solidFill>
                  <a:srgbClr val="0070C0"/>
                </a:solidFill>
                <a:effectLst>
                  <a:outerShdw blurRad="38100" dist="38100" dir="2700000" algn="tl">
                    <a:srgbClr val="000000">
                      <a:alpha val="43137"/>
                    </a:srgbClr>
                  </a:outerShdw>
                </a:effectLst>
                <a:latin typeface="Bookman Old Style" panose="02050604050505020204" pitchFamily="18" charset="0"/>
              </a:rPr>
              <a:t>возраста»</a:t>
            </a:r>
            <a:r>
              <a:rPr lang="ru-RU" b="1" dirty="0">
                <a:solidFill>
                  <a:srgbClr val="0070C0"/>
                </a:solidFill>
              </a:rPr>
              <a:t/>
            </a:r>
            <a:br>
              <a:rPr lang="ru-RU" b="1" dirty="0">
                <a:solidFill>
                  <a:srgbClr val="0070C0"/>
                </a:solidFill>
              </a:rPr>
            </a:br>
            <a:endParaRPr lang="ru-RU" b="1" dirty="0">
              <a:solidFill>
                <a:srgbClr val="0070C0"/>
              </a:solidFill>
            </a:endParaRPr>
          </a:p>
        </p:txBody>
      </p:sp>
      <p:sp>
        <p:nvSpPr>
          <p:cNvPr id="3" name="Подзаголовок 2"/>
          <p:cNvSpPr>
            <a:spLocks noGrp="1"/>
          </p:cNvSpPr>
          <p:nvPr>
            <p:ph type="subTitle" idx="1"/>
          </p:nvPr>
        </p:nvSpPr>
        <p:spPr>
          <a:xfrm>
            <a:off x="2123728" y="5445224"/>
            <a:ext cx="6400800" cy="1180657"/>
          </a:xfrm>
        </p:spPr>
        <p:txBody>
          <a:bodyPr>
            <a:normAutofit/>
          </a:bodyPr>
          <a:lstStyle/>
          <a:p>
            <a:r>
              <a:rPr lang="ru-RU" i="1" dirty="0" smtClean="0">
                <a:solidFill>
                  <a:srgbClr val="002060"/>
                </a:solidFill>
                <a:effectLst>
                  <a:outerShdw blurRad="38100" dist="38100" dir="2700000" algn="tl">
                    <a:srgbClr val="000000">
                      <a:alpha val="43137"/>
                    </a:srgbClr>
                  </a:outerShdw>
                </a:effectLst>
                <a:latin typeface="Bookman Old Style" panose="02050604050505020204" pitchFamily="18" charset="0"/>
              </a:rPr>
              <a:t>Каплина Татьяна Анатольевна</a:t>
            </a:r>
            <a:endParaRPr lang="ru-RU" i="1" dirty="0">
              <a:solidFill>
                <a:srgbClr val="002060"/>
              </a:solidFill>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3691377733"/>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979712" y="116632"/>
            <a:ext cx="3394472"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580112" y="1916832"/>
            <a:ext cx="3394472"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31538250"/>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195736" y="188640"/>
            <a:ext cx="2952328" cy="52485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flipH="1">
            <a:off x="5580112" y="1124744"/>
            <a:ext cx="2977902" cy="52940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193101"/>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195736" y="188640"/>
            <a:ext cx="3394472"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Объект 5"/>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26588"/>
          <a:stretch/>
        </p:blipFill>
        <p:spPr>
          <a:xfrm>
            <a:off x="5796136" y="2276872"/>
            <a:ext cx="3121918" cy="40744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59150587"/>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7464" t="-225" b="225"/>
          <a:stretch/>
        </p:blipFill>
        <p:spPr>
          <a:xfrm>
            <a:off x="2461734" y="332656"/>
            <a:ext cx="4501474" cy="2736304"/>
          </a:xfrm>
        </p:spPr>
      </p:pic>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6628"/>
          <a:stretch/>
        </p:blipFill>
        <p:spPr bwMode="auto">
          <a:xfrm>
            <a:off x="4268178" y="3429000"/>
            <a:ext cx="4360646" cy="2942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3442180"/>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76011" y="116632"/>
            <a:ext cx="4294629" cy="24157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691680" y="2419582"/>
            <a:ext cx="4038600" cy="22717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4" name="Picture 2" descr="C:\Users\Хозяин\Downloads\виды игр\IMG-20181127-WA00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4428922"/>
            <a:ext cx="4318361" cy="24290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999603959"/>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92896" y="116632"/>
            <a:ext cx="6851104" cy="3744416"/>
          </a:xfrm>
        </p:spPr>
        <p:txBody>
          <a:bodyPr>
            <a:noAutofit/>
          </a:bodyPr>
          <a:lstStyle/>
          <a:p>
            <a:pPr algn="l"/>
            <a:r>
              <a:rPr lang="ru-RU" sz="1800" b="1" dirty="0">
                <a:latin typeface="Bookman Old Style" panose="02050604050505020204" pitchFamily="18" charset="0"/>
              </a:rPr>
              <a:t>Чему может научить </a:t>
            </a:r>
            <a:r>
              <a:rPr lang="ru-RU" sz="1800" b="1" dirty="0" smtClean="0">
                <a:latin typeface="Bookman Old Style" panose="02050604050505020204" pitchFamily="18" charset="0"/>
              </a:rPr>
              <a:t>игра </a:t>
            </a:r>
            <a:r>
              <a:rPr lang="ru-RU" sz="1800" b="1" dirty="0">
                <a:latin typeface="Bookman Old Style" panose="02050604050505020204" pitchFamily="18" charset="0"/>
              </a:rPr>
              <a:t>ребенка?</a:t>
            </a:r>
            <a:r>
              <a:rPr lang="ru-RU" sz="1800" dirty="0">
                <a:latin typeface="Bookman Old Style" panose="02050604050505020204" pitchFamily="18" charset="0"/>
              </a:rPr>
              <a:t/>
            </a:r>
            <a:br>
              <a:rPr lang="ru-RU" sz="1800" dirty="0">
                <a:latin typeface="Bookman Old Style" panose="02050604050505020204" pitchFamily="18" charset="0"/>
              </a:rPr>
            </a:br>
            <a:r>
              <a:rPr lang="ru-RU" sz="1800" dirty="0">
                <a:latin typeface="Bookman Old Style" panose="02050604050505020204" pitchFamily="18" charset="0"/>
              </a:rPr>
              <a:t>1. Вживаться в мир взрослых.</a:t>
            </a:r>
            <a:br>
              <a:rPr lang="ru-RU" sz="1800" dirty="0">
                <a:latin typeface="Bookman Old Style" panose="02050604050505020204" pitchFamily="18" charset="0"/>
              </a:rPr>
            </a:br>
            <a:r>
              <a:rPr lang="ru-RU" sz="1800" dirty="0">
                <a:latin typeface="Bookman Old Style" panose="02050604050505020204" pitchFamily="18" charset="0"/>
              </a:rPr>
              <a:t>2. Брать на себя роль, переживать какие-либо ситуации, как в реальности.</a:t>
            </a:r>
            <a:br>
              <a:rPr lang="ru-RU" sz="1800" dirty="0">
                <a:latin typeface="Bookman Old Style" panose="02050604050505020204" pitchFamily="18" charset="0"/>
              </a:rPr>
            </a:br>
            <a:r>
              <a:rPr lang="ru-RU" sz="1800" dirty="0">
                <a:latin typeface="Bookman Old Style" panose="02050604050505020204" pitchFamily="18" charset="0"/>
              </a:rPr>
              <a:t>3. Осознавать своё место среди других людей.</a:t>
            </a:r>
            <a:br>
              <a:rPr lang="ru-RU" sz="1800" dirty="0">
                <a:latin typeface="Bookman Old Style" panose="02050604050505020204" pitchFamily="18" charset="0"/>
              </a:rPr>
            </a:br>
            <a:r>
              <a:rPr lang="ru-RU" sz="1800" dirty="0">
                <a:latin typeface="Bookman Old Style" panose="02050604050505020204" pitchFamily="18" charset="0"/>
              </a:rPr>
              <a:t>4. Учиться уступать – ведь собственные желания не всегда совпадают с желаниями других.</a:t>
            </a:r>
            <a:br>
              <a:rPr lang="ru-RU" sz="1800" dirty="0">
                <a:latin typeface="Bookman Old Style" panose="02050604050505020204" pitchFamily="18" charset="0"/>
              </a:rPr>
            </a:br>
            <a:r>
              <a:rPr lang="ru-RU" sz="1800" dirty="0">
                <a:latin typeface="Bookman Old Style" panose="02050604050505020204" pitchFamily="18" charset="0"/>
              </a:rPr>
              <a:t>5. Рассчитывать на свои силы, при возникновении проблем.</a:t>
            </a:r>
            <a:br>
              <a:rPr lang="ru-RU" sz="1800" dirty="0">
                <a:latin typeface="Bookman Old Style" panose="02050604050505020204" pitchFamily="18" charset="0"/>
              </a:rPr>
            </a:br>
            <a:r>
              <a:rPr lang="ru-RU" sz="1800" dirty="0">
                <a:latin typeface="Bookman Old Style" panose="02050604050505020204" pitchFamily="18" charset="0"/>
              </a:rPr>
              <a:t>6. Не стесняясь выражать свои чувства и эмоции.</a:t>
            </a:r>
            <a:br>
              <a:rPr lang="ru-RU" sz="1800" dirty="0">
                <a:latin typeface="Bookman Old Style" panose="02050604050505020204" pitchFamily="18" charset="0"/>
              </a:rPr>
            </a:br>
            <a:r>
              <a:rPr lang="ru-RU" sz="1800" dirty="0">
                <a:latin typeface="Bookman Old Style" panose="02050604050505020204" pitchFamily="18" charset="0"/>
              </a:rPr>
              <a:t>7. Переживать свой гнев, зависть, тревогу и беспокойство.</a:t>
            </a:r>
            <a:br>
              <a:rPr lang="ru-RU" sz="1800" dirty="0">
                <a:latin typeface="Bookman Old Style" panose="02050604050505020204" pitchFamily="18" charset="0"/>
              </a:rPr>
            </a:br>
            <a:r>
              <a:rPr lang="ru-RU" sz="1800" dirty="0">
                <a:latin typeface="Bookman Old Style" panose="02050604050505020204" pitchFamily="18" charset="0"/>
              </a:rPr>
              <a:t>8. Принимать решения.</a:t>
            </a:r>
            <a:r>
              <a:rPr lang="ru-RU" sz="1800" dirty="0"/>
              <a:t/>
            </a:r>
            <a:br>
              <a:rPr lang="ru-RU" sz="1800" dirty="0"/>
            </a:br>
            <a:endParaRPr lang="ru-RU" sz="18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5776" y="3685414"/>
            <a:ext cx="5637981" cy="31713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95887623"/>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1760" y="10510"/>
            <a:ext cx="6491064" cy="3068960"/>
          </a:xfrm>
        </p:spPr>
        <p:txBody>
          <a:bodyPr>
            <a:normAutofit fontScale="90000"/>
          </a:bodyPr>
          <a:lstStyle/>
          <a:p>
            <a:pPr algn="l"/>
            <a:r>
              <a:rPr lang="ru-RU" sz="2000" b="1" dirty="0">
                <a:latin typeface="Bookman Old Style" panose="02050604050505020204" pitchFamily="18" charset="0"/>
              </a:rPr>
              <a:t>Советы воспитателям.</a:t>
            </a:r>
            <a:r>
              <a:rPr lang="ru-RU" sz="2000" dirty="0">
                <a:latin typeface="Bookman Old Style" panose="02050604050505020204" pitchFamily="18" charset="0"/>
              </a:rPr>
              <a:t/>
            </a:r>
            <a:br>
              <a:rPr lang="ru-RU" sz="2000" dirty="0">
                <a:latin typeface="Bookman Old Style" panose="02050604050505020204" pitchFamily="18" charset="0"/>
              </a:rPr>
            </a:br>
            <a:r>
              <a:rPr lang="ru-RU" sz="2000" dirty="0">
                <a:latin typeface="Bookman Old Style" panose="02050604050505020204" pitchFamily="18" charset="0"/>
              </a:rPr>
              <a:t>1. Играйте с детьми как можно чаще. Ведь только на практике можно добиться хорошего результата.</a:t>
            </a:r>
            <a:br>
              <a:rPr lang="ru-RU" sz="2000" dirty="0">
                <a:latin typeface="Bookman Old Style" panose="02050604050505020204" pitchFamily="18" charset="0"/>
              </a:rPr>
            </a:br>
            <a:r>
              <a:rPr lang="ru-RU" sz="2000" dirty="0">
                <a:latin typeface="Bookman Old Style" panose="02050604050505020204" pitchFamily="18" charset="0"/>
              </a:rPr>
              <a:t>2. Поощряйте ребенка за любую инициативу </a:t>
            </a:r>
            <a:r>
              <a:rPr lang="ru-RU" sz="2000" i="1" dirty="0">
                <a:latin typeface="Bookman Old Style" panose="02050604050505020204" pitchFamily="18" charset="0"/>
              </a:rPr>
              <a:t>(выдумку)</a:t>
            </a:r>
            <a:r>
              <a:rPr lang="ru-RU" sz="2000" dirty="0">
                <a:latin typeface="Bookman Old Style" panose="02050604050505020204" pitchFamily="18" charset="0"/>
              </a:rPr>
              <a:t>.</a:t>
            </a:r>
            <a:br>
              <a:rPr lang="ru-RU" sz="2000" dirty="0">
                <a:latin typeface="Bookman Old Style" panose="02050604050505020204" pitchFamily="18" charset="0"/>
              </a:rPr>
            </a:br>
            <a:r>
              <a:rPr lang="ru-RU" sz="2000" dirty="0">
                <a:latin typeface="Bookman Old Style" panose="02050604050505020204" pitchFamily="18" charset="0"/>
              </a:rPr>
              <a:t>3. Пресекайте плохое поведение.</a:t>
            </a:r>
            <a:br>
              <a:rPr lang="ru-RU" sz="2000" dirty="0">
                <a:latin typeface="Bookman Old Style" panose="02050604050505020204" pitchFamily="18" charset="0"/>
              </a:rPr>
            </a:br>
            <a:r>
              <a:rPr lang="ru-RU" sz="2000" dirty="0">
                <a:latin typeface="Bookman Old Style" panose="02050604050505020204" pitchFamily="18" charset="0"/>
              </a:rPr>
              <a:t>4. Учите ребенка поддерживать хорошее отношение со сверстниками.</a:t>
            </a:r>
            <a:br>
              <a:rPr lang="ru-RU" sz="2000" dirty="0">
                <a:latin typeface="Bookman Old Style" panose="02050604050505020204" pitchFamily="18" charset="0"/>
              </a:rPr>
            </a:br>
            <a:r>
              <a:rPr lang="ru-RU" sz="2000" dirty="0">
                <a:latin typeface="Bookman Old Style" panose="02050604050505020204" pitchFamily="18" charset="0"/>
              </a:rPr>
              <a:t>5. Особое внимание нужно обратить на неиграющих детей</a:t>
            </a:r>
            <a:r>
              <a:rPr lang="ru-RU" sz="2000" dirty="0" smtClean="0">
                <a:latin typeface="Bookman Old Style" panose="02050604050505020204" pitchFamily="18" charset="0"/>
              </a:rPr>
              <a:t>.</a:t>
            </a:r>
            <a:endParaRPr lang="ru-RU" dirty="0"/>
          </a:p>
        </p:txBody>
      </p:sp>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23380"/>
          <a:stretch/>
        </p:blipFill>
        <p:spPr>
          <a:xfrm>
            <a:off x="3491880" y="3068960"/>
            <a:ext cx="3431505" cy="35056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42688827"/>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260648"/>
            <a:ext cx="6491064" cy="2650306"/>
          </a:xfrm>
        </p:spPr>
        <p:txBody>
          <a:bodyPr>
            <a:normAutofit fontScale="90000"/>
          </a:bodyPr>
          <a:lstStyle/>
          <a:p>
            <a:pPr algn="l"/>
            <a:r>
              <a:rPr lang="ru-RU" sz="2000" b="1" dirty="0">
                <a:latin typeface="Bookman Old Style" panose="02050604050505020204" pitchFamily="18" charset="0"/>
              </a:rPr>
              <a:t>Игра с ребёнком научит нас:</a:t>
            </a:r>
            <a:r>
              <a:rPr lang="ru-RU" sz="2000" dirty="0">
                <a:latin typeface="Bookman Old Style" panose="02050604050505020204" pitchFamily="18" charset="0"/>
              </a:rPr>
              <a:t/>
            </a:r>
            <a:br>
              <a:rPr lang="ru-RU" sz="2000" dirty="0">
                <a:latin typeface="Bookman Old Style" panose="02050604050505020204" pitchFamily="18" charset="0"/>
              </a:rPr>
            </a:br>
            <a:r>
              <a:rPr lang="ru-RU" sz="2000" dirty="0">
                <a:latin typeface="Bookman Old Style" panose="02050604050505020204" pitchFamily="18" charset="0"/>
              </a:rPr>
              <a:t>• Общаться с ним на одном языке;</a:t>
            </a:r>
            <a:br>
              <a:rPr lang="ru-RU" sz="2000" dirty="0">
                <a:latin typeface="Bookman Old Style" panose="02050604050505020204" pitchFamily="18" charset="0"/>
              </a:rPr>
            </a:br>
            <a:r>
              <a:rPr lang="ru-RU" sz="2000" dirty="0">
                <a:latin typeface="Bookman Old Style" panose="02050604050505020204" pitchFamily="18" charset="0"/>
              </a:rPr>
              <a:t>• Преодолевать чувство превосходства над ребёнком, свою авторитарную позицию;</a:t>
            </a:r>
            <a:br>
              <a:rPr lang="ru-RU" sz="2000" dirty="0">
                <a:latin typeface="Bookman Old Style" panose="02050604050505020204" pitchFamily="18" charset="0"/>
              </a:rPr>
            </a:br>
            <a:r>
              <a:rPr lang="ru-RU" sz="2000" dirty="0">
                <a:latin typeface="Bookman Old Style" panose="02050604050505020204" pitchFamily="18" charset="0"/>
              </a:rPr>
              <a:t>• Вливаться в атмосферу положительных эмоций, искренности, непринуждённости;</a:t>
            </a:r>
            <a:br>
              <a:rPr lang="ru-RU" sz="2000" dirty="0">
                <a:latin typeface="Bookman Old Style" panose="02050604050505020204" pitchFamily="18" charset="0"/>
              </a:rPr>
            </a:br>
            <a:r>
              <a:rPr lang="ru-RU" sz="2000" dirty="0">
                <a:latin typeface="Bookman Old Style" panose="02050604050505020204" pitchFamily="18" charset="0"/>
              </a:rPr>
              <a:t>• Быть ближе к ребенку, научить его доверять;</a:t>
            </a:r>
            <a:br>
              <a:rPr lang="ru-RU" sz="2000" dirty="0">
                <a:latin typeface="Bookman Old Style" panose="02050604050505020204" pitchFamily="18" charset="0"/>
              </a:rPr>
            </a:br>
            <a:r>
              <a:rPr lang="ru-RU" sz="2000" dirty="0">
                <a:latin typeface="Bookman Old Style" panose="02050604050505020204" pitchFamily="18" charset="0"/>
              </a:rPr>
              <a:t>• Любить детей и жить их жизнью!</a:t>
            </a:r>
            <a:r>
              <a:rPr lang="ru-RU" dirty="0"/>
              <a:t/>
            </a:r>
            <a:br>
              <a:rPr lang="ru-RU" dirty="0"/>
            </a:br>
            <a:endParaRPr lang="ru-RU" dirty="0"/>
          </a:p>
        </p:txBody>
      </p:sp>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1895"/>
          <a:stretch/>
        </p:blipFill>
        <p:spPr>
          <a:xfrm>
            <a:off x="3707904" y="2374056"/>
            <a:ext cx="3096344" cy="4299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41935261"/>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017819"/>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274638"/>
            <a:ext cx="6491064" cy="2506290"/>
          </a:xfrm>
        </p:spPr>
        <p:txBody>
          <a:bodyPr>
            <a:noAutofit/>
          </a:bodyPr>
          <a:lstStyle/>
          <a:p>
            <a:pPr algn="just"/>
            <a:r>
              <a:rPr lang="ru-RU" sz="1800" i="1" dirty="0">
                <a:solidFill>
                  <a:srgbClr val="002060"/>
                </a:solidFill>
                <a:effectLst>
                  <a:outerShdw blurRad="38100" dist="38100" dir="2700000" algn="tl">
                    <a:srgbClr val="000000">
                      <a:alpha val="43137"/>
                    </a:srgbClr>
                  </a:outerShdw>
                </a:effectLst>
                <a:latin typeface="Bookman Old Style" panose="02050604050505020204" pitchFamily="18" charset="0"/>
              </a:rPr>
              <a:t> </a:t>
            </a:r>
            <a:r>
              <a:rPr lang="ru-RU" sz="1800" b="1" i="1" dirty="0">
                <a:solidFill>
                  <a:srgbClr val="002060"/>
                </a:solidFill>
                <a:effectLst>
                  <a:outerShdw blurRad="38100" dist="38100" dir="2700000" algn="tl">
                    <a:srgbClr val="000000">
                      <a:alpha val="43137"/>
                    </a:srgbClr>
                  </a:outerShdw>
                </a:effectLst>
                <a:latin typeface="Bookman Old Style" panose="02050604050505020204" pitchFamily="18" charset="0"/>
              </a:rPr>
              <a:t>«Без игры нет, и не может быть умственного </a:t>
            </a:r>
            <a:r>
              <a:rPr lang="ru-RU" sz="1800" b="1" i="1" dirty="0" smtClean="0">
                <a:solidFill>
                  <a:srgbClr val="002060"/>
                </a:solidFill>
                <a:effectLst>
                  <a:outerShdw blurRad="38100" dist="38100" dir="2700000" algn="tl">
                    <a:srgbClr val="000000">
                      <a:alpha val="43137"/>
                    </a:srgbClr>
                  </a:outerShdw>
                </a:effectLst>
                <a:latin typeface="Bookman Old Style" panose="02050604050505020204" pitchFamily="18" charset="0"/>
              </a:rPr>
              <a:t>развития. Игра </a:t>
            </a:r>
            <a:r>
              <a:rPr lang="ru-RU" sz="1800" b="1" i="1" dirty="0">
                <a:solidFill>
                  <a:srgbClr val="002060"/>
                </a:solidFill>
                <a:effectLst>
                  <a:outerShdw blurRad="38100" dist="38100" dir="2700000" algn="tl">
                    <a:srgbClr val="000000">
                      <a:alpha val="43137"/>
                    </a:srgbClr>
                  </a:outerShdw>
                </a:effectLst>
                <a:latin typeface="Bookman Old Style" panose="02050604050505020204" pitchFamily="18" charset="0"/>
              </a:rPr>
              <a:t>– это огромное светлое окно, через которое в </a:t>
            </a:r>
            <a:r>
              <a:rPr lang="ru-RU" sz="1800" b="1" i="1" dirty="0" smtClean="0">
                <a:solidFill>
                  <a:srgbClr val="002060"/>
                </a:solidFill>
                <a:effectLst>
                  <a:outerShdw blurRad="38100" dist="38100" dir="2700000" algn="tl">
                    <a:srgbClr val="000000">
                      <a:alpha val="43137"/>
                    </a:srgbClr>
                  </a:outerShdw>
                </a:effectLst>
                <a:latin typeface="Bookman Old Style" panose="02050604050505020204" pitchFamily="18" charset="0"/>
              </a:rPr>
              <a:t>духовный </a:t>
            </a:r>
            <a:r>
              <a:rPr lang="ru-RU" sz="1800" b="1" i="1" dirty="0">
                <a:solidFill>
                  <a:srgbClr val="002060"/>
                </a:solidFill>
                <a:effectLst>
                  <a:outerShdw blurRad="38100" dist="38100" dir="2700000" algn="tl">
                    <a:srgbClr val="000000">
                      <a:alpha val="43137"/>
                    </a:srgbClr>
                  </a:outerShdw>
                </a:effectLst>
                <a:latin typeface="Bookman Old Style" panose="02050604050505020204" pitchFamily="18" charset="0"/>
              </a:rPr>
              <a:t>мир ребенка вливается живительный </a:t>
            </a:r>
            <a:r>
              <a:rPr lang="ru-RU" sz="1800" b="1" i="1" dirty="0" smtClean="0">
                <a:solidFill>
                  <a:srgbClr val="002060"/>
                </a:solidFill>
                <a:effectLst>
                  <a:outerShdw blurRad="38100" dist="38100" dir="2700000" algn="tl">
                    <a:srgbClr val="000000">
                      <a:alpha val="43137"/>
                    </a:srgbClr>
                  </a:outerShdw>
                </a:effectLst>
                <a:latin typeface="Bookman Old Style" panose="02050604050505020204" pitchFamily="18" charset="0"/>
              </a:rPr>
              <a:t>поток представлений </a:t>
            </a:r>
            <a:r>
              <a:rPr lang="ru-RU" sz="1800" b="1" i="1" dirty="0">
                <a:solidFill>
                  <a:srgbClr val="002060"/>
                </a:solidFill>
                <a:effectLst>
                  <a:outerShdw blurRad="38100" dist="38100" dir="2700000" algn="tl">
                    <a:srgbClr val="000000">
                      <a:alpha val="43137"/>
                    </a:srgbClr>
                  </a:outerShdw>
                </a:effectLst>
                <a:latin typeface="Bookman Old Style" panose="02050604050505020204" pitchFamily="18" charset="0"/>
              </a:rPr>
              <a:t>и понятий </a:t>
            </a:r>
            <a:r>
              <a:rPr lang="ru-RU" sz="1800" b="1" i="1" dirty="0" smtClean="0">
                <a:solidFill>
                  <a:srgbClr val="002060"/>
                </a:solidFill>
                <a:effectLst>
                  <a:outerShdw blurRad="38100" dist="38100" dir="2700000" algn="tl">
                    <a:srgbClr val="000000">
                      <a:alpha val="43137"/>
                    </a:srgbClr>
                  </a:outerShdw>
                </a:effectLst>
                <a:latin typeface="Bookman Old Style" panose="02050604050505020204" pitchFamily="18" charset="0"/>
              </a:rPr>
              <a:t>об окружающем </a:t>
            </a:r>
            <a:r>
              <a:rPr lang="ru-RU" sz="1800" b="1" i="1" dirty="0">
                <a:solidFill>
                  <a:srgbClr val="002060"/>
                </a:solidFill>
                <a:effectLst>
                  <a:outerShdw blurRad="38100" dist="38100" dir="2700000" algn="tl">
                    <a:srgbClr val="000000">
                      <a:alpha val="43137"/>
                    </a:srgbClr>
                  </a:outerShdw>
                </a:effectLst>
                <a:latin typeface="Bookman Old Style" panose="02050604050505020204" pitchFamily="18" charset="0"/>
              </a:rPr>
              <a:t>мире. </a:t>
            </a:r>
            <a:r>
              <a:rPr lang="ru-RU" sz="1800" b="1" i="1" dirty="0" smtClean="0">
                <a:solidFill>
                  <a:srgbClr val="002060"/>
                </a:solidFill>
                <a:effectLst>
                  <a:outerShdw blurRad="38100" dist="38100" dir="2700000" algn="tl">
                    <a:srgbClr val="000000">
                      <a:alpha val="43137"/>
                    </a:srgbClr>
                  </a:outerShdw>
                </a:effectLst>
                <a:latin typeface="Bookman Old Style" panose="02050604050505020204" pitchFamily="18" charset="0"/>
              </a:rPr>
              <a:t>Игра </a:t>
            </a:r>
            <a:r>
              <a:rPr lang="ru-RU" sz="1800" b="1" i="1" dirty="0">
                <a:solidFill>
                  <a:srgbClr val="002060"/>
                </a:solidFill>
                <a:effectLst>
                  <a:outerShdw blurRad="38100" dist="38100" dir="2700000" algn="tl">
                    <a:srgbClr val="000000">
                      <a:alpha val="43137"/>
                    </a:srgbClr>
                  </a:outerShdw>
                </a:effectLst>
                <a:latin typeface="Bookman Old Style" panose="02050604050505020204" pitchFamily="18" charset="0"/>
              </a:rPr>
              <a:t>– это искра, зажигающая </a:t>
            </a:r>
            <a:r>
              <a:rPr lang="ru-RU" sz="1800" b="1" i="1" dirty="0" smtClean="0">
                <a:solidFill>
                  <a:srgbClr val="002060"/>
                </a:solidFill>
                <a:effectLst>
                  <a:outerShdw blurRad="38100" dist="38100" dir="2700000" algn="tl">
                    <a:srgbClr val="000000">
                      <a:alpha val="43137"/>
                    </a:srgbClr>
                  </a:outerShdw>
                </a:effectLst>
                <a:latin typeface="Bookman Old Style" panose="02050604050505020204" pitchFamily="18" charset="0"/>
              </a:rPr>
              <a:t>огонек пытливости  </a:t>
            </a:r>
            <a:r>
              <a:rPr lang="ru-RU" sz="1800" b="1" i="1" dirty="0">
                <a:solidFill>
                  <a:srgbClr val="002060"/>
                </a:solidFill>
                <a:effectLst>
                  <a:outerShdw blurRad="38100" dist="38100" dir="2700000" algn="tl">
                    <a:srgbClr val="000000">
                      <a:alpha val="43137"/>
                    </a:srgbClr>
                  </a:outerShdw>
                </a:effectLst>
                <a:latin typeface="Bookman Old Style" panose="02050604050505020204" pitchFamily="18" charset="0"/>
              </a:rPr>
              <a:t>и любознательности».</a:t>
            </a:r>
            <a:br>
              <a:rPr lang="ru-RU" sz="1800" b="1" i="1" dirty="0">
                <a:solidFill>
                  <a:srgbClr val="002060"/>
                </a:solidFill>
                <a:effectLst>
                  <a:outerShdw blurRad="38100" dist="38100" dir="2700000" algn="tl">
                    <a:srgbClr val="000000">
                      <a:alpha val="43137"/>
                    </a:srgbClr>
                  </a:outerShdw>
                </a:effectLst>
                <a:latin typeface="Bookman Old Style" panose="02050604050505020204" pitchFamily="18" charset="0"/>
              </a:rPr>
            </a:br>
            <a:r>
              <a:rPr lang="ru-RU" sz="1800" b="1" i="1" dirty="0">
                <a:solidFill>
                  <a:srgbClr val="002060"/>
                </a:solidFill>
                <a:effectLst>
                  <a:outerShdw blurRad="38100" dist="38100" dir="2700000" algn="tl">
                    <a:srgbClr val="000000">
                      <a:alpha val="43137"/>
                    </a:srgbClr>
                  </a:outerShdw>
                </a:effectLst>
                <a:latin typeface="Bookman Old Style" panose="02050604050505020204" pitchFamily="18" charset="0"/>
              </a:rPr>
              <a:t>                                              </a:t>
            </a:r>
            <a:r>
              <a:rPr lang="ru-RU" sz="1800" b="1" i="1" dirty="0" smtClean="0">
                <a:solidFill>
                  <a:srgbClr val="002060"/>
                </a:solidFill>
                <a:effectLst>
                  <a:outerShdw blurRad="38100" dist="38100" dir="2700000" algn="tl">
                    <a:srgbClr val="000000">
                      <a:alpha val="43137"/>
                    </a:srgbClr>
                  </a:outerShdw>
                </a:effectLst>
                <a:latin typeface="Bookman Old Style" panose="02050604050505020204" pitchFamily="18" charset="0"/>
              </a:rPr>
              <a:t>   </a:t>
            </a:r>
            <a:r>
              <a:rPr lang="ru-RU" sz="1800" b="1" i="1" dirty="0">
                <a:solidFill>
                  <a:srgbClr val="002060"/>
                </a:solidFill>
                <a:effectLst>
                  <a:outerShdw blurRad="38100" dist="38100" dir="2700000" algn="tl">
                    <a:srgbClr val="000000">
                      <a:alpha val="43137"/>
                    </a:srgbClr>
                  </a:outerShdw>
                </a:effectLst>
                <a:latin typeface="Bookman Old Style" panose="02050604050505020204" pitchFamily="18" charset="0"/>
              </a:rPr>
              <a:t>В. </a:t>
            </a:r>
            <a:r>
              <a:rPr lang="ru-RU" sz="1800" b="1" i="1" dirty="0" smtClean="0">
                <a:solidFill>
                  <a:srgbClr val="002060"/>
                </a:solidFill>
                <a:effectLst>
                  <a:outerShdw blurRad="38100" dist="38100" dir="2700000" algn="tl">
                    <a:srgbClr val="000000">
                      <a:alpha val="43137"/>
                    </a:srgbClr>
                  </a:outerShdw>
                </a:effectLst>
                <a:latin typeface="Bookman Old Style" panose="02050604050505020204" pitchFamily="18" charset="0"/>
              </a:rPr>
              <a:t>А. Сухомлинский</a:t>
            </a:r>
            <a:endParaRPr lang="ru-RU" sz="1800" b="1" i="1" dirty="0">
              <a:solidFill>
                <a:srgbClr val="002060"/>
              </a:solidFill>
              <a:effectLst>
                <a:outerShdw blurRad="38100" dist="38100" dir="2700000" algn="tl">
                  <a:srgbClr val="000000">
                    <a:alpha val="43137"/>
                  </a:srgbClr>
                </a:outerShdw>
              </a:effectLst>
              <a:latin typeface="Bookman Old Style" panose="020506040505050202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5776" y="2852936"/>
            <a:ext cx="6074657" cy="34169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81687711"/>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260648"/>
            <a:ext cx="6707088" cy="1143000"/>
          </a:xfrm>
        </p:spPr>
        <p:txBody>
          <a:bodyPr>
            <a:noAutofit/>
          </a:bodyPr>
          <a:lstStyle/>
          <a:p>
            <a:r>
              <a:rPr lang="ru-RU" sz="2400" b="1" i="1" dirty="0">
                <a:latin typeface="Bookman Old Style" panose="02050604050505020204" pitchFamily="18" charset="0"/>
              </a:rPr>
              <a:t>Игра — не просто любимое занятие детей, это главный вид деятельности дошкольников. </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7744" y="1412776"/>
            <a:ext cx="2545854"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C:\Users\Хозяин\Downloads\виды игр\IMG-20181127-WA00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1916832"/>
            <a:ext cx="2553798" cy="45400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439534685"/>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27176" y="188640"/>
            <a:ext cx="7416824" cy="1584176"/>
          </a:xfrm>
        </p:spPr>
        <p:txBody>
          <a:bodyPr>
            <a:noAutofit/>
          </a:bodyPr>
          <a:lstStyle/>
          <a:p>
            <a:pPr algn="l"/>
            <a:r>
              <a:rPr lang="ru-RU" sz="2000" b="1" i="1" dirty="0" smtClean="0">
                <a:latin typeface="Bookman Old Style" panose="02050604050505020204" pitchFamily="18" charset="0"/>
              </a:rPr>
              <a:t>                    Первый </a:t>
            </a:r>
            <a:r>
              <a:rPr lang="ru-RU" sz="2000" b="1" i="1" dirty="0">
                <a:latin typeface="Bookman Old Style" panose="02050604050505020204" pitchFamily="18" charset="0"/>
              </a:rPr>
              <a:t>класс </a:t>
            </a:r>
            <a:r>
              <a:rPr lang="ru-RU" sz="2000" b="1" i="1" dirty="0" smtClean="0">
                <a:latin typeface="Bookman Old Style" panose="02050604050505020204" pitchFamily="18" charset="0"/>
              </a:rPr>
              <a:t>игр:</a:t>
            </a:r>
            <a:r>
              <a:rPr lang="ru-RU" sz="2000" dirty="0" smtClean="0">
                <a:latin typeface="Bookman Old Style" panose="02050604050505020204" pitchFamily="18" charset="0"/>
              </a:rPr>
              <a:t/>
            </a:r>
            <a:br>
              <a:rPr lang="ru-RU" sz="2000" dirty="0" smtClean="0">
                <a:latin typeface="Bookman Old Style" panose="02050604050505020204" pitchFamily="18" charset="0"/>
              </a:rPr>
            </a:br>
            <a:r>
              <a:rPr lang="ru-RU" sz="2000" i="1" dirty="0" smtClean="0">
                <a:latin typeface="Bookman Old Style" panose="02050604050505020204" pitchFamily="18" charset="0"/>
              </a:rPr>
              <a:t>Игры</a:t>
            </a:r>
            <a:r>
              <a:rPr lang="ru-RU" sz="2000" i="1" dirty="0">
                <a:latin typeface="Bookman Old Style" panose="02050604050505020204" pitchFamily="18" charset="0"/>
              </a:rPr>
              <a:t>, возникающие по инициативе ребёнка:</a:t>
            </a:r>
            <a:r>
              <a:rPr lang="ru-RU" sz="2000" dirty="0">
                <a:latin typeface="Bookman Old Style" panose="02050604050505020204" pitchFamily="18" charset="0"/>
              </a:rPr>
              <a:t/>
            </a:r>
            <a:br>
              <a:rPr lang="ru-RU" sz="2000" dirty="0">
                <a:latin typeface="Bookman Old Style" panose="02050604050505020204" pitchFamily="18" charset="0"/>
              </a:rPr>
            </a:br>
            <a:r>
              <a:rPr lang="ru-RU" sz="2000" dirty="0" smtClean="0">
                <a:latin typeface="Bookman Old Style" panose="02050604050505020204" pitchFamily="18" charset="0"/>
              </a:rPr>
              <a:t>- самостоятельные </a:t>
            </a:r>
            <a:r>
              <a:rPr lang="ru-RU" sz="2000" dirty="0">
                <a:latin typeface="Bookman Old Style" panose="02050604050505020204" pitchFamily="18" charset="0"/>
              </a:rPr>
              <a:t>игры, (игра – экспериментирование)</a:t>
            </a:r>
            <a:br>
              <a:rPr lang="ru-RU" sz="2000" dirty="0">
                <a:latin typeface="Bookman Old Style" panose="02050604050505020204" pitchFamily="18" charset="0"/>
              </a:rPr>
            </a:br>
            <a:r>
              <a:rPr lang="ru-RU" sz="2000" dirty="0">
                <a:latin typeface="Bookman Old Style" panose="02050604050505020204" pitchFamily="18" charset="0"/>
              </a:rPr>
              <a:t>- самостоятельно-сюжетные игры (сюжетно-ролевые, режиссерские, театрализованные</a:t>
            </a:r>
            <a:r>
              <a:rPr lang="ru-RU" sz="2000" dirty="0" smtClean="0">
                <a:latin typeface="Bookman Old Style" panose="02050604050505020204" pitchFamily="18" charset="0"/>
              </a:rPr>
              <a:t>);</a:t>
            </a:r>
            <a:endParaRPr lang="ru-RU" sz="20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12160" y="2204864"/>
            <a:ext cx="2448520" cy="4352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4" name="Picture 2" descr="C:\Users\Хозяин\Downloads\виды игр\IMG-20181127-WA00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1844824"/>
            <a:ext cx="2430269" cy="4320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250938340"/>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116632"/>
            <a:ext cx="6984776" cy="3240360"/>
          </a:xfrm>
        </p:spPr>
        <p:txBody>
          <a:bodyPr>
            <a:normAutofit fontScale="90000"/>
          </a:bodyPr>
          <a:lstStyle/>
          <a:p>
            <a:pPr algn="l"/>
            <a:r>
              <a:rPr lang="ru-RU" sz="2200" b="1" i="1" dirty="0" smtClean="0">
                <a:latin typeface="Bookman Old Style" panose="02050604050505020204" pitchFamily="18" charset="0"/>
              </a:rPr>
              <a:t>                   Второй </a:t>
            </a:r>
            <a:r>
              <a:rPr lang="ru-RU" sz="2200" b="1" i="1" dirty="0">
                <a:latin typeface="Bookman Old Style" panose="02050604050505020204" pitchFamily="18" charset="0"/>
              </a:rPr>
              <a:t>класс игр:</a:t>
            </a:r>
            <a:r>
              <a:rPr lang="ru-RU" sz="2200" dirty="0">
                <a:latin typeface="Bookman Old Style" panose="02050604050505020204" pitchFamily="18" charset="0"/>
              </a:rPr>
              <a:t/>
            </a:r>
            <a:br>
              <a:rPr lang="ru-RU" sz="2200" dirty="0">
                <a:latin typeface="Bookman Old Style" panose="02050604050505020204" pitchFamily="18" charset="0"/>
              </a:rPr>
            </a:br>
            <a:r>
              <a:rPr lang="ru-RU" sz="2200" i="1" dirty="0">
                <a:latin typeface="Bookman Old Style" panose="02050604050505020204" pitchFamily="18" charset="0"/>
              </a:rPr>
              <a:t>Игры, возникающие по инициативе взрослого</a:t>
            </a:r>
            <a:r>
              <a:rPr lang="ru-RU" sz="2200" dirty="0">
                <a:latin typeface="Bookman Old Style" panose="02050604050505020204" pitchFamily="18" charset="0"/>
              </a:rPr>
              <a:t>, который внедряет их с образовательной и воспитательной целями:</a:t>
            </a:r>
            <a:br>
              <a:rPr lang="ru-RU" sz="2200" dirty="0">
                <a:latin typeface="Bookman Old Style" panose="02050604050505020204" pitchFamily="18" charset="0"/>
              </a:rPr>
            </a:br>
            <a:r>
              <a:rPr lang="ru-RU" sz="2200" dirty="0">
                <a:latin typeface="Bookman Old Style" panose="02050604050505020204" pitchFamily="18" charset="0"/>
              </a:rPr>
              <a:t>- игры обучающие (дидактические, сюжетно-дидактические, подвижные);</a:t>
            </a:r>
            <a:br>
              <a:rPr lang="ru-RU" sz="2200" dirty="0">
                <a:latin typeface="Bookman Old Style" panose="02050604050505020204" pitchFamily="18" charset="0"/>
              </a:rPr>
            </a:br>
            <a:r>
              <a:rPr lang="ru-RU" sz="2200" dirty="0">
                <a:latin typeface="Bookman Old Style" panose="02050604050505020204" pitchFamily="18" charset="0"/>
              </a:rPr>
              <a:t>- игры-забавы, </a:t>
            </a:r>
            <a:r>
              <a:rPr lang="ru-RU" sz="2200" dirty="0" smtClean="0">
                <a:latin typeface="Bookman Old Style" panose="02050604050505020204" pitchFamily="18" charset="0"/>
              </a:rPr>
              <a:t>игры-развлечения</a:t>
            </a:r>
            <a:r>
              <a:rPr lang="ru-RU" sz="2200" dirty="0">
                <a:latin typeface="Bookman Old Style" panose="02050604050505020204" pitchFamily="18" charset="0"/>
              </a:rPr>
              <a:t>, интеллектуальные;</a:t>
            </a:r>
            <a:r>
              <a:rPr lang="ru-RU" dirty="0"/>
              <a:t/>
            </a:r>
            <a:br>
              <a:rPr lang="ru-RU" dirty="0"/>
            </a:br>
            <a:endParaRPr lang="ru-RU"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771800" y="2708920"/>
            <a:ext cx="2185814" cy="3885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Объект 5"/>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11811"/>
          <a:stretch/>
        </p:blipFill>
        <p:spPr>
          <a:xfrm>
            <a:off x="5652120" y="2420888"/>
            <a:ext cx="2545854" cy="39914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26874467"/>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1760" y="274638"/>
            <a:ext cx="6624736" cy="1143000"/>
          </a:xfrm>
        </p:spPr>
        <p:txBody>
          <a:bodyPr>
            <a:noAutofit/>
          </a:bodyPr>
          <a:lstStyle/>
          <a:p>
            <a:pPr algn="l"/>
            <a:r>
              <a:rPr lang="ru-RU" sz="2400" b="1" i="1" dirty="0" smtClean="0">
                <a:latin typeface="Bookman Old Style" panose="02050604050505020204" pitchFamily="18" charset="0"/>
              </a:rPr>
              <a:t>           Третий </a:t>
            </a:r>
            <a:r>
              <a:rPr lang="ru-RU" sz="2400" b="1" i="1" dirty="0">
                <a:latin typeface="Bookman Old Style" panose="02050604050505020204" pitchFamily="18" charset="0"/>
              </a:rPr>
              <a:t>класс игр:</a:t>
            </a:r>
            <a:r>
              <a:rPr lang="ru-RU" sz="2400" dirty="0">
                <a:latin typeface="Bookman Old Style" panose="02050604050505020204" pitchFamily="18" charset="0"/>
              </a:rPr>
              <a:t/>
            </a:r>
            <a:br>
              <a:rPr lang="ru-RU" sz="2400" dirty="0">
                <a:latin typeface="Bookman Old Style" panose="02050604050505020204" pitchFamily="18" charset="0"/>
              </a:rPr>
            </a:br>
            <a:r>
              <a:rPr lang="ru-RU" sz="2400" dirty="0">
                <a:latin typeface="Bookman Old Style" panose="02050604050505020204" pitchFamily="18" charset="0"/>
              </a:rPr>
              <a:t>- народные игры, которые могут возникать по инициативе, как взрослого, так и более старших </a:t>
            </a:r>
            <a:r>
              <a:rPr lang="ru-RU" sz="2400" dirty="0" smtClean="0">
                <a:latin typeface="Bookman Old Style" panose="02050604050505020204" pitchFamily="18" charset="0"/>
              </a:rPr>
              <a:t>детей;</a:t>
            </a:r>
            <a:endParaRPr lang="ru-RU" sz="2400" dirty="0">
              <a:latin typeface="Bookman Old Style" panose="02050604050505020204" pitchFamily="18" charset="0"/>
            </a:endParaRPr>
          </a:p>
        </p:txBody>
      </p:sp>
      <p:pic>
        <p:nvPicPr>
          <p:cNvPr id="5" name="Объект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b="8118"/>
          <a:stretch/>
        </p:blipFill>
        <p:spPr>
          <a:xfrm>
            <a:off x="2771800" y="1628800"/>
            <a:ext cx="2545854" cy="41585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Объект 5"/>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b="6156"/>
          <a:stretch/>
        </p:blipFill>
        <p:spPr>
          <a:xfrm>
            <a:off x="5580112" y="2060848"/>
            <a:ext cx="2545854" cy="42473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58247677"/>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627784" y="116632"/>
            <a:ext cx="3096344" cy="55046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12160" y="1340768"/>
            <a:ext cx="2916324" cy="5184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38732012"/>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691680" y="1304764"/>
            <a:ext cx="2545854"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707088" y="2708920"/>
            <a:ext cx="2262323" cy="40219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2" name="Picture 2" descr="C:\Users\Хозяин\Downloads\виды игр\IMG-20181122-WA00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4" y="116632"/>
            <a:ext cx="4224469" cy="2376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698014212"/>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t="10499"/>
          <a:stretch/>
        </p:blipFill>
        <p:spPr>
          <a:xfrm>
            <a:off x="2987824" y="116632"/>
            <a:ext cx="2227747" cy="35446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Объект 5"/>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10700"/>
          <a:stretch/>
        </p:blipFill>
        <p:spPr>
          <a:xfrm>
            <a:off x="6228184" y="116632"/>
            <a:ext cx="2185814" cy="34700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6" name="Picture 2" descr="C:\Users\Хозяин\Downloads\виды игр\IMG-20181122-WA00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3380383"/>
            <a:ext cx="6126471" cy="3446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520012702"/>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51</Words>
  <Application>Microsoft Office PowerPoint</Application>
  <PresentationFormat>Экран (4:3)</PresentationFormat>
  <Paragraphs>10</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«Виды игр и их роль в жизни, воспитании и обучении детей дошкольного возраста» </vt:lpstr>
      <vt:lpstr> «Без игры нет, и не может быть умственного развития. Игра – это огромное светлое окно, через которое в духовный мир ребенка вливается живительный поток представлений и понятий об окружающем мире. Игра – это искра, зажигающая огонек пытливости  и любознательности».                                                  В. А. Сухомлинский</vt:lpstr>
      <vt:lpstr>Игра — не просто любимое занятие детей, это главный вид деятельности дошкольников. </vt:lpstr>
      <vt:lpstr>                    Первый класс игр: Игры, возникающие по инициативе ребёнка: - самостоятельные игры, (игра – экспериментирование) - самостоятельно-сюжетные игры (сюжетно-ролевые, режиссерские, театрализованные);</vt:lpstr>
      <vt:lpstr>                   Второй класс игр: Игры, возникающие по инициативе взрослого, который внедряет их с образовательной и воспитательной целями: - игры обучающие (дидактические, сюжетно-дидактические, подвижные); - игры-забавы, игры-развлечения, интеллектуальные; </vt:lpstr>
      <vt:lpstr>           Третий класс игр: - народные игры, которые могут возникать по инициативе, как взрослого, так и более старших детей;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Чему может научить игра ребенка? 1. Вживаться в мир взрослых. 2. Брать на себя роль, переживать какие-либо ситуации, как в реальности. 3. Осознавать своё место среди других людей. 4. Учиться уступать – ведь собственные желания не всегда совпадают с желаниями других. 5. Рассчитывать на свои силы, при возникновении проблем. 6. Не стесняясь выражать свои чувства и эмоции. 7. Переживать свой гнев, зависть, тревогу и беспокойство. 8. Принимать решения. </vt:lpstr>
      <vt:lpstr>Советы воспитателям. 1. Играйте с детьми как можно чаще. Ведь только на практике можно добиться хорошего результата. 2. Поощряйте ребенка за любую инициативу (выдумку). 3. Пресекайте плохое поведение. 4. Учите ребенка поддерживать хорошее отношение со сверстниками. 5. Особое внимание нужно обратить на неиграющих детей.</vt:lpstr>
      <vt:lpstr>Игра с ребёнком научит нас: • Общаться с ним на одном языке; • Преодолевать чувство превосходства над ребёнком, свою авторитарную позицию; • Вливаться в атмосферу положительных эмоций, искренности, непринуждённости; • Быть ближе к ребенку, научить его доверять; • Любить детей и жить их жизнью!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«Виды игр и их роль в жизни, воспитании и обучении детей дошкольного возраста»</dc:title>
  <dc:creator>Пользователь Windows</dc:creator>
  <cp:lastModifiedBy>Пользователь Windows</cp:lastModifiedBy>
  <cp:revision>8</cp:revision>
  <dcterms:created xsi:type="dcterms:W3CDTF">2018-12-11T17:10:22Z</dcterms:created>
  <dcterms:modified xsi:type="dcterms:W3CDTF">2018-12-11T18:19:29Z</dcterms:modified>
</cp:coreProperties>
</file>