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3"/>
  </p:notesMasterIdLst>
  <p:sldIdLst>
    <p:sldId id="348" r:id="rId2"/>
    <p:sldId id="294" r:id="rId3"/>
    <p:sldId id="347" r:id="rId4"/>
    <p:sldId id="290" r:id="rId5"/>
    <p:sldId id="329" r:id="rId6"/>
    <p:sldId id="330" r:id="rId7"/>
    <p:sldId id="331" r:id="rId8"/>
    <p:sldId id="332" r:id="rId9"/>
    <p:sldId id="333" r:id="rId10"/>
    <p:sldId id="327" r:id="rId11"/>
    <p:sldId id="326" r:id="rId12"/>
    <p:sldId id="334" r:id="rId13"/>
    <p:sldId id="335" r:id="rId14"/>
    <p:sldId id="336" r:id="rId15"/>
    <p:sldId id="337" r:id="rId16"/>
    <p:sldId id="338" r:id="rId17"/>
    <p:sldId id="339" r:id="rId18"/>
    <p:sldId id="304" r:id="rId19"/>
    <p:sldId id="305" r:id="rId20"/>
    <p:sldId id="306" r:id="rId21"/>
    <p:sldId id="310" r:id="rId22"/>
    <p:sldId id="311" r:id="rId23"/>
    <p:sldId id="309" r:id="rId24"/>
    <p:sldId id="349" r:id="rId25"/>
    <p:sldId id="350" r:id="rId26"/>
    <p:sldId id="355" r:id="rId27"/>
    <p:sldId id="354" r:id="rId28"/>
    <p:sldId id="353" r:id="rId29"/>
    <p:sldId id="352" r:id="rId30"/>
    <p:sldId id="356" r:id="rId31"/>
    <p:sldId id="35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0033CC"/>
    <a:srgbClr val="FF6699"/>
    <a:srgbClr val="00FF00"/>
    <a:srgbClr val="FFFF66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1" autoAdjust="0"/>
  </p:normalViewPr>
  <p:slideViewPr>
    <p:cSldViewPr>
      <p:cViewPr>
        <p:scale>
          <a:sx n="93" d="100"/>
          <a:sy n="93" d="100"/>
        </p:scale>
        <p:origin x="-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6342F0-28C3-41D0-9690-7A6DB569F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722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A0A9-D3C9-499A-8772-18094EC31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1FCB46-2BDC-4CCE-A3A4-BAC56C9323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764704"/>
            <a:ext cx="4100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УМНЫЙ ДОМ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437112"/>
            <a:ext cx="3212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 ученик 7 «В» класса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Хаитов Мансур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638240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13029" r="31179" b="33134"/>
          <a:stretch/>
        </p:blipFill>
        <p:spPr>
          <a:xfrm>
            <a:off x="3997929" y="3871428"/>
            <a:ext cx="1500027" cy="19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>
            <a:normAutofit/>
          </a:bodyPr>
          <a:lstStyle/>
          <a:p>
            <a:pPr algn="ctr"/>
            <a:r>
              <a:rPr lang="ru-RU" sz="3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Светильники</a:t>
            </a:r>
            <a:r>
              <a:rPr lang="ru-RU" sz="3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3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Текст 3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8643938" cy="4895850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Светильники — это приборы, которые являются источниками света. Кроме того, они служат прекрасным украшением интерьера, подчёркивают  определённый стиль, дизайн.</a:t>
            </a:r>
          </a:p>
          <a:p>
            <a:r>
              <a:rPr lang="ru-RU" dirty="0" smtClean="0">
                <a:latin typeface="Constantia" pitchFamily="18" charset="0"/>
              </a:rPr>
              <a:t>Светильники делят на два типа: рассеянного и направленного освещения.</a:t>
            </a:r>
          </a:p>
          <a:p>
            <a:r>
              <a:rPr lang="ru-RU" dirty="0" smtClean="0">
                <a:latin typeface="Constantia" pitchFamily="18" charset="0"/>
              </a:rPr>
              <a:t>Рассеянное освещение может охватывать всё помещение, а направленное— конкретный предмет или место. </a:t>
            </a:r>
          </a:p>
          <a:p>
            <a:r>
              <a:rPr lang="ru-RU" dirty="0" smtClean="0">
                <a:latin typeface="Constantia" pitchFamily="18" charset="0"/>
              </a:rPr>
              <a:t>Для освещения помещений используют разнообразные виды светильников.</a:t>
            </a: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500063"/>
            <a:ext cx="8643938" cy="7858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Для освещения помещений используют разнообразные виды светильников.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650" name="Содержимое 3"/>
          <p:cNvSpPr>
            <a:spLocks noGrp="1"/>
          </p:cNvSpPr>
          <p:nvPr>
            <p:ph sz="half" idx="1"/>
          </p:nvPr>
        </p:nvSpPr>
        <p:spPr>
          <a:xfrm>
            <a:off x="214313" y="1428750"/>
            <a:ext cx="3709987" cy="489585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Потолочные висячие светильники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(люстры)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применяют для создания общего освещения, особенно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помещениях с высокими потолками.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Свет таких светильников объединяет пространство.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Висячие светильники часто устанавливают над обеденным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столом, выделяя этот фрагмент интерьера и создавая уют.</a:t>
            </a: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smtClean="0">
              <a:latin typeface="Constantia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smtClean="0">
              <a:latin typeface="Constantia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smtClean="0">
              <a:latin typeface="Constantia" pitchFamily="18" charset="0"/>
            </a:endParaRPr>
          </a:p>
        </p:txBody>
      </p:sp>
      <p:pic>
        <p:nvPicPr>
          <p:cNvPr id="27654" name="Picture 6" descr="i?id=8d23f1d9b6b9955187d7892445dede35&amp;n=33&amp;h=215&amp;w=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412875"/>
            <a:ext cx="4319587" cy="4319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392613" cy="23034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Могут использоваться для местного, общего освещения,  а также для подсветки отдельных элементов интерьера  (картин, антиквариата). Их свет может быть направлен как  вверх, так и вниз.</a:t>
            </a: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63713" y="620713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u="sng"/>
              <a:t>Настенные светильники (бра)</a:t>
            </a:r>
          </a:p>
        </p:txBody>
      </p:sp>
      <p:pic>
        <p:nvPicPr>
          <p:cNvPr id="28679" name="Picture 7" descr="Favourite_1481-1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00213"/>
            <a:ext cx="4035425" cy="4035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071563"/>
            <a:ext cx="5905500" cy="25733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latin typeface="Constantia" pitchFamily="18" charset="0"/>
              </a:rPr>
              <a:t> </a:t>
            </a:r>
            <a:r>
              <a:rPr lang="ru-RU" sz="2000" smtClean="0">
                <a:latin typeface="Constantia" pitchFamily="18" charset="0"/>
              </a:rPr>
              <a:t>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сточники света, которые устанавливают на поверхности, приподнятые над полом. Они имеют подставку или зажим.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Такие лампы идеальны для местного освещения как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дополнение к общему освещению.</a:t>
            </a:r>
          </a:p>
          <a:p>
            <a:pPr>
              <a:buFont typeface="Wingdings 2" pitchFamily="18" charset="2"/>
              <a:buNone/>
            </a:pPr>
            <a:endParaRPr lang="ru-RU" sz="2000" b="1" smtClean="0">
              <a:latin typeface="Constantia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b="1" smtClean="0">
              <a:latin typeface="Constantia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b="1" smtClean="0">
              <a:latin typeface="Constantia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339975" y="620713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u="sng"/>
              <a:t>Настольные светильники</a:t>
            </a:r>
          </a:p>
        </p:txBody>
      </p:sp>
      <p:pic>
        <p:nvPicPr>
          <p:cNvPr id="29704" name="Picture 8" descr="2593-1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141663"/>
            <a:ext cx="3400425" cy="3400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071563"/>
            <a:ext cx="8678863" cy="1781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Constantia" pitchFamily="18" charset="0"/>
              </a:rPr>
              <a:t>Устанавливают на полу. У современных торшеров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Constantia" pitchFamily="18" charset="0"/>
              </a:rPr>
              <a:t>можно менять высоту, в них имеются регуляторы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Constantia" pitchFamily="18" charset="0"/>
              </a:rPr>
              <a:t>яркости, что делает их удобными и практичными.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Constantia" pitchFamily="18" charset="0"/>
              </a:rPr>
              <a:t>Чаще всего они применяются для местного освещения.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Constantia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051050" y="476250"/>
            <a:ext cx="565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u="sng"/>
              <a:t>Напольные светильники (торшеры)</a:t>
            </a:r>
          </a:p>
        </p:txBody>
      </p:sp>
      <p:pic>
        <p:nvPicPr>
          <p:cNvPr id="30728" name="Picture 8" descr="asset_upload_file206_3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2681006"/>
            <a:ext cx="4846290" cy="39118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928688"/>
            <a:ext cx="8215312" cy="53959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Встроенные светильники прячут в потолок, в элементы ди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зайна. </a:t>
            </a:r>
            <a:endParaRPr lang="ru-RU" sz="2800"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результате они находятся на одном уровне с поверхностью потолка.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Обычно дизайнеры располагают их в виде группы. Свет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встроенных светильников направлен вниз, но бывают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 поворотные модификации.</a:t>
            </a:r>
          </a:p>
        </p:txBody>
      </p:sp>
      <p:pic>
        <p:nvPicPr>
          <p:cNvPr id="31747" name="Picture 2" descr="http://www.intersvet74.ru/upload/iblock/a90/a90f7796d70e703b4f1e7e83e38292b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071938"/>
            <a:ext cx="3429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pskov.basicdecor.ru/products_pictures/1391494085_28900-14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286250"/>
            <a:ext cx="3357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5125"/>
          </a:xfrm>
        </p:spPr>
        <p:txBody>
          <a:bodyPr/>
          <a:lstStyle/>
          <a:p>
            <a:pPr algn="ctr"/>
            <a:r>
              <a:rPr lang="ru-RU" sz="24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Шинные (рельсовые или трековые) светильники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8064500" cy="1366837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Образуются двумя основными элементами:  токонесущими шинами и источниками света, которые можно перемещать.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Можно подобрать и купить как готовую систему, так и собрать её собственной конфигурации.</a:t>
            </a: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i?id=ba43ba3cf437bb41b2dd09e2a076a01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781300"/>
            <a:ext cx="6192663" cy="4144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30213"/>
          </a:xfrm>
        </p:spPr>
        <p:txBody>
          <a:bodyPr/>
          <a:lstStyle/>
          <a:p>
            <a:pPr algn="ctr"/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Тросовые (струнные) натяжные системы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404813"/>
            <a:ext cx="2665413" cy="2160587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Это системы освещения</a:t>
            </a:r>
          </a:p>
          <a:p>
            <a:pPr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нового поколения. </a:t>
            </a:r>
          </a:p>
          <a:p>
            <a:pPr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них электрический ток</a:t>
            </a:r>
          </a:p>
          <a:p>
            <a:pPr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протекает по натянутым</a:t>
            </a:r>
          </a:p>
          <a:p>
            <a:pPr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тросам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 2" pitchFamily="18" charset="2"/>
              <a:buNone/>
            </a:pPr>
            <a:endParaRPr lang="ru-RU" sz="2000" smtClean="0">
              <a:latin typeface="Constantia" pitchFamily="18" charset="0"/>
            </a:endParaRPr>
          </a:p>
        </p:txBody>
      </p:sp>
      <p:pic>
        <p:nvPicPr>
          <p:cNvPr id="33795" name="Picture 2" descr="http://www.lightinside.ru/upload/catalog_pic/97133fr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25538"/>
            <a:ext cx="3500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s://www.lampix.pl/media/catalog/product/cache/1/image/f534ac9f37516863d66bc8f42fd2d469/9/4/94068mi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97200"/>
            <a:ext cx="60721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051050" y="236538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u="sng"/>
              <a:t>Общее освещение</a:t>
            </a:r>
          </a:p>
        </p:txBody>
      </p:sp>
      <p:sp>
        <p:nvSpPr>
          <p:cNvPr id="39946" name="AutoShape 10" descr="2dc9c9c170becc9c76bec46160b7d95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9948" name="AutoShape 12" descr="2dc9c9c170becc9c76bec46160b7d95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9950" name="Picture 14" descr="osveshhenie-gostino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96975"/>
            <a:ext cx="6076950" cy="4543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850" y="836613"/>
            <a:ext cx="8075613" cy="560387"/>
          </a:xfrm>
        </p:spPr>
        <p:txBody>
          <a:bodyPr/>
          <a:lstStyle/>
          <a:p>
            <a:pPr algn="ctr"/>
            <a:r>
              <a:rPr lang="ru-RU" sz="2400" b="1" u="sng" smtClean="0">
                <a:solidFill>
                  <a:schemeClr val="tx1"/>
                </a:solidFill>
                <a:latin typeface="Calibri" pitchFamily="34" charset="0"/>
              </a:rPr>
              <a:t>Местное освещение</a:t>
            </a:r>
          </a:p>
        </p:txBody>
      </p:sp>
      <p:pic>
        <p:nvPicPr>
          <p:cNvPr id="40967" name="Picture 7" descr="i?id=664a5509951dbf14e83bca8fb650a158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697662" cy="501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68443"/>
            <a:ext cx="891763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Цель </a:t>
            </a:r>
            <a:r>
              <a:rPr lang="ru-RU" sz="1800" b="1" dirty="0" smtClean="0"/>
              <a:t>проекта:</a:t>
            </a:r>
            <a:endParaRPr lang="ru-RU" sz="1800" dirty="0"/>
          </a:p>
          <a:p>
            <a:r>
              <a:rPr lang="ru-RU" sz="1800" dirty="0"/>
              <a:t>Разработать творческий проект системы</a:t>
            </a:r>
            <a:br>
              <a:rPr lang="ru-RU" sz="1800" dirty="0"/>
            </a:br>
            <a:r>
              <a:rPr lang="ru-RU" sz="1800" dirty="0"/>
              <a:t>«Умный дом». Рассмотреть </a:t>
            </a:r>
            <a:r>
              <a:rPr lang="ru-RU" sz="1800" dirty="0" smtClean="0"/>
              <a:t>применение элементов </a:t>
            </a:r>
            <a:r>
              <a:rPr lang="ru-RU" sz="1800" dirty="0"/>
              <a:t>этой системы для нашего</a:t>
            </a:r>
            <a:br>
              <a:rPr lang="ru-RU" sz="1800" dirty="0"/>
            </a:br>
            <a:r>
              <a:rPr lang="ru-RU" sz="1800" dirty="0"/>
              <a:t>будущего дома.</a:t>
            </a:r>
            <a:br>
              <a:rPr lang="ru-RU" sz="1800" dirty="0"/>
            </a:br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  <a:p>
            <a:r>
              <a:rPr lang="ru-RU" sz="1800" b="1" dirty="0" smtClean="0"/>
              <a:t>Задачи:</a:t>
            </a:r>
            <a:endParaRPr lang="ru-RU" sz="1800" dirty="0"/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Ознакомление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 типами и видами светильников, системами управления светом;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типами и видами освещения и их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комбинацией.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dirty="0"/>
              <a:t>Ознакомиться с понятием «умный дом</a:t>
            </a:r>
            <a:r>
              <a:rPr lang="ru-RU" sz="1800" dirty="0" smtClean="0"/>
              <a:t>» и его историей.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Ознакомиться с технологиями освещения жилого </a:t>
            </a:r>
            <a:r>
              <a:rPr lang="ru-RU" sz="1800" dirty="0" smtClean="0"/>
              <a:t>дома.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55875" y="955675"/>
            <a:ext cx="474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/>
              <a:t>Комбинированное освещение</a:t>
            </a:r>
          </a:p>
        </p:txBody>
      </p:sp>
      <p:pic>
        <p:nvPicPr>
          <p:cNvPr id="41991" name="Picture 7" descr="svet_kuchn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557338"/>
            <a:ext cx="6011863" cy="4732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763713" y="692150"/>
            <a:ext cx="5327650" cy="7921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u="sng" smtClean="0">
                <a:latin typeface="Constantia" pitchFamily="18" charset="0"/>
              </a:rPr>
              <a:t>Направленное освещение</a:t>
            </a:r>
          </a:p>
        </p:txBody>
      </p:sp>
      <p:pic>
        <p:nvPicPr>
          <p:cNvPr id="43012" name="Picture 2" descr="http://womanadvice.ru/sites/default/files/23/2015-12-26_0828/potolochnoe_osveshcheni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68413"/>
            <a:ext cx="74549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484438" y="620713"/>
            <a:ext cx="4608512" cy="5762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u="sng" smtClean="0">
                <a:latin typeface="Constantia" pitchFamily="18" charset="0"/>
              </a:rPr>
              <a:t>Декоративное освещение</a:t>
            </a:r>
          </a:p>
        </p:txBody>
      </p:sp>
      <p:sp>
        <p:nvSpPr>
          <p:cNvPr id="44039" name="AutoShape 7" descr="37016173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4041" name="Picture 9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68413"/>
            <a:ext cx="6834187" cy="512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105775" cy="1077913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Calibri" pitchFamily="34" charset="0"/>
              </a:rPr>
              <a:t>Для удобства управления системой применяют пульты дистанционного управления (ДУ).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928813"/>
            <a:ext cx="4630737" cy="3660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 их помощью можно включать-выключать свет, электрические приборы, регулировать яркость светильников,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После тяжелого трудового дня, когда у вас не будет сил даже нажать на выключатель, комнатные датчики сами среагируют на ваши передвижения. Когда вы войдете в комнату, свет автоматически включится, а выйдете - выключится</a:t>
            </a:r>
          </a:p>
        </p:txBody>
      </p:sp>
      <p:pic>
        <p:nvPicPr>
          <p:cNvPr id="45062" name="Picture 6" descr="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81300"/>
            <a:ext cx="3851275" cy="252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0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88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8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70"/>
          </a:xfrm>
        </p:spPr>
      </p:pic>
    </p:spTree>
    <p:extLst>
      <p:ext uri="{BB962C8B-B14F-4D97-AF65-F5344CB8AC3E}">
        <p14:creationId xmlns:p14="http://schemas.microsoft.com/office/powerpoint/2010/main" val="1055141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/>
          </p:cNvSpPr>
          <p:nvPr>
            <p:ph type="title"/>
          </p:nvPr>
        </p:nvSpPr>
        <p:spPr>
          <a:xfrm>
            <a:off x="719138" y="981075"/>
            <a:ext cx="8424862" cy="475456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Calibri" pitchFamily="34" charset="0"/>
              </a:rPr>
              <a:t>Современный дом- это не только продуманный дизайн интерьера, грамотно организованное внутреннее пространство и наличие разнообразной бытовой техники. Это прежде всего комфортная среда обитания, которая позволяет наслаждаться уютом и покоем любимого жилища.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 Понять, как этого можно достичь с помощью современных технологий, поможет проект «Умный дом».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endParaRPr lang="ru-RU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69"/>
          </a:xfrm>
        </p:spPr>
      </p:pic>
    </p:spTree>
    <p:extLst>
      <p:ext uri="{BB962C8B-B14F-4D97-AF65-F5344CB8AC3E}">
        <p14:creationId xmlns:p14="http://schemas.microsoft.com/office/powerpoint/2010/main" val="808429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617" y="5013176"/>
            <a:ext cx="8838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СПАСИБО ЗА ВНИМАНИЕ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3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48712" cy="647700"/>
          </a:xfrm>
        </p:spPr>
        <p:txBody>
          <a:bodyPr>
            <a:normAutofit fontScale="90000"/>
          </a:bodyPr>
          <a:lstStyle/>
          <a:p>
            <a:r>
              <a:rPr lang="ru-RU" sz="4600" u="sng" dirty="0" smtClean="0">
                <a:solidFill>
                  <a:schemeClr val="tx1"/>
                </a:solidFill>
                <a:latin typeface="Calibri" pitchFamily="34" charset="0"/>
              </a:rPr>
              <a:t>Освещение жилого дома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7921625" cy="237648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000" dirty="0" smtClean="0">
                <a:latin typeface="Constantia" pitchFamily="18" charset="0"/>
              </a:rPr>
              <a:t>Продуманное и хорошо спланированное освещение не только улучшает интерьер, но и влияет на наше самочувствие.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dirty="0" smtClean="0">
                <a:latin typeface="Constantia" pitchFamily="18" charset="0"/>
              </a:rPr>
              <a:t>При проектирование искусственного освещения жилого помещения учитывают три его составляющие: </a:t>
            </a:r>
            <a:r>
              <a:rPr lang="ru-RU" sz="2000" b="1" dirty="0" smtClean="0">
                <a:latin typeface="Constantia" pitchFamily="18" charset="0"/>
              </a:rPr>
              <a:t>лампы, светильники и системы управления.</a:t>
            </a:r>
          </a:p>
        </p:txBody>
      </p:sp>
      <p:pic>
        <p:nvPicPr>
          <p:cNvPr id="18442" name="Picture 10" descr="i?id=24e16ba47161dddeb1a820797212307b&amp;n=33&amp;h=215&amp;w=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75906"/>
            <a:ext cx="2895600" cy="2047875"/>
          </a:xfrm>
          <a:prstGeom prst="rect">
            <a:avLst/>
          </a:prstGeom>
          <a:noFill/>
        </p:spPr>
      </p:pic>
      <p:pic>
        <p:nvPicPr>
          <p:cNvPr id="18444" name="Picture 12" descr="i?id=dc4798cddcdf67e73bdf0df1e8c1a643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924175"/>
            <a:ext cx="2303462" cy="2303463"/>
          </a:xfrm>
          <a:prstGeom prst="rect">
            <a:avLst/>
          </a:prstGeom>
          <a:noFill/>
        </p:spPr>
      </p:pic>
      <p:pic>
        <p:nvPicPr>
          <p:cNvPr id="18446" name="Picture 14" descr="i?id=398b06d4b9c30d9636cca8fb60558c1e&amp;n=33&amp;h=215&amp;w=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581525"/>
            <a:ext cx="3236913" cy="1960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2144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u="sng" dirty="0" smtClean="0">
                <a:solidFill>
                  <a:schemeClr val="tx1"/>
                </a:solidFill>
                <a:latin typeface="Calibri" pitchFamily="34" charset="0"/>
              </a:rPr>
              <a:t>Лампы</a:t>
            </a:r>
            <a:br>
              <a:rPr lang="ru-RU" sz="4500" b="1" u="sng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ru-RU" sz="4500" b="1" u="sng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357188" y="1643063"/>
            <a:ext cx="878681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Основные типы ламп — </a:t>
            </a:r>
            <a:r>
              <a:rPr lang="ru-RU" sz="2000" i="1" dirty="0"/>
              <a:t>лампы накаливания, люминесцентные и светодиодные.  </a:t>
            </a:r>
          </a:p>
          <a:p>
            <a:endParaRPr lang="ru-RU" sz="2000" i="1" dirty="0"/>
          </a:p>
          <a:p>
            <a:endParaRPr lang="ru-RU" sz="2000" i="1" dirty="0"/>
          </a:p>
          <a:p>
            <a:endParaRPr lang="ru-RU" sz="2000" i="1" dirty="0"/>
          </a:p>
          <a:p>
            <a:endParaRPr lang="ru-RU" sz="2000" i="1" dirty="0"/>
          </a:p>
          <a:p>
            <a:endParaRPr lang="ru-RU" sz="2000" i="1" dirty="0"/>
          </a:p>
          <a:p>
            <a:endParaRPr lang="ru-RU" sz="2000" i="1" dirty="0"/>
          </a:p>
          <a:p>
            <a:endParaRPr lang="ru-RU" sz="2000" i="1" dirty="0"/>
          </a:p>
          <a:p>
            <a:endParaRPr lang="ru-RU" sz="2000" i="1" dirty="0"/>
          </a:p>
          <a:p>
            <a:endParaRPr lang="ru-RU" sz="2000" i="1" dirty="0"/>
          </a:p>
          <a:p>
            <a:r>
              <a:rPr lang="ru-RU" sz="2000" i="1" dirty="0"/>
              <a:t>Они различаются технологией производства, характеристика-</a:t>
            </a:r>
          </a:p>
          <a:p>
            <a:r>
              <a:rPr lang="ru-RU" sz="2000" dirty="0"/>
              <a:t>ми излучаемого света, потреблением энергии, сущностью физических явлений, на которых основано свечение</a:t>
            </a:r>
          </a:p>
        </p:txBody>
      </p:sp>
      <p:pic>
        <p:nvPicPr>
          <p:cNvPr id="21511" name="Picture 7" descr="i?id=dc4798cddcdf67e73bdf0df1e8c1a6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20938"/>
            <a:ext cx="2303463" cy="2303462"/>
          </a:xfrm>
          <a:prstGeom prst="rect">
            <a:avLst/>
          </a:prstGeom>
          <a:noFill/>
        </p:spPr>
      </p:pic>
      <p:pic>
        <p:nvPicPr>
          <p:cNvPr id="21513" name="Picture 9" descr="NKz87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565400"/>
            <a:ext cx="2809875" cy="1474788"/>
          </a:xfrm>
          <a:prstGeom prst="rect">
            <a:avLst/>
          </a:prstGeom>
          <a:noFill/>
        </p:spPr>
      </p:pic>
      <p:pic>
        <p:nvPicPr>
          <p:cNvPr id="21515" name="Picture 11" descr="i?id=5efbc6f710bebe09664239d10ef9d1b2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492375"/>
            <a:ext cx="2411413" cy="24114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Лампы накаливания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8135938" cy="19446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Constantia" pitchFamily="18" charset="0"/>
              </a:rPr>
              <a:t>    </a:t>
            </a:r>
            <a:r>
              <a:rPr lang="ru-RU" sz="2400" dirty="0" smtClean="0">
                <a:latin typeface="Arial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Дают тёплый желтоватый свет. Источником света в них является раскалённая спираль (нить накала) из металла вольфрама, которую разогревает проходящий по ней ток.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Лампы потребляют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электроэнергии и имеют небольшой срок службы.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latin typeface="Constantia" pitchFamily="18" charset="0"/>
            </a:endParaRPr>
          </a:p>
        </p:txBody>
      </p:sp>
      <p:pic>
        <p:nvPicPr>
          <p:cNvPr id="22534" name="Picture 6" descr="i?id=718d1999dac57f894b85d1001f68089d&amp;n=33&amp;h=215&amp;w=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429000"/>
            <a:ext cx="5176838" cy="3208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643938" cy="1857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Галогенная лампа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усовершенствованные лампы накаливания. </a:t>
            </a:r>
            <a:r>
              <a:rPr lang="ru-RU" sz="33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4500" i="1" dirty="0" smtClean="0">
                <a:latin typeface="Calibri" pitchFamily="34" charset="0"/>
              </a:rPr>
              <a:t/>
            </a:r>
            <a:br>
              <a:rPr lang="ru-RU" sz="4500" i="1" dirty="0" smtClean="0">
                <a:latin typeface="Calibri" pitchFamily="34" charset="0"/>
              </a:rPr>
            </a:br>
            <a:endParaRPr lang="ru-RU" sz="4500" dirty="0" smtClean="0">
              <a:latin typeface="Calibri" pitchFamily="34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100" dirty="0" smtClean="0">
              <a:latin typeface="Constantia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85750" y="1357313"/>
            <a:ext cx="5715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Своё название галогенная лампа получила из-за того, что в её колбу помимо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специальной смеси газов добавлен галоген - пары брома и йода (это активные химические элементы).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счёт этого мощность свечения повышается вдвое, а долговечность - в пять раз.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Кроме того, внутренняя поверхность лампы - зеркальная.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Всё это позволяет лампе давать естественный, яркий, сконцентрированный и направленный свет.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Однако галогенные лампы чувствительны к скачкам напряжения, что приводит к их быстрому выходу из строя.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  <a:p>
            <a:pPr algn="ctr"/>
            <a:endParaRPr lang="ru-RU" sz="2200" dirty="0"/>
          </a:p>
          <a:p>
            <a:pPr algn="ctr"/>
            <a:endParaRPr lang="ru-RU" sz="2200" dirty="0"/>
          </a:p>
          <a:p>
            <a:pPr algn="ctr"/>
            <a:endParaRPr lang="ru-RU" sz="2200" dirty="0"/>
          </a:p>
          <a:p>
            <a:pPr algn="ctr"/>
            <a:endParaRPr lang="ru-RU" sz="2200" dirty="0"/>
          </a:p>
          <a:p>
            <a:pPr algn="ctr"/>
            <a:endParaRPr lang="ru-RU" sz="2200" dirty="0"/>
          </a:p>
          <a:p>
            <a:pPr algn="ctr"/>
            <a:endParaRPr lang="ru-RU" sz="2200" dirty="0"/>
          </a:p>
          <a:p>
            <a:pPr algn="ctr"/>
            <a:endParaRPr lang="ru-RU" sz="2200" dirty="0"/>
          </a:p>
        </p:txBody>
      </p:sp>
      <p:pic>
        <p:nvPicPr>
          <p:cNvPr id="23559" name="Picture 7" descr="i?id=5efbc6f710bebe09664239d10ef9d1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628775"/>
            <a:ext cx="2411412" cy="2411413"/>
          </a:xfrm>
          <a:prstGeom prst="rect">
            <a:avLst/>
          </a:prstGeom>
          <a:noFill/>
        </p:spPr>
      </p:pic>
      <p:pic>
        <p:nvPicPr>
          <p:cNvPr id="23561" name="Picture 9" descr="lamoa-galo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221163"/>
            <a:ext cx="2268538" cy="2268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331640" y="188913"/>
            <a:ext cx="7560840" cy="949325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Люминесцентные 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лампы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(лампы дневного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света)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8748713" cy="4752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Выпускаются во множестве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вариантов,с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различной цветовой температурой: чисто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белого цвета, с холодным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голубоватым оттенком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или с тёплым розовым оттенком.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Колбу лампы заполняет газ,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который излучает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свет благодаря электрическому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разряду, проходящему через него.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Лампы называют энергосберегающими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что они потребляют электроэнергии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приблизительно в пять раз меньше,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чем лампы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накаливания, служат в 10 раз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дольше, выделяют мало тепла, 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слепят глаза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недостаткам ламп можно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отнести небольшое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них ртути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фосфора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latin typeface="Constantia" pitchFamily="18" charset="0"/>
            </a:endParaRPr>
          </a:p>
        </p:txBody>
      </p:sp>
      <p:pic>
        <p:nvPicPr>
          <p:cNvPr id="24582" name="Picture 6" descr="i?id=ff02b33a59ddf9fec2d1762874ccb17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3933056"/>
            <a:ext cx="5057286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715963"/>
            <a:ext cx="8229600" cy="78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Лампы</a:t>
            </a:r>
            <a:br>
              <a:rPr lang="ru-RU" sz="32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светодиодами</a:t>
            </a: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0" y="1557338"/>
            <a:ext cx="4716463" cy="3167062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Они очень долговечные и</a:t>
            </a: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экономичные, пожаробезопасные.</a:t>
            </a: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Не содержат ртуть, почти не нагреваются.</a:t>
            </a: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Светодиоды широко применяются в медицинских осветительных</a:t>
            </a: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приборах, автомобильной</a:t>
            </a: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светотехнике, в качестве</a:t>
            </a: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рекламных конструкций</a:t>
            </a: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(подсветка, бегущие строки и др.).</a:t>
            </a:r>
          </a:p>
        </p:txBody>
      </p:sp>
      <p:pic>
        <p:nvPicPr>
          <p:cNvPr id="25606" name="Picture 6" descr="6241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73238"/>
            <a:ext cx="4151312" cy="3187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677</TotalTime>
  <Words>768</Words>
  <Application>Microsoft Office PowerPoint</Application>
  <PresentationFormat>Экран (4:3)</PresentationFormat>
  <Paragraphs>115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Углы</vt:lpstr>
      <vt:lpstr>Презентация PowerPoint</vt:lpstr>
      <vt:lpstr>Презентация PowerPoint</vt:lpstr>
      <vt:lpstr>Современный дом- это не только продуманный дизайн интерьера, грамотно организованное внутреннее пространство и наличие разнообразной бытовой техники. Это прежде всего комфортная среда обитания, которая позволяет наслаждаться уютом и покоем любимого жилища.   Понять, как этого можно достичь с помощью современных технологий, поможет проект «Умный дом».     </vt:lpstr>
      <vt:lpstr>Освещение жилого дома</vt:lpstr>
      <vt:lpstr>Лампы </vt:lpstr>
      <vt:lpstr>Лампы накаливания </vt:lpstr>
      <vt:lpstr>Галогенная лампа – это усовершенствованные лампы накаливания.   </vt:lpstr>
      <vt:lpstr>Люминесцентные лампы (лампы дневного света) </vt:lpstr>
      <vt:lpstr>Лампы со светодиодами </vt:lpstr>
      <vt:lpstr>Светильники </vt:lpstr>
      <vt:lpstr>Для освещения помещений используют разнообразные виды светильников.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Шинные (рельсовые или трековые) светильники</vt:lpstr>
      <vt:lpstr>Тросовые (струнные) натяжные системы </vt:lpstr>
      <vt:lpstr>Презентация PowerPoint</vt:lpstr>
      <vt:lpstr>Местное освещение</vt:lpstr>
      <vt:lpstr>Презентация PowerPoint</vt:lpstr>
      <vt:lpstr>Презентация PowerPoint</vt:lpstr>
      <vt:lpstr>Презентация PowerPoint</vt:lpstr>
      <vt:lpstr>Для удобства управления системой применяют пульты дистанционного управления (ДУ).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Гуля</cp:lastModifiedBy>
  <cp:revision>110</cp:revision>
  <dcterms:created xsi:type="dcterms:W3CDTF">2012-07-16T11:58:18Z</dcterms:created>
  <dcterms:modified xsi:type="dcterms:W3CDTF">2018-10-17T07:05:24Z</dcterms:modified>
</cp:coreProperties>
</file>