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</p:sldMasterIdLst>
  <p:sldIdLst>
    <p:sldId id="259" r:id="rId9"/>
    <p:sldId id="262" r:id="rId10"/>
    <p:sldId id="261" r:id="rId11"/>
    <p:sldId id="260" r:id="rId12"/>
    <p:sldId id="258" r:id="rId13"/>
    <p:sldId id="263" r:id="rId14"/>
    <p:sldId id="264" r:id="rId15"/>
    <p:sldId id="265" r:id="rId16"/>
    <p:sldId id="269" r:id="rId17"/>
    <p:sldId id="276" r:id="rId18"/>
    <p:sldId id="277" r:id="rId19"/>
    <p:sldId id="270" r:id="rId20"/>
    <p:sldId id="26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Кушнарева Светлана Петровна" initials="С. П.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76" autoAdjust="0"/>
  </p:normalViewPr>
  <p:slideViewPr>
    <p:cSldViewPr>
      <p:cViewPr>
        <p:scale>
          <a:sx n="82" d="100"/>
          <a:sy n="82" d="100"/>
        </p:scale>
        <p:origin x="-1014" y="-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6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E17B7-4CBE-4C79-B42F-D3220F5659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51909-22B6-41E7-A89E-188B3EEEE1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938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E17B7-4CBE-4C79-B42F-D3220F5659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51909-22B6-41E7-A89E-188B3EEEE1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380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E17B7-4CBE-4C79-B42F-D3220F5659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51909-22B6-41E7-A89E-188B3EEEE1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5650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E17B7-4CBE-4C79-B42F-D3220F5659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51909-22B6-41E7-A89E-188B3EEEE1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2609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E17B7-4CBE-4C79-B42F-D3220F5659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51909-22B6-41E7-A89E-188B3EEEE1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3831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E17B7-4CBE-4C79-B42F-D3220F5659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51909-22B6-41E7-A89E-188B3EEEE1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8946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E17B7-4CBE-4C79-B42F-D3220F5659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51909-22B6-41E7-A89E-188B3EEEE1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8029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E17B7-4CBE-4C79-B42F-D3220F5659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51909-22B6-41E7-A89E-188B3EEEE1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7768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E17B7-4CBE-4C79-B42F-D3220F5659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51909-22B6-41E7-A89E-188B3EEEE1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7179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E17B7-4CBE-4C79-B42F-D3220F5659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51909-22B6-41E7-A89E-188B3EEEE1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9240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E17B7-4CBE-4C79-B42F-D3220F5659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51909-22B6-41E7-A89E-188B3EEEE1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427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E17B7-4CBE-4C79-B42F-D3220F5659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51909-22B6-41E7-A89E-188B3EEEE1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4493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E17B7-4CBE-4C79-B42F-D3220F5659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51909-22B6-41E7-A89E-188B3EEEE1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895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E17B7-4CBE-4C79-B42F-D3220F5659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51909-22B6-41E7-A89E-188B3EEEE1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6047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E17B7-4CBE-4C79-B42F-D3220F5659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51909-22B6-41E7-A89E-188B3EEEE1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1635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E17B7-4CBE-4C79-B42F-D3220F5659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51909-22B6-41E7-A89E-188B3EEEE1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9484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E17B7-4CBE-4C79-B42F-D3220F5659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51909-22B6-41E7-A89E-188B3EEEE1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3315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E17B7-4CBE-4C79-B42F-D3220F5659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51909-22B6-41E7-A89E-188B3EEEE1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620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E17B7-4CBE-4C79-B42F-D3220F5659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51909-22B6-41E7-A89E-188B3EEEE1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3000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E17B7-4CBE-4C79-B42F-D3220F5659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51909-22B6-41E7-A89E-188B3EEEE1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9661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E17B7-4CBE-4C79-B42F-D3220F5659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51909-22B6-41E7-A89E-188B3EEEE1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5564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E17B7-4CBE-4C79-B42F-D3220F5659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51909-22B6-41E7-A89E-188B3EEEE1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463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E17B7-4CBE-4C79-B42F-D3220F5659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51909-22B6-41E7-A89E-188B3EEEE1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4604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E17B7-4CBE-4C79-B42F-D3220F5659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51909-22B6-41E7-A89E-188B3EEEE1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4650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E17B7-4CBE-4C79-B42F-D3220F5659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51909-22B6-41E7-A89E-188B3EEEE1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8386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E17B7-4CBE-4C79-B42F-D3220F5659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51909-22B6-41E7-A89E-188B3EEEE1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4286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E17B7-4CBE-4C79-B42F-D3220F5659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51909-22B6-41E7-A89E-188B3EEEE1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9591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E17B7-4CBE-4C79-B42F-D3220F5659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51909-22B6-41E7-A89E-188B3EEEE1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61407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E17B7-4CBE-4C79-B42F-D3220F5659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51909-22B6-41E7-A89E-188B3EEEE1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54277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E17B7-4CBE-4C79-B42F-D3220F5659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51909-22B6-41E7-A89E-188B3EEEE1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8240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E17B7-4CBE-4C79-B42F-D3220F5659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51909-22B6-41E7-A89E-188B3EEEE1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9665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E17B7-4CBE-4C79-B42F-D3220F5659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51909-22B6-41E7-A89E-188B3EEEE1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43963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E17B7-4CBE-4C79-B42F-D3220F5659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51909-22B6-41E7-A89E-188B3EEEE1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691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E17B7-4CBE-4C79-B42F-D3220F5659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51909-22B6-41E7-A89E-188B3EEEE1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29762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E17B7-4CBE-4C79-B42F-D3220F5659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51909-22B6-41E7-A89E-188B3EEEE1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38357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E17B7-4CBE-4C79-B42F-D3220F5659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51909-22B6-41E7-A89E-188B3EEEE1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86848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E17B7-4CBE-4C79-B42F-D3220F5659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51909-22B6-41E7-A89E-188B3EEEE1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45492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E17B7-4CBE-4C79-B42F-D3220F5659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51909-22B6-41E7-A89E-188B3EEEE1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814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E17B7-4CBE-4C79-B42F-D3220F5659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51909-22B6-41E7-A89E-188B3EEEE1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34592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E17B7-4CBE-4C79-B42F-D3220F5659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51909-22B6-41E7-A89E-188B3EEEE1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75874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E17B7-4CBE-4C79-B42F-D3220F5659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51909-22B6-41E7-A89E-188B3EEEE1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30852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E17B7-4CBE-4C79-B42F-D3220F5659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51909-22B6-41E7-A89E-188B3EEEE1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66980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E17B7-4CBE-4C79-B42F-D3220F5659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51909-22B6-41E7-A89E-188B3EEEE1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61892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E17B7-4CBE-4C79-B42F-D3220F5659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51909-22B6-41E7-A89E-188B3EEEE1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396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E17B7-4CBE-4C79-B42F-D3220F5659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51909-22B6-41E7-A89E-188B3EEEE1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68365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E17B7-4CBE-4C79-B42F-D3220F5659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51909-22B6-41E7-A89E-188B3EEEE1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90650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E17B7-4CBE-4C79-B42F-D3220F5659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51909-22B6-41E7-A89E-188B3EEEE1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62791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E17B7-4CBE-4C79-B42F-D3220F5659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51909-22B6-41E7-A89E-188B3EEEE1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60323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E17B7-4CBE-4C79-B42F-D3220F5659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51909-22B6-41E7-A89E-188B3EEEE1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29218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E17B7-4CBE-4C79-B42F-D3220F5659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51909-22B6-41E7-A89E-188B3EEEE1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77309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E17B7-4CBE-4C79-B42F-D3220F5659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51909-22B6-41E7-A89E-188B3EEEE1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94214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E17B7-4CBE-4C79-B42F-D3220F5659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51909-22B6-41E7-A89E-188B3EEEE1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05748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E17B7-4CBE-4C79-B42F-D3220F5659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51909-22B6-41E7-A89E-188B3EEEE1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11742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E17B7-4CBE-4C79-B42F-D3220F5659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51909-22B6-41E7-A89E-188B3EEEE1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35188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E17B7-4CBE-4C79-B42F-D3220F5659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51909-22B6-41E7-A89E-188B3EEEE1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438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E17B7-4CBE-4C79-B42F-D3220F5659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51909-22B6-41E7-A89E-188B3EEEE1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00188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E17B7-4CBE-4C79-B42F-D3220F5659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51909-22B6-41E7-A89E-188B3EEEE1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66890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E17B7-4CBE-4C79-B42F-D3220F5659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51909-22B6-41E7-A89E-188B3EEEE1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66562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E17B7-4CBE-4C79-B42F-D3220F5659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51909-22B6-41E7-A89E-188B3EEEE1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20513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E17B7-4CBE-4C79-B42F-D3220F5659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51909-22B6-41E7-A89E-188B3EEEE1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69397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E17B7-4CBE-4C79-B42F-D3220F5659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51909-22B6-41E7-A89E-188B3EEEE1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21606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E17B7-4CBE-4C79-B42F-D3220F5659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51909-22B6-41E7-A89E-188B3EEEE1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47263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E17B7-4CBE-4C79-B42F-D3220F5659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51909-22B6-41E7-A89E-188B3EEEE1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48330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E17B7-4CBE-4C79-B42F-D3220F5659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51909-22B6-41E7-A89E-188B3EEEE1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68970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E17B7-4CBE-4C79-B42F-D3220F5659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51909-22B6-41E7-A89E-188B3EEEE1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16620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E17B7-4CBE-4C79-B42F-D3220F5659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51909-22B6-41E7-A89E-188B3EEEE1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299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E17B7-4CBE-4C79-B42F-D3220F5659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51909-22B6-41E7-A89E-188B3EEEE1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59798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E17B7-4CBE-4C79-B42F-D3220F5659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51909-22B6-41E7-A89E-188B3EEEE1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97408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E17B7-4CBE-4C79-B42F-D3220F5659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51909-22B6-41E7-A89E-188B3EEEE1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37511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E17B7-4CBE-4C79-B42F-D3220F5659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51909-22B6-41E7-A89E-188B3EEEE1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98495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E17B7-4CBE-4C79-B42F-D3220F5659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51909-22B6-41E7-A89E-188B3EEEE1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8259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E17B7-4CBE-4C79-B42F-D3220F5659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51909-22B6-41E7-A89E-188B3EEEE1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27035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E17B7-4CBE-4C79-B42F-D3220F5659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51909-22B6-41E7-A89E-188B3EEEE1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35969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E17B7-4CBE-4C79-B42F-D3220F5659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51909-22B6-41E7-A89E-188B3EEEE1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11480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E17B7-4CBE-4C79-B42F-D3220F5659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51909-22B6-41E7-A89E-188B3EEEE1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5937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E17B7-4CBE-4C79-B42F-D3220F5659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51909-22B6-41E7-A89E-188B3EEEE1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22621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E17B7-4CBE-4C79-B42F-D3220F5659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51909-22B6-41E7-A89E-188B3EEEE1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50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E17B7-4CBE-4C79-B42F-D3220F5659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51909-22B6-41E7-A89E-188B3EEEE1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30062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E17B7-4CBE-4C79-B42F-D3220F5659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51909-22B6-41E7-A89E-188B3EEEE1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09133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E17B7-4CBE-4C79-B42F-D3220F5659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51909-22B6-41E7-A89E-188B3EEEE1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03610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E17B7-4CBE-4C79-B42F-D3220F5659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51909-22B6-41E7-A89E-188B3EEEE1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92745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E17B7-4CBE-4C79-B42F-D3220F5659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51909-22B6-41E7-A89E-188B3EEEE1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7362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E17B7-4CBE-4C79-B42F-D3220F5659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51909-22B6-41E7-A89E-188B3EEEE1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88086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E17B7-4CBE-4C79-B42F-D3220F5659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51909-22B6-41E7-A89E-188B3EEEE1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5448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E17B7-4CBE-4C79-B42F-D3220F5659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51909-22B6-41E7-A89E-188B3EEEE1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56901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E17B7-4CBE-4C79-B42F-D3220F5659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51909-22B6-41E7-A89E-188B3EEEE1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35727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E17B7-4CBE-4C79-B42F-D3220F5659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51909-22B6-41E7-A89E-188B3EEEE1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70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E17B7-4CBE-4C79-B42F-D3220F5659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51909-22B6-41E7-A89E-188B3EEEE1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295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7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FE17B7-4CBE-4C79-B42F-D3220F5659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51909-22B6-41E7-A89E-188B3EEEE1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549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7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FE17B7-4CBE-4C79-B42F-D3220F5659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51909-22B6-41E7-A89E-188B3EEEE1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288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7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FE17B7-4CBE-4C79-B42F-D3220F5659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51909-22B6-41E7-A89E-188B3EEEE1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283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7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FE17B7-4CBE-4C79-B42F-D3220F5659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51909-22B6-41E7-A89E-188B3EEEE1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839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7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FE17B7-4CBE-4C79-B42F-D3220F5659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51909-22B6-41E7-A89E-188B3EEEE1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924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7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FE17B7-4CBE-4C79-B42F-D3220F5659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51909-22B6-41E7-A89E-188B3EEEE1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806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7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FE17B7-4CBE-4C79-B42F-D3220F5659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51909-22B6-41E7-A89E-188B3EEEE1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574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7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FE17B7-4CBE-4C79-B42F-D3220F5659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51909-22B6-41E7-A89E-188B3EEEE1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343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pixelbrush.ru/2010/10/02/vektornyy-ishodnik-kartinki-umnaya-sova.html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9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2.xml"/><Relationship Id="rId4" Type="http://schemas.microsoft.com/office/2007/relationships/hdphoto" Target="../media/hdphoto6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3.xml"/><Relationship Id="rId4" Type="http://schemas.microsoft.com/office/2007/relationships/hdphoto" Target="../media/hdphoto7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699792" y="404664"/>
            <a:ext cx="6192688" cy="3416320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  <a:lumMod val="38000"/>
                  <a:lumOff val="62000"/>
                </a:srgbClr>
              </a:gs>
              <a:gs pos="62000">
                <a:srgbClr val="92D050">
                  <a:shade val="67500"/>
                  <a:satMod val="115000"/>
                  <a:lumMod val="79000"/>
                  <a:lumOff val="21000"/>
                </a:srgbClr>
              </a:gs>
            </a:gsLst>
            <a:lin ang="2700000" scaled="1"/>
            <a:tileRect/>
          </a:gradFill>
          <a:ln w="111125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prst="relaxedInset"/>
          </a:sp3d>
        </p:spPr>
        <p:txBody>
          <a:bodyPr wrap="square" lIns="91440" tIns="45720" rIns="91440" bIns="45720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72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7200" b="1" spc="50" dirty="0" smtClean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F79646">
                    <a:tint val="1000"/>
                  </a:srgbClr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</a:rPr>
              <a:t>QUIZ</a:t>
            </a:r>
            <a:endParaRPr lang="ru-RU" sz="7200" b="1" spc="50" dirty="0">
              <a:ln w="12700" cmpd="sng">
                <a:solidFill>
                  <a:srgbClr val="F79646">
                    <a:satMod val="120000"/>
                    <a:shade val="80000"/>
                  </a:srgbClr>
                </a:solidFill>
                <a:prstDash val="solid"/>
              </a:ln>
              <a:solidFill>
                <a:srgbClr val="F79646">
                  <a:tint val="1000"/>
                </a:srgbClr>
              </a:solidFill>
              <a:effectLst>
                <a:glow rad="53100">
                  <a:srgbClr val="F79646">
                    <a:satMod val="180000"/>
                    <a:alpha val="30000"/>
                  </a:srgbClr>
                </a:glow>
              </a:effectLst>
            </a:endParaRPr>
          </a:p>
          <a:p>
            <a:pPr algn="ctr"/>
            <a:endParaRPr lang="ru-RU" sz="72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40981" y="3103299"/>
            <a:ext cx="2734876" cy="345153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олилиния 8"/>
          <p:cNvSpPr/>
          <p:nvPr/>
        </p:nvSpPr>
        <p:spPr>
          <a:xfrm>
            <a:off x="1633204" y="3820984"/>
            <a:ext cx="2606067" cy="1662225"/>
          </a:xfrm>
          <a:custGeom>
            <a:avLst/>
            <a:gdLst>
              <a:gd name="connsiteX0" fmla="*/ 60748 w 2606067"/>
              <a:gd name="connsiteY0" fmla="*/ 1508860 h 1662225"/>
              <a:gd name="connsiteX1" fmla="*/ 2605828 w 2606067"/>
              <a:gd name="connsiteY1" fmla="*/ 100 h 1662225"/>
              <a:gd name="connsiteX2" fmla="*/ 213148 w 2606067"/>
              <a:gd name="connsiteY2" fmla="*/ 1569820 h 1662225"/>
              <a:gd name="connsiteX3" fmla="*/ 106468 w 2606067"/>
              <a:gd name="connsiteY3" fmla="*/ 1478380 h 1662225"/>
              <a:gd name="connsiteX4" fmla="*/ 121708 w 2606067"/>
              <a:gd name="connsiteY4" fmla="*/ 1478380 h 1662225"/>
              <a:gd name="connsiteX5" fmla="*/ 167428 w 2606067"/>
              <a:gd name="connsiteY5" fmla="*/ 1463140 h 1662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06067" h="1662225">
                <a:moveTo>
                  <a:pt x="60748" y="1508860"/>
                </a:moveTo>
                <a:cubicBezTo>
                  <a:pt x="1320588" y="749400"/>
                  <a:pt x="2580428" y="-10060"/>
                  <a:pt x="2605828" y="100"/>
                </a:cubicBezTo>
                <a:cubicBezTo>
                  <a:pt x="2631228" y="10260"/>
                  <a:pt x="629708" y="1323440"/>
                  <a:pt x="213148" y="1569820"/>
                </a:cubicBezTo>
                <a:cubicBezTo>
                  <a:pt x="-203412" y="1816200"/>
                  <a:pt x="121708" y="1493620"/>
                  <a:pt x="106468" y="1478380"/>
                </a:cubicBezTo>
                <a:cubicBezTo>
                  <a:pt x="91228" y="1463140"/>
                  <a:pt x="111548" y="1480920"/>
                  <a:pt x="121708" y="1478380"/>
                </a:cubicBezTo>
                <a:cubicBezTo>
                  <a:pt x="131868" y="1475840"/>
                  <a:pt x="149648" y="1469490"/>
                  <a:pt x="167428" y="1463140"/>
                </a:cubicBezTo>
              </a:path>
            </a:pathLst>
          </a:cu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745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1772816"/>
            <a:ext cx="3744416" cy="740689"/>
          </a:xfrm>
        </p:spPr>
        <p:txBody>
          <a:bodyPr>
            <a:normAutofit fontScale="62500" lnSpcReduction="2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8000" dirty="0" smtClean="0">
                <a:solidFill>
                  <a:srgbClr val="FF0000"/>
                </a:solidFill>
              </a:rPr>
              <a:t>Tsar Bell</a:t>
            </a:r>
            <a:endParaRPr lang="ru-RU" sz="80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22929" y="0"/>
            <a:ext cx="9144000" cy="58477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i="1" spc="50" dirty="0">
                <a:ln w="11430"/>
                <a:solidFill>
                  <a:srgbClr val="00B050"/>
                </a:solidFill>
              </a:rPr>
              <a:t>9. </a:t>
            </a:r>
            <a:r>
              <a:rPr lang="en-US" sz="3200" b="1" i="1" spc="50" dirty="0" smtClean="0">
                <a:ln w="11430"/>
                <a:solidFill>
                  <a:srgbClr val="00B050"/>
                </a:solidFill>
              </a:rPr>
              <a:t>Name</a:t>
            </a:r>
            <a:r>
              <a:rPr lang="ru-RU" sz="3200" b="1" i="1" spc="50" dirty="0" smtClean="0">
                <a:ln w="11430"/>
                <a:solidFill>
                  <a:srgbClr val="00B050"/>
                </a:solidFill>
              </a:rPr>
              <a:t> </a:t>
            </a:r>
            <a:r>
              <a:rPr lang="en-US" sz="3200" b="1" i="1" spc="50" dirty="0" smtClean="0">
                <a:ln w="11430"/>
                <a:solidFill>
                  <a:srgbClr val="00B050"/>
                </a:solidFill>
              </a:rPr>
              <a:t>the </a:t>
            </a:r>
            <a:r>
              <a:rPr lang="en-US" sz="3200" b="1" i="1" spc="50" dirty="0">
                <a:ln w="11430"/>
                <a:solidFill>
                  <a:srgbClr val="00B050"/>
                </a:solidFill>
              </a:rPr>
              <a:t>well-known </a:t>
            </a:r>
            <a:r>
              <a:rPr lang="en-US" sz="3200" b="1" i="1" spc="50">
                <a:ln w="11430"/>
                <a:solidFill>
                  <a:srgbClr val="00B050"/>
                </a:solidFill>
              </a:rPr>
              <a:t>Moscow </a:t>
            </a:r>
            <a:r>
              <a:rPr lang="en-US" sz="3200" b="1" i="1" spc="50" smtClean="0">
                <a:ln w="11430"/>
                <a:solidFill>
                  <a:srgbClr val="00B050"/>
                </a:solidFill>
              </a:rPr>
              <a:t>bell</a:t>
            </a:r>
            <a:endParaRPr lang="ru-RU" sz="3600" b="1" i="1" spc="50" dirty="0">
              <a:ln w="11430"/>
              <a:solidFill>
                <a:srgbClr val="00B05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744760"/>
            <a:ext cx="54864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38948" y="1772816"/>
            <a:ext cx="36724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Big Ben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75856" y="3789040"/>
            <a:ext cx="27363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0000"/>
                </a:solidFill>
              </a:rPr>
              <a:t>Bell Swan</a:t>
            </a:r>
            <a:endParaRPr lang="ru-RU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166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2" build="p"/>
      <p:bldP spid="7" grpId="0"/>
      <p:bldP spid="7" grpId="1"/>
      <p:bldP spid="8" grpId="0"/>
      <p:bldP spid="8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11560" y="410083"/>
            <a:ext cx="7920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</a:rPr>
              <a:t>10</a:t>
            </a:r>
            <a:r>
              <a:rPr lang="en-US" sz="3600" dirty="0">
                <a:solidFill>
                  <a:schemeClr val="accent3">
                    <a:lumMod val="50000"/>
                  </a:schemeClr>
                </a:solidFill>
              </a:rPr>
              <a:t>. How </a:t>
            </a:r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</a:rPr>
              <a:t>is the </a:t>
            </a:r>
            <a:r>
              <a:rPr lang="en-US" sz="3600" dirty="0">
                <a:solidFill>
                  <a:schemeClr val="accent3">
                    <a:lumMod val="50000"/>
                  </a:schemeClr>
                </a:solidFill>
              </a:rPr>
              <a:t>main square of the country </a:t>
            </a:r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600" dirty="0">
                <a:solidFill>
                  <a:schemeClr val="accent3">
                    <a:lumMod val="50000"/>
                  </a:schemeClr>
                </a:solidFill>
              </a:rPr>
              <a:t>called</a:t>
            </a:r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</a:rPr>
              <a:t>?</a:t>
            </a:r>
            <a:endParaRPr lang="ru-RU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1925543"/>
            <a:ext cx="4176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</a:rPr>
              <a:t>Teatralnaya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</a:rPr>
              <a:t>Square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92080" y="1925543"/>
            <a:ext cx="3600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</a:rPr>
              <a:t>Red </a:t>
            </a:r>
            <a:r>
              <a:rPr lang="en-US" sz="3200" b="1" dirty="0">
                <a:solidFill>
                  <a:srgbClr val="FF0000"/>
                </a:solidFill>
              </a:rPr>
              <a:t>S</a:t>
            </a:r>
            <a:r>
              <a:rPr lang="en-US" sz="3200" b="1" dirty="0" smtClean="0">
                <a:solidFill>
                  <a:srgbClr val="FF0000"/>
                </a:solidFill>
              </a:rPr>
              <a:t>quare</a:t>
            </a:r>
            <a:endParaRPr lang="ru-RU" sz="3200" b="1" dirty="0">
              <a:solidFill>
                <a:srgbClr val="FF0000"/>
              </a:solidFill>
            </a:endParaRP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95536" y="4471640"/>
            <a:ext cx="421246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</a:rPr>
              <a:t>Manezhnaya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</a:rPr>
              <a:t>Square</a:t>
            </a:r>
            <a:endParaRPr lang="ru-RU" sz="3200" b="1" dirty="0">
              <a:solidFill>
                <a:srgbClr val="FF0000"/>
              </a:solidFill>
            </a:endParaRP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932040" y="4509120"/>
            <a:ext cx="410445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Revolution </a:t>
            </a:r>
            <a:r>
              <a:rPr lang="en-US" sz="3200" b="1" dirty="0" smtClean="0">
                <a:solidFill>
                  <a:srgbClr val="FF0000"/>
                </a:solidFill>
              </a:rPr>
              <a:t>Square</a:t>
            </a:r>
            <a:endParaRPr lang="ru-RU" sz="3200" b="1" dirty="0">
              <a:solidFill>
                <a:srgbClr val="FF0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6025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4" grpId="1"/>
      <p:bldP spid="5" grpId="0"/>
      <p:bldP spid="5" grpId="1"/>
      <p:bldP spid="5" grpId="2"/>
      <p:bldP spid="6" grpId="0"/>
      <p:bldP spid="6" grpId="1"/>
      <p:bldP spid="7" grpId="0"/>
      <p:bldP spid="7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6912" y="0"/>
            <a:ext cx="56886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spc="50" dirty="0" smtClean="0">
                <a:ln w="11430"/>
                <a:solidFill>
                  <a:srgbClr val="00B050"/>
                </a:solidFill>
              </a:rPr>
              <a:t>11.</a:t>
            </a:r>
            <a:r>
              <a:rPr lang="ru-RU" sz="3200" b="1" i="1" spc="50" dirty="0" smtClean="0">
                <a:ln w="11430"/>
                <a:solidFill>
                  <a:srgbClr val="00B050"/>
                </a:solidFill>
              </a:rPr>
              <a:t> </a:t>
            </a:r>
            <a:r>
              <a:rPr lang="en-US" sz="3200" b="1" i="1" spc="50" dirty="0">
                <a:ln w="11430"/>
                <a:solidFill>
                  <a:srgbClr val="00B050"/>
                </a:solidFill>
              </a:rPr>
              <a:t>Where does the president work</a:t>
            </a:r>
            <a:r>
              <a:rPr lang="en-US" sz="3200" b="1" i="1" spc="50" dirty="0" smtClean="0">
                <a:ln w="11430"/>
                <a:solidFill>
                  <a:srgbClr val="00B050"/>
                </a:solidFill>
              </a:rPr>
              <a:t>?</a:t>
            </a:r>
            <a:endParaRPr lang="ru-RU" sz="3200" b="1" i="1" spc="50" dirty="0">
              <a:ln w="11430"/>
              <a:solidFill>
                <a:srgbClr val="00B050"/>
              </a:solidFill>
            </a:endParaRPr>
          </a:p>
        </p:txBody>
      </p:sp>
      <p:pic>
        <p:nvPicPr>
          <p:cNvPr id="4" name="Рисунок 3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00" y="4018508"/>
            <a:ext cx="3420000" cy="2340000"/>
          </a:xfrm>
          <a:prstGeom prst="rect">
            <a:avLst/>
          </a:prstGeom>
        </p:spPr>
      </p:pic>
      <p:pic>
        <p:nvPicPr>
          <p:cNvPr id="5" name="Рисунок 4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268760"/>
            <a:ext cx="3420000" cy="2340000"/>
          </a:xfrm>
          <a:prstGeom prst="rect">
            <a:avLst/>
          </a:prstGeom>
        </p:spPr>
      </p:pic>
      <p:pic>
        <p:nvPicPr>
          <p:cNvPr id="6" name="Рисунок 5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268760"/>
            <a:ext cx="3420000" cy="2340000"/>
          </a:xfrm>
          <a:prstGeom prst="rect">
            <a:avLst/>
          </a:prstGeom>
        </p:spPr>
      </p:pic>
      <p:pic>
        <p:nvPicPr>
          <p:cNvPr id="7" name="Рисунок 6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005064"/>
            <a:ext cx="3420000" cy="2340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flipH="1">
            <a:off x="323527" y="1268760"/>
            <a:ext cx="8172527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8"/>
            <a:r>
              <a:rPr lang="ru-RU" sz="2800" dirty="0" smtClean="0"/>
              <a:t>1      2</a:t>
            </a:r>
          </a:p>
          <a:p>
            <a:pPr marL="342900" indent="-342900">
              <a:buAutoNum type="arabicPlain"/>
            </a:pPr>
            <a:endParaRPr lang="ru-RU" dirty="0"/>
          </a:p>
          <a:p>
            <a:pPr marL="342900" indent="-342900">
              <a:buAutoNum type="arabicPlain"/>
            </a:pPr>
            <a:endParaRPr lang="ru-RU" dirty="0" smtClean="0"/>
          </a:p>
          <a:p>
            <a:pPr marL="342900" indent="-342900">
              <a:buAutoNum type="arabicPlain"/>
            </a:pPr>
            <a:endParaRPr lang="ru-RU" dirty="0"/>
          </a:p>
          <a:p>
            <a:pPr marL="342900" indent="-342900">
              <a:buAutoNum type="arabicPlain"/>
            </a:pPr>
            <a:endParaRPr lang="ru-RU" dirty="0" smtClean="0"/>
          </a:p>
          <a:p>
            <a:pPr marL="342900" indent="-342900">
              <a:buAutoNum type="arabicPlain"/>
            </a:pPr>
            <a:endParaRPr lang="ru-RU" dirty="0"/>
          </a:p>
          <a:p>
            <a:pPr marL="342900" indent="-342900">
              <a:buAutoNum type="arabicPlain"/>
            </a:pPr>
            <a:endParaRPr lang="ru-RU" dirty="0" smtClean="0"/>
          </a:p>
          <a:p>
            <a:pPr marL="342900" indent="-342900">
              <a:buAutoNum type="arabicPlain"/>
            </a:pPr>
            <a:endParaRPr lang="ru-RU" dirty="0"/>
          </a:p>
          <a:p>
            <a:pPr marL="342900" indent="-342900">
              <a:buAutoNum type="arabicPlain"/>
            </a:pPr>
            <a:endParaRPr lang="ru-RU" dirty="0" smtClean="0"/>
          </a:p>
          <a:p>
            <a:pPr marL="342900" indent="-342900">
              <a:buAutoNum type="arabicPlain"/>
            </a:pPr>
            <a:endParaRPr lang="ru-RU" dirty="0"/>
          </a:p>
          <a:p>
            <a:r>
              <a:rPr lang="ru-RU" dirty="0" smtClean="0"/>
              <a:t>			                </a:t>
            </a:r>
            <a:r>
              <a:rPr lang="ru-RU" sz="2800" dirty="0" smtClean="0"/>
              <a:t>3       4</a:t>
            </a:r>
            <a:r>
              <a:rPr lang="ru-RU" dirty="0" smtClean="0"/>
              <a:t>			</a:t>
            </a:r>
            <a:endParaRPr lang="ru-RU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795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8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 rot="18780995">
            <a:off x="1238865" y="2942718"/>
            <a:ext cx="1650861" cy="184254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 rot="18780995">
            <a:off x="1765796" y="2479014"/>
            <a:ext cx="6384393" cy="15988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 rot="18761842">
            <a:off x="1807654" y="3079162"/>
            <a:ext cx="51328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I</a:t>
            </a:r>
            <a:endParaRPr lang="ru-RU" sz="96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 rot="18761842">
            <a:off x="1674428" y="2563942"/>
            <a:ext cx="666881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M</a:t>
            </a:r>
            <a:r>
              <a:rPr lang="ru-RU" sz="96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о </a:t>
            </a:r>
            <a:r>
              <a:rPr lang="en-US" sz="96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S</a:t>
            </a:r>
            <a:r>
              <a:rPr lang="ru-RU" sz="96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96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C</a:t>
            </a:r>
            <a:r>
              <a:rPr lang="ru-RU" sz="96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96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O</a:t>
            </a:r>
            <a:r>
              <a:rPr lang="ru-RU" sz="96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96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W</a:t>
            </a:r>
            <a:endParaRPr lang="ru-RU" sz="96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Сердце 10"/>
          <p:cNvSpPr/>
          <p:nvPr/>
        </p:nvSpPr>
        <p:spPr>
          <a:xfrm>
            <a:off x="2222242" y="1592537"/>
            <a:ext cx="2114343" cy="2279754"/>
          </a:xfrm>
          <a:prstGeom prst="hear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43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853" y="3284040"/>
            <a:ext cx="5616419" cy="342795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Прямоугольник 1"/>
          <p:cNvSpPr/>
          <p:nvPr/>
        </p:nvSpPr>
        <p:spPr>
          <a:xfrm>
            <a:off x="0" y="11231"/>
            <a:ext cx="9144000" cy="64633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smtClean="0">
                <a:ln w="11430"/>
                <a:solidFill>
                  <a:srgbClr val="00B050"/>
                </a:solidFill>
              </a:rPr>
              <a:t>1. What is the age of Moscow?</a:t>
            </a:r>
            <a:endParaRPr lang="ru-RU" sz="3600" b="1" spc="50" dirty="0">
              <a:ln w="11430"/>
              <a:solidFill>
                <a:srgbClr val="00B05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59632" y="1268760"/>
            <a:ext cx="62456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More than 800 years</a:t>
            </a:r>
            <a:endParaRPr lang="ru-RU" sz="54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59951" y="3284984"/>
            <a:ext cx="56942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More than 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8 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years</a:t>
            </a:r>
            <a:endParaRPr lang="ru-RU" sz="54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13283" y="5073280"/>
            <a:ext cx="58882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More than 60 years</a:t>
            </a:r>
            <a:endParaRPr lang="ru-RU" sz="54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26864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7037E-6 L -0.00052 0.08473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4236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3" grpId="2"/>
      <p:bldP spid="4" grpId="0"/>
      <p:bldP spid="4" grpId="1"/>
      <p:bldP spid="5" grpId="0"/>
      <p:bldP spid="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231"/>
            <a:ext cx="9144000" cy="64633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smtClean="0">
                <a:ln w="11430"/>
                <a:solidFill>
                  <a:srgbClr val="00B050"/>
                </a:solidFill>
              </a:rPr>
              <a:t>2. Whom</a:t>
            </a:r>
            <a:r>
              <a:rPr lang="ru-RU" sz="3600" b="1" spc="50" dirty="0" smtClean="0">
                <a:ln w="11430"/>
                <a:solidFill>
                  <a:srgbClr val="00B050"/>
                </a:solidFill>
              </a:rPr>
              <a:t> </a:t>
            </a:r>
            <a:r>
              <a:rPr lang="en-US" sz="3600" b="1" spc="50" dirty="0" smtClean="0">
                <a:ln w="11430"/>
                <a:solidFill>
                  <a:srgbClr val="00B050"/>
                </a:solidFill>
              </a:rPr>
              <a:t>was Moscow  founded</a:t>
            </a:r>
            <a:r>
              <a:rPr lang="ru-RU" sz="3600" b="1" spc="50" dirty="0" smtClean="0">
                <a:ln w="11430"/>
                <a:solidFill>
                  <a:srgbClr val="00B050"/>
                </a:solidFill>
              </a:rPr>
              <a:t>?</a:t>
            </a:r>
            <a:endParaRPr lang="ru-RU" sz="3600" b="1" spc="50" dirty="0">
              <a:ln w="11430"/>
              <a:solidFill>
                <a:srgbClr val="00B05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01504" y="3382955"/>
            <a:ext cx="46726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Y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uri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Dolgorukiy</a:t>
            </a:r>
            <a:endParaRPr lang="ru-RU" sz="54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32867" y="5073280"/>
            <a:ext cx="44490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Ilya</a:t>
            </a:r>
            <a:r>
              <a:rPr lang="en-US" sz="54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Muromets</a:t>
            </a:r>
            <a:endParaRPr lang="ru-RU" sz="54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73887" y="1782146"/>
            <a:ext cx="49670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Ivan the Terrible</a:t>
            </a:r>
            <a:endParaRPr lang="ru-RU" sz="54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1841" y="3191567"/>
            <a:ext cx="2448272" cy="34466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9580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85185E-6 L -0.00399 -0.20764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-10394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3" grpId="2"/>
      <p:bldP spid="4" grpId="0"/>
      <p:bldP spid="4" grpId="1"/>
      <p:bldP spid="5" grpId="0"/>
      <p:bldP spid="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35696" y="1515498"/>
            <a:ext cx="4968552" cy="372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-20412"/>
            <a:ext cx="9144000" cy="1323439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/>
                <a:solidFill>
                  <a:srgbClr val="00B050"/>
                </a:solidFill>
              </a:rPr>
              <a:t>3. Who </a:t>
            </a:r>
            <a:r>
              <a:rPr lang="en-US" sz="4000" b="1" spc="50" dirty="0">
                <a:ln w="11430"/>
                <a:solidFill>
                  <a:srgbClr val="00B050"/>
                </a:solidFill>
              </a:rPr>
              <a:t>is represented on the coat of arms of Moscow</a:t>
            </a:r>
            <a:r>
              <a:rPr lang="en-US" sz="4000" b="1" spc="50" dirty="0" smtClean="0">
                <a:ln w="11430"/>
                <a:solidFill>
                  <a:srgbClr val="00B050"/>
                </a:solidFill>
              </a:rPr>
              <a:t>?</a:t>
            </a:r>
            <a:endParaRPr lang="ru-RU" sz="4000" b="1" spc="50" dirty="0">
              <a:ln w="11430"/>
              <a:solidFill>
                <a:srgbClr val="00B05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13886" y="5373216"/>
            <a:ext cx="21900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 rider</a:t>
            </a:r>
            <a:endParaRPr lang="ru-RU" sz="54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53014" y="3429000"/>
            <a:ext cx="21082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 bear</a:t>
            </a:r>
            <a:endParaRPr lang="ru-RU" sz="54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1126" y="1556792"/>
            <a:ext cx="27206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An eagle</a:t>
            </a:r>
            <a:endParaRPr lang="ru-RU" sz="54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3514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11111E-6 L 0.00347 -0.0881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" y="-4421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3" grpId="2"/>
      <p:bldP spid="4" grpId="0"/>
      <p:bldP spid="4" grpId="1"/>
      <p:bldP spid="5" grpId="0"/>
      <p:bldP spid="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84168" y="4167110"/>
            <a:ext cx="3236627" cy="2690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87222" l="10000" r="86458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254750"/>
            <a:ext cx="3541868" cy="2859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2500" r="100000"/>
                    </a14:imgEffect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6284" y="1378982"/>
            <a:ext cx="1511432" cy="2589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08" b="100000" l="0" r="100000"/>
                    </a14:imgEffect>
                    <a14:imgEffect>
                      <a14:sharpenSoften amount="25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847" y="4457731"/>
            <a:ext cx="1498213" cy="2316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6389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58049" y="2321803"/>
            <a:ext cx="3349942" cy="2512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98589" y="908532"/>
            <a:ext cx="5421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08536" y="3749524"/>
            <a:ext cx="5421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541868" y="1840647"/>
            <a:ext cx="5421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334753" y="908532"/>
            <a:ext cx="5421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583146" y="3749524"/>
            <a:ext cx="5421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0" y="0"/>
            <a:ext cx="9143999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4. Find </a:t>
            </a:r>
            <a:r>
              <a:rPr lang="en-US" sz="4400" b="1" dirty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the coat of arms of </a:t>
            </a:r>
            <a:r>
              <a:rPr lang="en-US" sz="4400" b="1" dirty="0" smtClean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Moscow</a:t>
            </a:r>
            <a:endParaRPr lang="ru-RU" sz="4400" b="1" dirty="0">
              <a:ln w="19050">
                <a:solidFill>
                  <a:srgbClr val="1F497D">
                    <a:tint val="1000"/>
                  </a:srgbClr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39405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307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64 0.00024 L -0.31528 -0.266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82" y="-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  <p:bldP spid="16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231"/>
            <a:ext cx="9144000" cy="58477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i="1" spc="50" dirty="0" smtClean="0">
                <a:ln w="11430"/>
                <a:solidFill>
                  <a:srgbClr val="00B050"/>
                </a:solidFill>
              </a:rPr>
              <a:t>5. </a:t>
            </a:r>
            <a:r>
              <a:rPr lang="en-US" sz="3200" b="1" i="1" spc="50" dirty="0" smtClean="0">
                <a:ln w="11430"/>
                <a:solidFill>
                  <a:srgbClr val="00B050"/>
                </a:solidFill>
              </a:rPr>
              <a:t>What  </a:t>
            </a:r>
            <a:r>
              <a:rPr lang="en-US" sz="3200" b="1" i="1" spc="50" dirty="0">
                <a:ln w="11430"/>
                <a:solidFill>
                  <a:srgbClr val="00B050"/>
                </a:solidFill>
              </a:rPr>
              <a:t>river does </a:t>
            </a:r>
            <a:r>
              <a:rPr lang="en-US" sz="3200" b="1" i="1" spc="50" dirty="0" smtClean="0">
                <a:ln w="11430"/>
                <a:solidFill>
                  <a:srgbClr val="00B050"/>
                </a:solidFill>
              </a:rPr>
              <a:t> </a:t>
            </a:r>
            <a:r>
              <a:rPr lang="en-US" sz="3200" b="1" i="1" spc="50" dirty="0">
                <a:ln w="11430"/>
                <a:solidFill>
                  <a:srgbClr val="00B050"/>
                </a:solidFill>
              </a:rPr>
              <a:t>Moscow </a:t>
            </a:r>
            <a:r>
              <a:rPr lang="en-US" sz="3200" b="1" i="1" spc="50" dirty="0" smtClean="0">
                <a:ln w="11430"/>
                <a:solidFill>
                  <a:srgbClr val="00B050"/>
                </a:solidFill>
              </a:rPr>
              <a:t>stand on?</a:t>
            </a:r>
            <a:endParaRPr lang="ru-RU" sz="3600" b="1" spc="50" dirty="0">
              <a:ln w="11430"/>
              <a:solidFill>
                <a:srgbClr val="00B05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72925" y="3212976"/>
            <a:ext cx="53826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Moskva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River</a:t>
            </a:r>
            <a:endParaRPr lang="ru-RU" sz="54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25601" y="4869160"/>
            <a:ext cx="25823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 Oka</a:t>
            </a:r>
            <a:endParaRPr lang="ru-RU" sz="54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46791" y="1311151"/>
            <a:ext cx="275836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The Volga</a:t>
            </a:r>
            <a:endParaRPr lang="ru-RU" sz="54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10800000" flipV="1">
            <a:off x="481858" y="4155460"/>
            <a:ext cx="6898453" cy="19378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6995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7037E-7 L -0.0026 -0.18287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" y="-9144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16" presetClass="entr" presetSubtype="4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3" grpId="2"/>
      <p:bldP spid="6" grpId="0"/>
      <p:bldP spid="6" grpId="1"/>
      <p:bldP spid="8" grpId="0"/>
      <p:bldP spid="8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231"/>
            <a:ext cx="9144000" cy="64633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i="1" spc="50" dirty="0" smtClean="0">
                <a:ln w="11430"/>
                <a:solidFill>
                  <a:srgbClr val="00B050"/>
                </a:solidFill>
              </a:rPr>
              <a:t>6. What</a:t>
            </a:r>
            <a:r>
              <a:rPr lang="ru-RU" sz="3600" b="1" i="1" spc="50" dirty="0" smtClean="0">
                <a:ln w="11430"/>
                <a:solidFill>
                  <a:srgbClr val="00B050"/>
                </a:solidFill>
              </a:rPr>
              <a:t> </a:t>
            </a:r>
            <a:r>
              <a:rPr lang="en-US" sz="3600" b="1" i="1" spc="50" dirty="0" smtClean="0">
                <a:ln w="11430"/>
                <a:solidFill>
                  <a:srgbClr val="00B050"/>
                </a:solidFill>
              </a:rPr>
              <a:t>is the </a:t>
            </a:r>
            <a:r>
              <a:rPr lang="en-US" sz="3600" b="1" i="1" spc="50" dirty="0">
                <a:ln w="11430"/>
                <a:solidFill>
                  <a:srgbClr val="00B050"/>
                </a:solidFill>
              </a:rPr>
              <a:t>highest building in Moscow</a:t>
            </a:r>
            <a:r>
              <a:rPr lang="en-US" sz="3600" b="1" i="1" spc="50" dirty="0" smtClean="0">
                <a:ln w="11430"/>
                <a:solidFill>
                  <a:srgbClr val="00B050"/>
                </a:solidFill>
              </a:rPr>
              <a:t>?</a:t>
            </a:r>
            <a:endParaRPr lang="ru-RU" sz="3600" b="1" i="1" spc="50" dirty="0">
              <a:ln w="11430"/>
              <a:solidFill>
                <a:srgbClr val="00B05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47664" y="4653136"/>
            <a:ext cx="54006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 television </a:t>
            </a:r>
            <a:r>
              <a:rPr lang="en-US" sz="40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tower in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Ostankino</a:t>
            </a:r>
            <a:endParaRPr lang="ru-RU" sz="40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Picture 14" descr="останкинская башня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5918" y="1916831"/>
            <a:ext cx="1881251" cy="47753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336238" y="2269415"/>
            <a:ext cx="414594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 </a:t>
            </a:r>
            <a:r>
              <a:rPr lang="en-US" sz="44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planetarium</a:t>
            </a:r>
            <a:endParaRPr lang="ru-RU" sz="44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96795" y="3636910"/>
            <a:ext cx="488268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 Bolshoi theatre</a:t>
            </a:r>
            <a:endParaRPr lang="ru-RU" sz="44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00697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3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07407E-6 L -0.01198 -0.54676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8" y="-27338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16" presetClass="entr" presetSubtype="37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3" grpId="2"/>
      <p:bldP spid="5" grpId="0"/>
      <p:bldP spid="5" grpId="1"/>
      <p:bldP spid="6" grpId="0"/>
      <p:bldP spid="6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2883293"/>
            <a:ext cx="4585692" cy="3810000"/>
          </a:xfrm>
          <a:prstGeom prst="round2DiagRect">
            <a:avLst>
              <a:gd name="adj1" fmla="val 4096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0" y="18244"/>
            <a:ext cx="9143999" cy="58477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i="1" spc="50" dirty="0" smtClean="0">
                <a:ln w="11430"/>
                <a:solidFill>
                  <a:srgbClr val="00B050"/>
                </a:solidFill>
              </a:rPr>
              <a:t>7. Where can w</a:t>
            </a:r>
            <a:r>
              <a:rPr lang="ru-RU" sz="3200" b="1" i="1" spc="50" dirty="0">
                <a:ln w="11430"/>
                <a:solidFill>
                  <a:srgbClr val="00B050"/>
                </a:solidFill>
              </a:rPr>
              <a:t>е</a:t>
            </a:r>
            <a:r>
              <a:rPr lang="en-US" sz="3200" b="1" i="1" spc="50" dirty="0" smtClean="0">
                <a:ln w="11430"/>
                <a:solidFill>
                  <a:srgbClr val="00B050"/>
                </a:solidFill>
              </a:rPr>
              <a:t> see the trained animals</a:t>
            </a:r>
            <a:r>
              <a:rPr lang="ru-RU" sz="3200" b="1" i="1" spc="50" dirty="0" smtClean="0">
                <a:ln w="11430"/>
                <a:solidFill>
                  <a:srgbClr val="00B050"/>
                </a:solidFill>
              </a:rPr>
              <a:t>?</a:t>
            </a:r>
            <a:endParaRPr lang="ru-RU" sz="3200" b="1" i="1" spc="50" dirty="0">
              <a:ln w="11430"/>
              <a:solidFill>
                <a:srgbClr val="00B05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35696" y="1888508"/>
            <a:ext cx="316835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At the zoo</a:t>
            </a:r>
            <a:endParaRPr lang="ru-RU" sz="54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55576" y="2924945"/>
            <a:ext cx="525658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In the State </a:t>
            </a:r>
            <a:r>
              <a:rPr lang="en-US" sz="54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Darwin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Museu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</a:t>
            </a:r>
            <a:endParaRPr lang="en-US" sz="54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7505" y="5013176"/>
            <a:ext cx="554461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In the circus</a:t>
            </a:r>
            <a:endParaRPr lang="ru-RU" sz="54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82900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3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8.27554E-7 L 0.11354 -0.57628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77" y="-28826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9" grpId="0"/>
      <p:bldP spid="9" grpId="1"/>
      <p:bldP spid="9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56" y="1379676"/>
            <a:ext cx="2700000" cy="1798200"/>
          </a:xfrm>
          <a:prstGeom prst="rect">
            <a:avLst/>
          </a:prstGeom>
        </p:spPr>
      </p:pic>
      <p:pic>
        <p:nvPicPr>
          <p:cNvPr id="14" name="Рисунок 13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378777"/>
            <a:ext cx="2700000" cy="1800000"/>
          </a:xfrm>
          <a:prstGeom prst="rect">
            <a:avLst/>
          </a:prstGeom>
        </p:spPr>
      </p:pic>
      <p:pic>
        <p:nvPicPr>
          <p:cNvPr id="15" name="Рисунок 14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56" y="4224704"/>
            <a:ext cx="2700000" cy="1800000"/>
          </a:xfrm>
          <a:prstGeom prst="rect">
            <a:avLst/>
          </a:prstGeom>
        </p:spPr>
      </p:pic>
      <p:pic>
        <p:nvPicPr>
          <p:cNvPr id="19" name="Рисунок 18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992" y="2996952"/>
            <a:ext cx="2700000" cy="1800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224704"/>
            <a:ext cx="2700000" cy="179955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25656" y="1268760"/>
            <a:ext cx="901834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	</a:t>
            </a:r>
            <a:endParaRPr lang="ru-RU" dirty="0"/>
          </a:p>
          <a:p>
            <a:r>
              <a:rPr lang="ru-RU" sz="3600" dirty="0" smtClean="0">
                <a:solidFill>
                  <a:srgbClr val="FFFF00"/>
                </a:solidFill>
              </a:rPr>
              <a:t>1									2</a:t>
            </a:r>
          </a:p>
          <a:p>
            <a:endParaRPr lang="ru-RU" sz="3600" dirty="0" smtClean="0">
              <a:solidFill>
                <a:srgbClr val="FFFF00"/>
              </a:solidFill>
            </a:endParaRPr>
          </a:p>
          <a:p>
            <a:endParaRPr lang="ru-RU" sz="3600" dirty="0" smtClean="0">
              <a:solidFill>
                <a:srgbClr val="FFFF00"/>
              </a:solidFill>
            </a:endParaRPr>
          </a:p>
          <a:p>
            <a:endParaRPr lang="ru-RU" sz="3600" dirty="0">
              <a:solidFill>
                <a:srgbClr val="FFFF00"/>
              </a:solidFill>
            </a:endParaRPr>
          </a:p>
          <a:p>
            <a:r>
              <a:rPr lang="ru-RU" sz="3600" dirty="0" smtClean="0">
                <a:solidFill>
                  <a:srgbClr val="FFFF00"/>
                </a:solidFill>
              </a:rPr>
              <a:t>				     3</a:t>
            </a:r>
            <a:endParaRPr lang="ru-RU" sz="3600" dirty="0">
              <a:solidFill>
                <a:srgbClr val="FFFF00"/>
              </a:solidFill>
            </a:endParaRPr>
          </a:p>
          <a:p>
            <a:endParaRPr lang="ru-RU" sz="3600" dirty="0" smtClean="0">
              <a:solidFill>
                <a:srgbClr val="FFFF00"/>
              </a:solidFill>
            </a:endParaRPr>
          </a:p>
          <a:p>
            <a:endParaRPr lang="ru-RU" sz="3600" dirty="0" smtClean="0">
              <a:solidFill>
                <a:srgbClr val="FFFF00"/>
              </a:solidFill>
            </a:endParaRPr>
          </a:p>
          <a:p>
            <a:r>
              <a:rPr lang="ru-RU" sz="3600" dirty="0" smtClean="0">
                <a:solidFill>
                  <a:srgbClr val="FFFF00"/>
                </a:solidFill>
              </a:rPr>
              <a:t> 4									5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" y="27933"/>
            <a:ext cx="9143999" cy="58477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i="1" spc="50" dirty="0">
                <a:ln w="11430"/>
                <a:solidFill>
                  <a:srgbClr val="00B050"/>
                </a:solidFill>
              </a:rPr>
              <a:t>8. Find the flag of Russia</a:t>
            </a:r>
            <a:endParaRPr lang="ru-RU" sz="3200" b="1" i="1" spc="50" dirty="0">
              <a:ln w="11430"/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578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6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6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1" grpId="1"/>
    </p:bld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748</TotalTime>
  <Words>188</Words>
  <Application>Microsoft Office PowerPoint</Application>
  <PresentationFormat>Экран (4:3)</PresentationFormat>
  <Paragraphs>65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8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1_Тема Office</vt:lpstr>
      <vt:lpstr>2_Тема Office</vt:lpstr>
      <vt:lpstr>3_Тема Office</vt:lpstr>
      <vt:lpstr>4_Тема Office</vt:lpstr>
      <vt:lpstr>5_Тема Office</vt:lpstr>
      <vt:lpstr>6_Тема Office</vt:lpstr>
      <vt:lpstr>7_Тема Office</vt:lpstr>
      <vt:lpstr>8_Тема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Кушнарева Светлана Петровна</dc:creator>
  <cp:lastModifiedBy>Александр Ка</cp:lastModifiedBy>
  <cp:revision>76</cp:revision>
  <dcterms:created xsi:type="dcterms:W3CDTF">2014-08-28T13:33:17Z</dcterms:created>
  <dcterms:modified xsi:type="dcterms:W3CDTF">2018-12-05T19:59:57Z</dcterms:modified>
</cp:coreProperties>
</file>