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008E89-CA1D-4B76-848B-2B26B0CEB20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A4982A-17D7-4121-A0A4-349A795794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по инновационной деятельности в д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857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4175" y="1556792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Mistral" panose="03090702030407020403" pitchFamily="66" charset="0"/>
              </a:rPr>
              <a:t>ПЕДАГОГИЧЕСКИЕ     ИННОВАЦИИ</a:t>
            </a:r>
            <a:endParaRPr lang="ru-RU" sz="4400" b="1" dirty="0">
              <a:solidFill>
                <a:srgbClr val="00B0F0"/>
              </a:solidFill>
              <a:latin typeface="Mistral" panose="030907020304070204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4456" y="4509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учитель-логопед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ДУЗ № 107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Шкурко С.В.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2430" y="256490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Человек не может по настоящему  усовершенствоваться, если </a:t>
            </a:r>
            <a:endParaRPr lang="ru-RU" b="1" i="1" dirty="0" smtClean="0"/>
          </a:p>
          <a:p>
            <a:pPr algn="r"/>
            <a:r>
              <a:rPr lang="ru-RU" b="1" i="1" dirty="0" smtClean="0"/>
              <a:t>не </a:t>
            </a:r>
            <a:r>
              <a:rPr lang="ru-RU" b="1" i="1" dirty="0"/>
              <a:t>помогает усовершенствоваться другим.</a:t>
            </a:r>
            <a:endParaRPr lang="ru-RU" dirty="0"/>
          </a:p>
          <a:p>
            <a:pPr algn="r"/>
            <a:r>
              <a:rPr lang="ru-RU" dirty="0"/>
              <a:t>Чарльз  Диккенс</a:t>
            </a:r>
          </a:p>
        </p:txBody>
      </p:sp>
    </p:spTree>
    <p:extLst>
      <p:ext uri="{BB962C8B-B14F-4D97-AF65-F5344CB8AC3E}">
        <p14:creationId xmlns:p14="http://schemas.microsoft.com/office/powerpoint/2010/main" val="24111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bdoycrr50.dagschool.com/_http_schools/1744/MBDOYCRR50/admin/ckfinder/core/connector/php/connector.phpfck_user_files/images/890864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3" y="4850456"/>
            <a:ext cx="3333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bdoycrr50.dagschool.com/_http_schools/1744/MBDOYCRR50/admin/ckfinder/core/connector/php/connector.phpfck_user_files/images/890864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220" y="5099247"/>
            <a:ext cx="3333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unbook.com.ua/pic/images/A_u_vas_ne_voznikaet_vopros-_kogda_smotrite_quotMasha_i_Medvedquot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6282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161.photobucket.com/albums/t238/star3salonica/animations%20animals/Orange_go_u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3" y="692696"/>
            <a:ext cx="3143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161.photobucket.com/albums/t238/star3salonica/animations%20animals/Orange_go_u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836712"/>
            <a:ext cx="3143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6605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900" dirty="0"/>
              <a:t>Дошкольные учреждения до последнего времени ориентировались только на подготовку детей к школе. А это означало, что основные усилия педагогов в работе с детьми были направлены на формирование определенного объема знаний, умений и навыков, подведение возможностей детей под некую единую норму. Все это неизбежно противоречит развитию индивидуальности ребенка, социальной компетентности, приобщению к культуре в целом.</a:t>
            </a:r>
          </a:p>
          <a:p>
            <a:endParaRPr lang="ru-RU" dirty="0"/>
          </a:p>
        </p:txBody>
      </p:sp>
      <p:pic>
        <p:nvPicPr>
          <p:cNvPr id="2052" name="Picture 4" descr="http://slidepedia.net/u/storage/ppt_11123/1112b-1402013457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67" b="100000" l="11875" r="83250">
                        <a14:foregroundMark x1="14000" y1="61833" x2="14000" y2="61833"/>
                        <a14:foregroundMark x1="13250" y1="51667" x2="13250" y2="51667"/>
                        <a14:foregroundMark x1="13250" y1="51667" x2="13875" y2="55167"/>
                        <a14:foregroundMark x1="13500" y1="50833" x2="11875" y2="51833"/>
                        <a14:foregroundMark x1="65125" y1="73167" x2="60500" y2="79500"/>
                        <a14:foregroundMark x1="70750" y1="76333" x2="69000" y2="76000"/>
                        <a14:foregroundMark x1="73250" y1="79167" x2="73250" y2="79167"/>
                        <a14:foregroundMark x1="75000" y1="79333" x2="75000" y2="79333"/>
                        <a14:foregroundMark x1="65750" y1="22000" x2="65750" y2="22000"/>
                        <a14:foregroundMark x1="78750" y1="23000" x2="78750" y2="23000"/>
                        <a14:foregroundMark x1="80125" y1="23000" x2="80125" y2="23000"/>
                        <a14:foregroundMark x1="56000" y1="32167" x2="56000" y2="32167"/>
                        <a14:foregroundMark x1="52500" y1="34500" x2="52500" y2="34500"/>
                        <a14:foregroundMark x1="52750" y1="32167" x2="52750" y2="32167"/>
                        <a14:foregroundMark x1="56125" y1="25667" x2="56125" y2="25667"/>
                        <a14:foregroundMark x1="14375" y1="56167" x2="14375" y2="56167"/>
                        <a14:foregroundMark x1="13125" y1="53333" x2="14625" y2="59333"/>
                        <a14:foregroundMark x1="20500" y1="53333" x2="20500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19125" r="17141"/>
          <a:stretch/>
        </p:blipFill>
        <p:spPr bwMode="auto">
          <a:xfrm>
            <a:off x="3923928" y="2996952"/>
            <a:ext cx="3882359" cy="33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1800" dirty="0"/>
              <a:t>Любая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инновация</a:t>
            </a:r>
            <a:r>
              <a:rPr lang="ru-RU" sz="1800" dirty="0"/>
              <a:t> представляет собой не что иное, как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создание и последующее внедрение принципиально нового компонента</a:t>
            </a:r>
            <a:r>
              <a:rPr lang="ru-RU" sz="1800" dirty="0"/>
              <a:t>, вследствие чего происходят качественные изменения среды.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Технология</a:t>
            </a:r>
            <a:r>
              <a:rPr lang="ru-RU" sz="1800" dirty="0"/>
              <a:t>, в свою очередь, является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совокупностью различных приемов</a:t>
            </a:r>
            <a:r>
              <a:rPr lang="ru-RU" sz="1800" dirty="0"/>
              <a:t>, которые применяются в том или ином деле, ремесле или искусстве. Таким образом, </a:t>
            </a:r>
            <a:r>
              <a:rPr lang="ru-RU" sz="1800" b="1" dirty="0">
                <a:solidFill>
                  <a:srgbClr val="C00000"/>
                </a:solidFill>
              </a:rPr>
              <a:t>инновационные технологии в ДОУ </a:t>
            </a:r>
            <a:r>
              <a:rPr lang="ru-RU" sz="1800" dirty="0"/>
              <a:t>направлены на </a:t>
            </a:r>
            <a:r>
              <a:rPr lang="ru-RU" sz="1800" b="1" dirty="0">
                <a:solidFill>
                  <a:srgbClr val="C00000"/>
                </a:solidFill>
              </a:rPr>
              <a:t>создание современных компонентов и приемов</a:t>
            </a:r>
            <a:r>
              <a:rPr lang="ru-RU" sz="1800" dirty="0"/>
              <a:t>, основной целью которых является </a:t>
            </a:r>
            <a:r>
              <a:rPr lang="ru-RU" sz="1800" b="1" dirty="0">
                <a:solidFill>
                  <a:srgbClr val="C00000"/>
                </a:solidFill>
              </a:rPr>
              <a:t>модернизация образовательного процесса</a:t>
            </a:r>
            <a:r>
              <a:rPr lang="ru-RU" sz="1800" dirty="0" smtClean="0"/>
              <a:t>.</a:t>
            </a:r>
          </a:p>
          <a:p>
            <a:pPr marL="64008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Для этого педагогические коллективы в детских садах разрабатывают отличающиеся от других дошкольных учреждений новейшие модели по воспитанию и интеллектуальному развитию малышей. В своей профессиональной деятельности воспитатели используют методический инструментарий, способы и приемы обучения, полностью соответствующие принятой модели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http://sad5-raduga.ucoz.ru/Ishmuhametova/igr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5202"/>
            <a:ext cx="8820472" cy="18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s462-vis-ekb.narod.ru/_si/0/s295645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16237"/>
            <a:ext cx="3516982" cy="30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 новый подход к развитию духовных и творческих возможностей ребенка-дошкольника. Личность ребенка, его неповторимость и уникальность, его творческие возможности - вот те основные ценности, которые должен понять и принять педагог и учитывать их в работе с детьми.</a:t>
            </a:r>
          </a:p>
          <a:p>
            <a:r>
              <a:rPr lang="ru-RU" dirty="0"/>
              <a:t>Деятельность в режиме творчества менее утомляет ребенка, возможен его оздоровительный эффект.</a:t>
            </a:r>
          </a:p>
        </p:txBody>
      </p:sp>
    </p:spTree>
    <p:extLst>
      <p:ext uri="{BB962C8B-B14F-4D97-AF65-F5344CB8AC3E}">
        <p14:creationId xmlns:p14="http://schemas.microsoft.com/office/powerpoint/2010/main" val="1931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</a:rPr>
              <a:t>В специализированных дошкольных учреждениях дети осваивают две программы: общеобразовательную и коррекционную.</a:t>
            </a:r>
            <a:br>
              <a:rPr lang="ru-RU" sz="2400" b="1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1600" u="sng" dirty="0"/>
              <a:t>В детских садах реализуется </a:t>
            </a:r>
            <a:endParaRPr lang="ru-RU" sz="1600" u="sng" dirty="0" smtClean="0"/>
          </a:p>
          <a:p>
            <a:pPr marL="64008" indent="0">
              <a:buNone/>
            </a:pPr>
            <a:r>
              <a:rPr lang="ru-RU" sz="1400" dirty="0"/>
              <a:t>ПРИМЕРНАЯ АДАПТИРОВАННАЯ</a:t>
            </a:r>
          </a:p>
          <a:p>
            <a:pPr marL="64008" indent="0">
              <a:buNone/>
            </a:pPr>
            <a:r>
              <a:rPr lang="ru-RU" sz="1400" dirty="0"/>
              <a:t>ОСНОВНАЯ ОБРАЗОВАТЕЛЬНАЯПРОГРАММА</a:t>
            </a:r>
          </a:p>
          <a:p>
            <a:pPr marL="64008" indent="0">
              <a:buNone/>
            </a:pPr>
            <a:r>
              <a:rPr lang="ru-RU" sz="1400" dirty="0"/>
              <a:t>ДЛЯ ДОШКОЛЬНИКОВ</a:t>
            </a:r>
          </a:p>
          <a:p>
            <a:pPr marL="64008" indent="0">
              <a:buNone/>
            </a:pPr>
            <a:r>
              <a:rPr lang="ru-RU" sz="1400" dirty="0"/>
              <a:t>С ТЯЖЕЛЫМИ НАРУШЕНИЯМИ РЕЧИ</a:t>
            </a:r>
          </a:p>
          <a:p>
            <a:pPr marL="64008" indent="0">
              <a:buNone/>
            </a:pPr>
            <a:r>
              <a:rPr lang="ru-RU" sz="1400" dirty="0"/>
              <a:t>Под редакцией профессора Л. В. </a:t>
            </a:r>
            <a:r>
              <a:rPr lang="ru-RU" sz="1400" dirty="0" smtClean="0"/>
              <a:t>Лопатиной, Санкт-Петербург 2014</a:t>
            </a:r>
            <a:endParaRPr lang="ru-RU" sz="1600" b="1" dirty="0" smtClean="0"/>
          </a:p>
          <a:p>
            <a:pPr marL="64008" indent="0">
              <a:buNone/>
            </a:pPr>
            <a:endParaRPr lang="ru-RU" sz="1600" b="1" dirty="0" smtClean="0"/>
          </a:p>
          <a:p>
            <a:pPr lvl="0"/>
            <a:r>
              <a:rPr lang="ru-RU" sz="1600" u="sng" dirty="0"/>
              <a:t>Программы коррекционного обучения </a:t>
            </a:r>
            <a:endParaRPr lang="ru-RU" sz="1600" u="sng" dirty="0" smtClean="0"/>
          </a:p>
          <a:p>
            <a:pPr marL="64008" lvl="0" indent="0">
              <a:buNone/>
            </a:pPr>
            <a:r>
              <a:rPr lang="ru-RU" sz="1600" u="sng" dirty="0" smtClean="0"/>
              <a:t>детей </a:t>
            </a:r>
            <a:r>
              <a:rPr lang="ru-RU" sz="1600" u="sng" dirty="0"/>
              <a:t>с ФФНР и ОНР авторов</a:t>
            </a:r>
            <a:r>
              <a:rPr lang="ru-RU" sz="1600" u="sng" dirty="0" smtClean="0"/>
              <a:t>:</a:t>
            </a:r>
          </a:p>
          <a:p>
            <a:pPr marL="64008" lvl="0" indent="0">
              <a:buNone/>
            </a:pPr>
            <a:endParaRPr lang="ru-RU" sz="1600" dirty="0"/>
          </a:p>
          <a:p>
            <a:pPr marL="64008" lvl="0" indent="0">
              <a:buNone/>
            </a:pPr>
            <a:r>
              <a:rPr lang="ru-RU" sz="1600" dirty="0"/>
              <a:t> </a:t>
            </a:r>
            <a:r>
              <a:rPr lang="ru-RU" sz="1600" dirty="0" smtClean="0">
                <a:sym typeface="Wingdings"/>
              </a:rPr>
              <a:t>  </a:t>
            </a:r>
            <a:r>
              <a:rPr lang="ru-RU" sz="1600" dirty="0" smtClean="0"/>
              <a:t>Т</a:t>
            </a:r>
            <a:r>
              <a:rPr lang="ru-RU" sz="1600" dirty="0"/>
              <a:t>. Б. Филичева, Г. Б, Чиркина, 1993</a:t>
            </a:r>
          </a:p>
          <a:p>
            <a:pPr marL="64008" lvl="0" indent="0">
              <a:buNone/>
            </a:pPr>
            <a:r>
              <a:rPr lang="ru-RU" sz="1600" dirty="0"/>
              <a:t> </a:t>
            </a:r>
            <a:r>
              <a:rPr lang="ru-RU" sz="1600" dirty="0" smtClean="0">
                <a:sym typeface="Wingdings"/>
              </a:rPr>
              <a:t>   </a:t>
            </a:r>
            <a:r>
              <a:rPr lang="ru-RU" sz="1600" dirty="0" smtClean="0"/>
              <a:t>Г.А</a:t>
            </a:r>
            <a:r>
              <a:rPr lang="ru-RU" sz="1600" dirty="0"/>
              <a:t>. Каше, 1985</a:t>
            </a:r>
          </a:p>
          <a:p>
            <a:pPr marL="64008" lvl="0" indent="0">
              <a:buNone/>
            </a:pPr>
            <a:r>
              <a:rPr lang="ru-RU" sz="1600" dirty="0"/>
              <a:t> </a:t>
            </a:r>
            <a:r>
              <a:rPr lang="ru-RU" sz="1600" dirty="0" smtClean="0">
                <a:sym typeface="Wingdings"/>
              </a:rPr>
              <a:t>  </a:t>
            </a:r>
            <a:r>
              <a:rPr lang="ru-RU" sz="1600" dirty="0" smtClean="0"/>
              <a:t>Т.Б</a:t>
            </a:r>
            <a:r>
              <a:rPr lang="ru-RU" sz="1600" dirty="0"/>
              <a:t>, Филичева, Т.Б. Туманова, </a:t>
            </a:r>
            <a:r>
              <a:rPr lang="ru-RU" sz="1600" dirty="0" smtClean="0"/>
              <a:t>1999</a:t>
            </a:r>
          </a:p>
          <a:p>
            <a:pPr marL="64008" lvl="0" indent="0">
              <a:buNone/>
            </a:pPr>
            <a:endParaRPr lang="ru-RU" sz="1600" dirty="0"/>
          </a:p>
          <a:p>
            <a:pPr lvl="0"/>
            <a:r>
              <a:rPr lang="ru-RU" sz="1600" u="sng" dirty="0"/>
              <a:t>Альтернативные </a:t>
            </a:r>
            <a:r>
              <a:rPr lang="ru-RU" sz="1600" u="sng" dirty="0" smtClean="0"/>
              <a:t>методы.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5124" name="Picture 4" descr="http://mdoy107-kem.ucoz.ru/vospitanie/vospitanie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58" y="3068960"/>
            <a:ext cx="1563275" cy="23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agago.ru/imgs/programma-logopedicheskoj-raboti-po-preodoleniyu-obshego-n-v2/158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"/>
          <a:stretch/>
        </p:blipFill>
        <p:spPr bwMode="auto">
          <a:xfrm>
            <a:off x="4211960" y="3789040"/>
            <a:ext cx="1530506" cy="23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zadocs.ru/pars_docs/refs/64/63292/63292_html_1dda3e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436090" cy="21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lvl="0" algn="ctr"/>
            <a:r>
              <a:rPr lang="ru-RU" sz="4400" u="sng" dirty="0"/>
              <a:t>Альтернативные методы</a:t>
            </a:r>
            <a:r>
              <a:rPr lang="ru-RU" sz="4400" u="sng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14" y="1124744"/>
            <a:ext cx="7416824" cy="4572000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ru-RU" dirty="0" smtClean="0">
                <a:sym typeface="Wingdings 2"/>
              </a:rPr>
              <a:t>  </a:t>
            </a:r>
            <a:r>
              <a:rPr lang="ru-RU" b="1" dirty="0" smtClean="0">
                <a:solidFill>
                  <a:srgbClr val="C00000"/>
                </a:solidFill>
              </a:rPr>
              <a:t>Система </a:t>
            </a:r>
            <a:r>
              <a:rPr lang="ru-RU" b="1" dirty="0">
                <a:solidFill>
                  <a:srgbClr val="C00000"/>
                </a:solidFill>
              </a:rPr>
              <a:t>раннего развития </a:t>
            </a:r>
            <a:r>
              <a:rPr lang="ru-RU" b="1" dirty="0" err="1" smtClean="0">
                <a:solidFill>
                  <a:srgbClr val="C00000"/>
                </a:solidFill>
              </a:rPr>
              <a:t>Монтесори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64008" indent="0">
              <a:buNone/>
            </a:pPr>
            <a:r>
              <a:rPr lang="ru-RU" dirty="0" err="1" smtClean="0"/>
              <a:t>главныйпринцип</a:t>
            </a:r>
            <a:r>
              <a:rPr lang="ru-RU" dirty="0"/>
              <a:t> </a:t>
            </a:r>
            <a:r>
              <a:rPr lang="ru-RU" dirty="0" smtClean="0"/>
              <a:t> системы</a:t>
            </a:r>
            <a:r>
              <a:rPr lang="ru-RU" dirty="0"/>
              <a:t> Марии </a:t>
            </a:r>
            <a:r>
              <a:rPr lang="ru-RU" dirty="0" err="1"/>
              <a:t>Монтессори</a:t>
            </a:r>
            <a:r>
              <a:rPr lang="ru-RU" dirty="0"/>
              <a:t>: каждый ребенок развивается по своему личному, абсолютно индивидуальному плану в специально подготовленной среде. Полный способ пособий, которыми оснащаются группы, занимает не один десяток листов. Задача воспитателя помочь ребенку организовать свою деятельность так, чтобы творческий потенциал получил максимальное </a:t>
            </a:r>
            <a:r>
              <a:rPr lang="ru-RU" dirty="0" smtClean="0"/>
              <a:t>развитие.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>
                <a:sym typeface="Wingdings 2"/>
              </a:rPr>
              <a:t> </a:t>
            </a:r>
            <a:r>
              <a:rPr lang="ru-RU" dirty="0" smtClean="0">
                <a:sym typeface="Wingdings 2"/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ТРИЗ- </a:t>
            </a:r>
            <a:r>
              <a:rPr lang="ru-RU" b="1" dirty="0">
                <a:solidFill>
                  <a:srgbClr val="C00000"/>
                </a:solidFill>
              </a:rPr>
              <a:t>педагогика, </a:t>
            </a:r>
            <a:r>
              <a:rPr lang="ru-RU" dirty="0"/>
              <a:t>официально была разрешена приказом Министерства Образования Украины в 1996г</a:t>
            </a:r>
            <a:r>
              <a:rPr lang="ru-RU" dirty="0" smtClean="0"/>
              <a:t>.</a:t>
            </a:r>
            <a:r>
              <a:rPr lang="ru-RU" dirty="0"/>
              <a:t> ТРИЗ формирует диалектическое, постигающее системное мышление, вырабатывает стратегию творческой личности, направляющей свою деятельность на то, чтобы приносить пользу людям, планете, цивилизации</a:t>
            </a:r>
            <a:r>
              <a:rPr lang="ru-RU" dirty="0" smtClean="0"/>
              <a:t>.</a:t>
            </a:r>
          </a:p>
          <a:p>
            <a:pPr>
              <a:buFont typeface="Wingdings 2"/>
              <a:buChar char="²"/>
            </a:pPr>
            <a:endParaRPr lang="ru-RU" dirty="0"/>
          </a:p>
          <a:p>
            <a:pPr marL="64008" indent="0">
              <a:buNone/>
            </a:pPr>
            <a:r>
              <a:rPr lang="ru-RU" dirty="0" smtClean="0">
                <a:sym typeface="Wingdings 2"/>
              </a:rPr>
              <a:t>  </a:t>
            </a:r>
            <a:r>
              <a:rPr lang="ru-RU" b="1" dirty="0">
                <a:solidFill>
                  <a:srgbClr val="C00000"/>
                </a:solidFill>
              </a:rPr>
              <a:t>Компьютерные формы работы.</a:t>
            </a:r>
          </a:p>
          <a:p>
            <a:pPr marL="64008" indent="0">
              <a:buNone/>
            </a:pPr>
            <a:r>
              <a:rPr lang="ru-RU" dirty="0"/>
              <a:t>Компьютерные средства обучения, предназначенные для специального образования, прежде всего, основаны на научно-обоснованных методах коррекции нарушений развития, учитывают общие закономерности и специфические особенности аномальных детей</a:t>
            </a:r>
            <a:r>
              <a:rPr lang="ru-RU" dirty="0" smtClean="0"/>
              <a:t>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>
                <a:sym typeface="Wingdings 2"/>
              </a:rPr>
              <a:t> </a:t>
            </a:r>
            <a:r>
              <a:rPr lang="ru-RU" dirty="0" smtClean="0">
                <a:sym typeface="Wingdings 2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Логоритмика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dirty="0"/>
              <a:t>в основе которой лежит воспроизведение структур ритма разной модальности.</a:t>
            </a:r>
          </a:p>
          <a:p>
            <a:pPr marL="64008" indent="0">
              <a:buNone/>
            </a:pPr>
            <a:endParaRPr lang="ru-RU" dirty="0" smtClean="0"/>
          </a:p>
        </p:txBody>
      </p:sp>
      <p:pic>
        <p:nvPicPr>
          <p:cNvPr id="6146" name="Picture 2" descr="http://www.montessori-rostov.ru/wp-content/uploads/2014/08/port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0728"/>
            <a:ext cx="113412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cs628429.vk.me/v628429017/103c9/lE8LFBvUQz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34437" r="66060" b="5298"/>
          <a:stretch/>
        </p:blipFill>
        <p:spPr bwMode="auto">
          <a:xfrm>
            <a:off x="7668344" y="2708920"/>
            <a:ext cx="1080120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muzikalkairk6.ucoz.ru/Logoritmika/glasnye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7293" r="15064" b="26160"/>
          <a:stretch/>
        </p:blipFill>
        <p:spPr bwMode="auto">
          <a:xfrm>
            <a:off x="3779912" y="5013176"/>
            <a:ext cx="2650033" cy="1504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2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sz="3600" u="sng" dirty="0"/>
              <a:t>Альтернативные методы</a:t>
            </a:r>
            <a:r>
              <a:rPr lang="ru-RU" sz="4000" u="sng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6696744" cy="5407720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ru-RU" sz="2900" dirty="0">
                <a:sym typeface="Wingdings 2"/>
              </a:rPr>
              <a:t> </a:t>
            </a:r>
            <a:r>
              <a:rPr lang="ru-RU" sz="2900" dirty="0" smtClean="0">
                <a:sym typeface="Wingdings 2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</a:rPr>
              <a:t>Художественно- </a:t>
            </a:r>
            <a:r>
              <a:rPr lang="ru-RU" sz="2900" b="1" dirty="0">
                <a:solidFill>
                  <a:srgbClr val="C00000"/>
                </a:solidFill>
              </a:rPr>
              <a:t>эстетическая, экологическая направленность</a:t>
            </a:r>
            <a:r>
              <a:rPr lang="ru-RU" sz="2900" b="1" dirty="0" smtClean="0">
                <a:solidFill>
                  <a:srgbClr val="C00000"/>
                </a:solidFill>
              </a:rPr>
              <a:t>.</a:t>
            </a:r>
          </a:p>
          <a:p>
            <a:pPr marL="64008" indent="0">
              <a:buNone/>
            </a:pPr>
            <a:r>
              <a:rPr lang="ru-RU" sz="2900" dirty="0"/>
              <a:t>Программа- Ю.Н. Мамонтова «И ты увидишь мир прекрасен</a:t>
            </a:r>
            <a:r>
              <a:rPr lang="ru-RU" sz="2900" dirty="0" smtClean="0"/>
              <a:t>».</a:t>
            </a:r>
          </a:p>
          <a:p>
            <a:pPr marL="64008" indent="0">
              <a:buNone/>
            </a:pPr>
            <a:endParaRPr lang="ru-RU" sz="2900" dirty="0"/>
          </a:p>
          <a:p>
            <a:pPr marL="64008" lvl="0" indent="0">
              <a:buNone/>
            </a:pPr>
            <a:r>
              <a:rPr lang="ru-RU" sz="2900" dirty="0">
                <a:sym typeface="Wingdings 2"/>
              </a:rPr>
              <a:t> </a:t>
            </a:r>
            <a:r>
              <a:rPr lang="ru-RU" sz="2900" dirty="0" smtClean="0">
                <a:sym typeface="Wingdings 2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</a:rPr>
              <a:t>Психо</a:t>
            </a:r>
            <a:r>
              <a:rPr lang="ru-RU" sz="2900" b="1" dirty="0" smtClean="0">
                <a:solidFill>
                  <a:srgbClr val="C00000"/>
                </a:solidFill>
              </a:rPr>
              <a:t>- </a:t>
            </a:r>
            <a:r>
              <a:rPr lang="ru-RU" sz="2900" b="1" dirty="0">
                <a:solidFill>
                  <a:srgbClr val="C00000"/>
                </a:solidFill>
              </a:rPr>
              <a:t>и </a:t>
            </a:r>
            <a:r>
              <a:rPr lang="ru-RU" sz="2900" b="1" dirty="0" err="1">
                <a:solidFill>
                  <a:srgbClr val="C00000"/>
                </a:solidFill>
              </a:rPr>
              <a:t>миогимнастика</a:t>
            </a:r>
            <a:r>
              <a:rPr lang="ru-RU" sz="2900" b="1" dirty="0">
                <a:solidFill>
                  <a:srgbClr val="C00000"/>
                </a:solidFill>
              </a:rPr>
              <a:t>.</a:t>
            </a:r>
            <a:endParaRPr lang="ru-RU" sz="2900" dirty="0">
              <a:solidFill>
                <a:srgbClr val="C00000"/>
              </a:solidFill>
            </a:endParaRPr>
          </a:p>
          <a:p>
            <a:pPr marL="64008" indent="0">
              <a:buNone/>
            </a:pPr>
            <a:r>
              <a:rPr lang="ru-RU" sz="2900" dirty="0"/>
              <a:t>Прогрессивные </a:t>
            </a:r>
            <a:r>
              <a:rPr lang="ru-RU" sz="2900" dirty="0" err="1"/>
              <a:t>здоровьесберегающие</a:t>
            </a:r>
            <a:r>
              <a:rPr lang="ru-RU" sz="2900" dirty="0"/>
              <a:t> </a:t>
            </a:r>
            <a:r>
              <a:rPr lang="ru-RU" sz="2900" dirty="0" err="1"/>
              <a:t>психотехнологии</a:t>
            </a:r>
            <a:r>
              <a:rPr lang="ru-RU" sz="2900" dirty="0"/>
              <a:t> в детском саду способствуют:</a:t>
            </a:r>
          </a:p>
          <a:p>
            <a:pPr lvl="0"/>
            <a:r>
              <a:rPr lang="ru-RU" sz="2900" dirty="0"/>
              <a:t> снижению повышенной возбудимости и снятию психоэмоционального напряжения у </a:t>
            </a:r>
            <a:r>
              <a:rPr lang="ru-RU" sz="2900" dirty="0" err="1"/>
              <a:t>гиперактивных</a:t>
            </a:r>
            <a:r>
              <a:rPr lang="ru-RU" sz="2900" dirty="0"/>
              <a:t> детей;</a:t>
            </a:r>
          </a:p>
          <a:p>
            <a:pPr lvl="0"/>
            <a:r>
              <a:rPr lang="ru-RU" sz="2900" dirty="0"/>
              <a:t> росту познавательных способностей;</a:t>
            </a:r>
          </a:p>
          <a:p>
            <a:pPr lvl="0"/>
            <a:r>
              <a:rPr lang="ru-RU" sz="2900" dirty="0"/>
              <a:t> улучшению общего эмоционального фона;</a:t>
            </a:r>
          </a:p>
          <a:p>
            <a:pPr lvl="0"/>
            <a:r>
              <a:rPr lang="ru-RU" sz="2900" dirty="0"/>
              <a:t> коррекции тревожности у замкнутых и неуверенных детей;</a:t>
            </a:r>
          </a:p>
          <a:p>
            <a:pPr lvl="0"/>
            <a:r>
              <a:rPr lang="ru-RU" sz="2900" dirty="0"/>
              <a:t> оптимизации жизненного тонуса и профилактика утомления.</a:t>
            </a:r>
          </a:p>
          <a:p>
            <a:r>
              <a:rPr lang="ru-RU" sz="2900" dirty="0" smtClean="0"/>
              <a:t>развитию </a:t>
            </a:r>
            <a:r>
              <a:rPr lang="ru-RU" sz="2900" dirty="0"/>
              <a:t>образной креативности и росту разнообразие в своих творческих работах</a:t>
            </a:r>
            <a:r>
              <a:rPr lang="ru-RU" sz="2900" dirty="0" smtClean="0"/>
              <a:t>.</a:t>
            </a:r>
          </a:p>
          <a:p>
            <a:pPr marL="64008" indent="0">
              <a:buNone/>
            </a:pPr>
            <a:endParaRPr lang="ru-RU" sz="2900" dirty="0" smtClean="0"/>
          </a:p>
          <a:p>
            <a:pPr marL="64008" indent="0">
              <a:buNone/>
            </a:pPr>
            <a:r>
              <a:rPr lang="ru-RU" sz="2900" dirty="0">
                <a:sym typeface="Wingdings 2"/>
              </a:rPr>
              <a:t> </a:t>
            </a:r>
            <a:r>
              <a:rPr lang="ru-RU" sz="2900" dirty="0" smtClean="0">
                <a:sym typeface="Wingdings 2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2900" b="1" dirty="0">
                <a:solidFill>
                  <a:srgbClr val="C00000"/>
                </a:solidFill>
              </a:rPr>
              <a:t>средств малых форм фольклора</a:t>
            </a:r>
            <a:endParaRPr lang="ru-RU" sz="2900" dirty="0">
              <a:solidFill>
                <a:srgbClr val="C00000"/>
              </a:solidFill>
            </a:endParaRPr>
          </a:p>
          <a:p>
            <a:r>
              <a:rPr lang="ru-RU" sz="2800" dirty="0"/>
              <a:t>Фольклор (англ. </a:t>
            </a:r>
            <a:r>
              <a:rPr lang="ru-RU" sz="2800" dirty="0" err="1"/>
              <a:t>folk-lore</a:t>
            </a:r>
            <a:r>
              <a:rPr lang="ru-RU" sz="2800" dirty="0"/>
              <a:t>) — народное творчество, произведения, создаваемые народом и бытующие в нем. </a:t>
            </a:r>
            <a:endParaRPr lang="ru-RU" sz="2800" dirty="0" smtClean="0"/>
          </a:p>
          <a:p>
            <a:r>
              <a:rPr lang="ru-RU" sz="2800" dirty="0" smtClean="0"/>
              <a:t>Малый </a:t>
            </a:r>
            <a:r>
              <a:rPr lang="ru-RU" sz="2800" dirty="0"/>
              <a:t>фольклорный жанр — это миниатюрные поэтические произведения, созданные для детей и имеющие определенную педагогическую направленность. Они окрашивают речь педагога, делая ее образной и красочной, привлекают внимание детей, оживляют обычные повседневные дела дошкольника. Песенки - </a:t>
            </a:r>
            <a:r>
              <a:rPr lang="ru-RU" sz="2800" dirty="0" err="1"/>
              <a:t>потешки</a:t>
            </a:r>
            <a:r>
              <a:rPr lang="ru-RU" sz="2800" dirty="0"/>
              <a:t> приносят радость, вызывают желание повторить слова за взрослым, выполнять задания педагога, участвовать в общих играх. </a:t>
            </a:r>
          </a:p>
          <a:p>
            <a:endParaRPr lang="ru-RU" sz="2900" dirty="0"/>
          </a:p>
          <a:p>
            <a:pPr marL="64008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www.mutalieva.ru/images/11_4afi9g8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908719"/>
            <a:ext cx="1840071" cy="20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619229.vk.me/v619229207/19097/j7tNbiUmWL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7017" r="5174" b="9588"/>
          <a:stretch/>
        </p:blipFill>
        <p:spPr bwMode="auto">
          <a:xfrm>
            <a:off x="6892217" y="2636912"/>
            <a:ext cx="2168101" cy="14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layer.myshared.ru/1232603/data/images/im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1" y="4053390"/>
            <a:ext cx="1746370" cy="26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3234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/>
              <a:t>Альтернативные методы.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032873" cy="5524322"/>
          </a:xfrm>
        </p:spPr>
        <p:txBody>
          <a:bodyPr>
            <a:noAutofit/>
          </a:bodyPr>
          <a:lstStyle/>
          <a:p>
            <a:pPr marL="64008" lvl="0" indent="0">
              <a:buNone/>
            </a:pPr>
            <a:r>
              <a:rPr lang="ru-RU" sz="1050" dirty="0" smtClean="0">
                <a:sym typeface="Wingdings 2"/>
              </a:rPr>
              <a:t> </a:t>
            </a:r>
            <a:r>
              <a:rPr lang="ru-RU" sz="1050" b="1" dirty="0" smtClean="0">
                <a:solidFill>
                  <a:srgbClr val="C00000"/>
                </a:solidFill>
              </a:rPr>
              <a:t>Пантомимика.</a:t>
            </a:r>
          </a:p>
          <a:p>
            <a:pPr marL="64008" lvl="0" indent="0">
              <a:buNone/>
            </a:pPr>
            <a:r>
              <a:rPr lang="ru-RU" sz="1050" dirty="0"/>
              <a:t>Кроме двигательной активности, пантомима помогает входить в игровой образ, развивает воображение, положительные эмоции, воспитывает пластичность детского тела</a:t>
            </a:r>
            <a:r>
              <a:rPr lang="ru-RU" sz="1050" dirty="0" smtClean="0"/>
              <a:t>.</a:t>
            </a:r>
          </a:p>
          <a:p>
            <a:pPr marL="64008" lvl="0" indent="0">
              <a:buNone/>
            </a:pPr>
            <a:endParaRPr lang="ru-RU" sz="1050" dirty="0">
              <a:solidFill>
                <a:srgbClr val="C00000"/>
              </a:solidFill>
            </a:endParaRPr>
          </a:p>
          <a:p>
            <a:pPr marL="64008" lvl="0" indent="0">
              <a:buNone/>
            </a:pPr>
            <a:r>
              <a:rPr lang="ru-RU" sz="1050" dirty="0" smtClean="0">
                <a:sym typeface="Wingdings 2"/>
              </a:rPr>
              <a:t></a:t>
            </a:r>
            <a:r>
              <a:rPr lang="ru-RU" sz="1050" b="1" dirty="0" smtClean="0">
                <a:solidFill>
                  <a:srgbClr val="C00000"/>
                </a:solidFill>
              </a:rPr>
              <a:t> Система </a:t>
            </a:r>
            <a:r>
              <a:rPr lang="ru-RU" sz="1050" b="1" dirty="0">
                <a:solidFill>
                  <a:srgbClr val="C00000"/>
                </a:solidFill>
              </a:rPr>
              <a:t>Зайцева</a:t>
            </a:r>
            <a:r>
              <a:rPr lang="ru-RU" sz="1050" b="1" dirty="0" smtClean="0">
                <a:solidFill>
                  <a:srgbClr val="C00000"/>
                </a:solidFill>
              </a:rPr>
              <a:t>.</a:t>
            </a:r>
          </a:p>
          <a:p>
            <a:pPr marL="64008" lvl="0" indent="0">
              <a:buNone/>
            </a:pPr>
            <a:r>
              <a:rPr lang="ru-RU" sz="1050" dirty="0"/>
              <a:t>Обучение «по Зайцеву» - интересная, подвижная, разнообразная игра, в которой энергия ребёнка неиссякаема. Именно при соблюдении этих условий у него возникают стойкие положительные эмоции – прекрасный фон для нормализации и активизации всех функциональных систем организма</a:t>
            </a:r>
            <a:r>
              <a:rPr lang="ru-RU" sz="1050" dirty="0" smtClean="0"/>
              <a:t>.</a:t>
            </a:r>
          </a:p>
          <a:p>
            <a:pPr marL="64008" indent="0" fontAlgn="base">
              <a:buNone/>
            </a:pPr>
            <a:r>
              <a:rPr lang="ru-RU" sz="1050" dirty="0"/>
              <a:t>Использование методики Н.А. Зайцева по обучению детей чтению позволяет реализовать следующие возможности:</a:t>
            </a:r>
          </a:p>
          <a:p>
            <a:pPr fontAlgn="base"/>
            <a:r>
              <a:rPr lang="ru-RU" sz="1050" dirty="0"/>
              <a:t>отказ от фронтальных занятий и проведение их в игровой форме, в движении раскрепощает детей, позволяет им работать без напряжения и усталости;</a:t>
            </a:r>
          </a:p>
          <a:p>
            <a:pPr fontAlgn="base"/>
            <a:r>
              <a:rPr lang="ru-RU" sz="1050" dirty="0"/>
              <a:t>размещение таблиц выше головы взрослого позволяет сохранить осанку и зрение детей;</a:t>
            </a:r>
          </a:p>
          <a:p>
            <a:pPr fontAlgn="base"/>
            <a:r>
              <a:rPr lang="ru-RU" sz="1050" dirty="0"/>
              <a:t>постоянное нацеливание на успех способствует сохранению психофизического здоровья ребёнка;</a:t>
            </a:r>
          </a:p>
          <a:p>
            <a:pPr fontAlgn="base"/>
            <a:r>
              <a:rPr lang="ru-RU" sz="1050" dirty="0"/>
              <a:t>активная двигательная деятельность детей позволяет удовлетворить потребность дошкольников в движении.</a:t>
            </a:r>
          </a:p>
          <a:p>
            <a:pPr marL="64008" lvl="0" indent="0">
              <a:buNone/>
            </a:pPr>
            <a:endParaRPr lang="ru-RU" sz="1050" dirty="0">
              <a:solidFill>
                <a:srgbClr val="C00000"/>
              </a:solidFill>
            </a:endParaRPr>
          </a:p>
          <a:p>
            <a:pPr marL="64008" lvl="0" indent="0">
              <a:buNone/>
            </a:pPr>
            <a:r>
              <a:rPr lang="ru-RU" sz="1050" dirty="0" smtClean="0">
                <a:sym typeface="Wingdings 2"/>
              </a:rPr>
              <a:t></a:t>
            </a:r>
            <a:r>
              <a:rPr lang="ru-RU" sz="1050" b="1" dirty="0" smtClean="0">
                <a:solidFill>
                  <a:srgbClr val="C00000"/>
                </a:solidFill>
              </a:rPr>
              <a:t> Развивающие </a:t>
            </a:r>
            <a:r>
              <a:rPr lang="ru-RU" sz="1050" b="1" dirty="0">
                <a:solidFill>
                  <a:srgbClr val="C00000"/>
                </a:solidFill>
              </a:rPr>
              <a:t>игры </a:t>
            </a:r>
            <a:r>
              <a:rPr lang="ru-RU" sz="1050" b="1" dirty="0" smtClean="0">
                <a:solidFill>
                  <a:srgbClr val="C00000"/>
                </a:solidFill>
              </a:rPr>
              <a:t>Никитина</a:t>
            </a:r>
          </a:p>
          <a:p>
            <a:pPr marL="64008" lvl="0" indent="0">
              <a:buNone/>
            </a:pPr>
            <a:r>
              <a:rPr lang="ru-RU" sz="1050" dirty="0"/>
              <a:t>Система Никитиных признана в Америке, Японии, Германии и родной России. </a:t>
            </a:r>
            <a:endParaRPr lang="ru-RU" sz="1050" dirty="0" smtClean="0"/>
          </a:p>
          <a:p>
            <a:pPr marL="64008" lvl="0" indent="0">
              <a:buNone/>
            </a:pPr>
            <a:r>
              <a:rPr lang="ru-RU" sz="1050" dirty="0" smtClean="0"/>
              <a:t>Борис </a:t>
            </a:r>
            <a:r>
              <a:rPr lang="ru-RU" sz="1050" dirty="0"/>
              <a:t>Павлович Никитин (21.01.1916-1999) и Никитина Лена Алексеевна (31.01.1930) – родители, педагоги, авторы оригинального семейного воспитания, одни из основоположников методики формирования творческих способностей с самого раннего детства</a:t>
            </a:r>
            <a:r>
              <a:rPr lang="ru-RU" sz="1050" dirty="0" smtClean="0"/>
              <a:t>.</a:t>
            </a:r>
          </a:p>
          <a:p>
            <a:pPr marL="64008" lvl="0" indent="0">
              <a:buNone/>
            </a:pPr>
            <a:r>
              <a:rPr lang="ru-RU" sz="1050" dirty="0"/>
              <a:t>Частью системы Никитиных являются развивающие игры, способствующие развитию сообразительности, логики, пространственного воображения, математических, конструкторских и прочих способностей и приемов мышления. Главное при этом - творчество: ребенок сам, выполняя различные задания, делает множество открытий и приучается к самостоятельному, творческому мышлению</a:t>
            </a:r>
            <a:endParaRPr lang="ru-RU" sz="1050" dirty="0" smtClean="0"/>
          </a:p>
          <a:p>
            <a:pPr marL="64008" lvl="0" indent="0">
              <a:buNone/>
            </a:pPr>
            <a:r>
              <a:rPr lang="ru-RU" sz="1050" dirty="0"/>
              <a:t> Развивающие игры представляют собой наборы задач постепенно возрастающей сложности очень широкого диапазона, от элементарных, доступных 2-3-летнему малышу, до таких, с которыми трудно справляются взрослые. Эти игры нацелены исключительно на развитие творческих мыслительных способностей ребенка. Их, конечно, нельзя называть играми в подлинном смысле этого слова. Это скорее обучение с использованием игровых моментов.</a:t>
            </a:r>
            <a:endParaRPr lang="ru-RU" sz="105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dou85.vrhost.ru/files/images/file_1439892211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56" y="836712"/>
            <a:ext cx="1438661" cy="11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ino-obzornik.ru/images/f/9/nazajtse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6872"/>
            <a:ext cx="1122141" cy="12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55" y="4221088"/>
            <a:ext cx="1145782" cy="13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1610"/>
            <a:ext cx="1332948" cy="16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/>
              <a:t>Любая технология обладает средствами, активизирующими и интенсифицирующими деятельность детей, в некоторых же технологиях эти средства составляют главную идею и основу эффективности результатов</a:t>
            </a:r>
            <a:r>
              <a:rPr lang="ru-RU" sz="2000" dirty="0" smtClean="0"/>
              <a:t>.</a:t>
            </a:r>
          </a:p>
          <a:p>
            <a:pPr marL="64008" indent="0">
              <a:buNone/>
            </a:pPr>
            <a:endParaRPr lang="ru-RU" sz="2000" dirty="0"/>
          </a:p>
          <a:p>
            <a:r>
              <a:rPr lang="ru-RU" sz="2000" dirty="0"/>
              <a:t>Каждый педагог – творец технологии, даже если имеет дело с заимствованиями. Создание технологии невозможно без творчества. Для педагога, научившегося работать на технологическом уровне, всегда будет главным ориентиром познавательный процесс в его развивающемся состоянии. Все в наших руках, поэтому их нельзя опускать.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9218" name="Picture 2" descr="http://inza-sad4.ucoz.ru/img/Kartinki/vospitateli/vospitate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861867" cy="24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817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В специализированных дошкольных учреждениях дети осваивают две программы: общеобразовательную и коррекционную. </vt:lpstr>
      <vt:lpstr>Альтернативные методы.</vt:lpstr>
      <vt:lpstr>Альтернативные методы.</vt:lpstr>
      <vt:lpstr>Альтернативные методы.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MSI</cp:lastModifiedBy>
  <cp:revision>16</cp:revision>
  <dcterms:created xsi:type="dcterms:W3CDTF">2015-12-13T09:29:36Z</dcterms:created>
  <dcterms:modified xsi:type="dcterms:W3CDTF">2016-01-26T16:29:24Z</dcterms:modified>
</cp:coreProperties>
</file>