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  <p:sldId id="269" r:id="rId11"/>
    <p:sldId id="291" r:id="rId12"/>
    <p:sldId id="266" r:id="rId13"/>
    <p:sldId id="267" r:id="rId14"/>
    <p:sldId id="268" r:id="rId15"/>
    <p:sldId id="272" r:id="rId16"/>
    <p:sldId id="273" r:id="rId17"/>
    <p:sldId id="287" r:id="rId18"/>
    <p:sldId id="274" r:id="rId19"/>
    <p:sldId id="279" r:id="rId20"/>
    <p:sldId id="289" r:id="rId21"/>
    <p:sldId id="288" r:id="rId22"/>
    <p:sldId id="295" r:id="rId23"/>
    <p:sldId id="270" r:id="rId24"/>
    <p:sldId id="271" r:id="rId25"/>
    <p:sldId id="280" r:id="rId26"/>
    <p:sldId id="290" r:id="rId27"/>
    <p:sldId id="293" r:id="rId28"/>
    <p:sldId id="282" r:id="rId29"/>
    <p:sldId id="292" r:id="rId30"/>
    <p:sldId id="281" r:id="rId31"/>
    <p:sldId id="286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4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6E0AB-B802-4D2B-B9A9-6289E8CDD3FB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26ADA-7008-4C9E-AF10-874D746C59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26ADA-7008-4C9E-AF10-874D746C591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9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7E6E2C0A-9205-4B57-B19D-2E5D9A923E28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F541162-45E5-4431-936D-85868F6D67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840760" cy="504056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ОГАПОУ «Ульяновский авиационный колледж - Межрегиональный центр компетенций»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4289" y="6191225"/>
            <a:ext cx="1967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Ульяновск, 2018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65527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01.01 «Обработка отраслевой информации»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утилит для работы с НЖМД и восстановление информации на НЖМД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есткие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диски подобны дискетам. 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нформация записывается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магнитный слой диска.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Винчестер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нескольких одинаковых дисков, расположенных друг под другом. Магнитные диски являются элементами устройств чтения-записи информации –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дисководов.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1952" y="415344"/>
            <a:ext cx="4494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дисковода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35558"/>
            <a:ext cx="7257986" cy="24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988840"/>
            <a:ext cx="3902969" cy="28083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000090"/>
              </a:buClr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Дорожка;</a:t>
            </a:r>
          </a:p>
          <a:p>
            <a:pPr>
              <a:lnSpc>
                <a:spcPct val="120000"/>
              </a:lnSpc>
              <a:buClr>
                <a:srgbClr val="000090"/>
              </a:buClr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</a:rPr>
              <a:t>Секторы;</a:t>
            </a:r>
          </a:p>
          <a:p>
            <a:pPr>
              <a:lnSpc>
                <a:spcPct val="120000"/>
              </a:lnSpc>
              <a:buClr>
                <a:srgbClr val="000090"/>
              </a:buCl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Стороны диска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ct val="120000"/>
              </a:lnSpc>
              <a:buClr>
                <a:srgbClr val="000090"/>
              </a:buCl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Цилиндр;</a:t>
            </a:r>
          </a:p>
          <a:p>
            <a:pPr>
              <a:lnSpc>
                <a:spcPct val="120000"/>
              </a:lnSpc>
              <a:buClr>
                <a:srgbClr val="000090"/>
              </a:buCl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Кластер;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endParaRPr lang="ru-RU" sz="2600" dirty="0" smtClean="0">
              <a:solidFill>
                <a:srgbClr val="000000"/>
              </a:solidFill>
            </a:endParaRPr>
          </a:p>
          <a:p>
            <a:pPr>
              <a:buClr>
                <a:srgbClr val="000090"/>
              </a:buClr>
              <a:buFont typeface="Arial"/>
              <a:buChar char="•"/>
            </a:pPr>
            <a:endParaRPr lang="ru-RU" sz="2600" dirty="0">
              <a:solidFill>
                <a:srgbClr val="000000"/>
              </a:solidFill>
            </a:endParaRPr>
          </a:p>
          <a:p>
            <a:pPr marL="45720" indent="0">
              <a:buClr>
                <a:srgbClr val="000090"/>
              </a:buClr>
              <a:buNone/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Элементы структуры</a:t>
            </a:r>
            <a:br>
              <a:rPr lang="ru-RU" dirty="0" smtClean="0"/>
            </a:br>
            <a:r>
              <a:rPr lang="ru-RU" dirty="0" smtClean="0"/>
              <a:t>			поверхности дисков</a:t>
            </a:r>
            <a:endParaRPr lang="ru-RU" dirty="0"/>
          </a:p>
        </p:txBody>
      </p:sp>
      <p:pic>
        <p:nvPicPr>
          <p:cNvPr id="5" name="Изображение 4" descr="img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20170" r="20523" b="6303"/>
          <a:stretch/>
        </p:blipFill>
        <p:spPr>
          <a:xfrm>
            <a:off x="3923928" y="1844824"/>
            <a:ext cx="4746650" cy="43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3" y="1705329"/>
            <a:ext cx="4376142" cy="2408452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63688" y="3789040"/>
            <a:ext cx="7200800" cy="2648935"/>
          </a:xfrm>
        </p:spPr>
        <p:txBody>
          <a:bodyPr/>
          <a:lstStyle/>
          <a:p>
            <a:pPr marL="44450" indent="309563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 диск первоначально к работе не готов. Для приведения его в рабочее состояние он должен быть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отформатирован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т.е. должна быть создана структура диска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Форматирование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этапа: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форматирование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(низкого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(высокого уровня).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0187"/>
            <a:ext cx="770640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устройство </a:t>
            </a:r>
            <a:endParaRPr lang="ru-RU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винчестера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3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" indent="309563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диска разбивается на отдельные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(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расположены вдоль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дорожек. Определяются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сектора, непригодные для записи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данных. Каждый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адрес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прямого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к нему.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включает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стороны диска,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960" y="476672"/>
            <a:ext cx="813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форматирование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66619"/>
            <a:ext cx="4684392" cy="29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окончательная подготовка носителя к хранению данных путем логической организации дискового пространства.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 подготавливается для записи файлов в сектора, созданные при низкоуровневом форматировании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648" y="439617"/>
            <a:ext cx="7571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форматирование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4660"/>
          <a:stretch/>
        </p:blipFill>
        <p:spPr>
          <a:xfrm>
            <a:off x="2051720" y="3717032"/>
            <a:ext cx="4893932" cy="280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озволяют своевременно </a:t>
            </a:r>
            <a:r>
              <a:rPr lang="ru-RU" sz="2400" dirty="0" smtClean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повреждения на поверхности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</a:t>
            </a:r>
            <a:r>
              <a:rPr lang="ru-RU" sz="2400" dirty="0" smtClean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способны исправить проблемы в работе накопителей.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Cristal disk mark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HDDScan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DiskCheckup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CrystalDiskInfo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MHDD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Victoria HDD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 Regenerator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диагностики винчестера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Небольшое приложение, с помощью которого можно диагностировать работу жёстких дисков. В рамках тестирования винчестера программа </a:t>
            </a:r>
            <a:r>
              <a:rPr lang="ru-R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измеряет скорость чтения и записи информации на накопитель информации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 требует профессиональных умений для работы.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Cristal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 mark</a:t>
            </a:r>
          </a:p>
        </p:txBody>
      </p:sp>
    </p:spTree>
    <p:extLst>
      <p:ext uri="{BB962C8B-B14F-4D97-AF65-F5344CB8AC3E}">
        <p14:creationId xmlns:p14="http://schemas.microsoft.com/office/powerpoint/2010/main" val="33501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90" y="1719263"/>
            <a:ext cx="7244219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окно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Cristal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 mark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HDDScan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специальная бесплатная программа для низкоуровневой диагностики накопителей HDD в операционной системе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маленькая по объему, но мощная утилита поддерживает жесткие диски IDE/SATA/SCSI, RAID массивы, внешние накопители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USB/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Firewire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-карты.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Программа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HDDScan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20" y="3717032"/>
            <a:ext cx="5247619" cy="2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>
              <a:buNone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DiskCheckup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программа для мониторинга жестких дисков,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позволяет: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SMART атрибуты и провести тест конкретного жесткого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диска;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предотвратить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сбои которые могут произойти в результате механических проблем или неправильного использования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Программа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DiskCheckup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628800"/>
            <a:ext cx="8407893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/>
          </a:p>
          <a:p>
            <a:pPr marL="50292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по восстановлени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 информации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НЖМД</a:t>
            </a:r>
          </a:p>
          <a:p>
            <a:pPr marL="50292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знаний при работе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утилитами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НЖМД</a:t>
            </a:r>
          </a:p>
          <a:p>
            <a:pPr marL="50292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наблюдательности и самостоятельности обучающихся при работе с жестким диском</a:t>
            </a:r>
          </a:p>
          <a:p>
            <a:pPr marL="502920" indent="-4572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коллективного труда</a:t>
            </a:r>
          </a:p>
          <a:p>
            <a:pPr marL="502920" indent="-457200"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занятия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отображает подробную информацию о жестком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диске: 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Ёмкость;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секторов, цилиндров,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дорожек; 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Версию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программного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обеспечения;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Серийный номер; 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модели;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Температуру; </a:t>
            </a:r>
          </a:p>
          <a:p>
            <a:pPr lvl="4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SMART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атрибутов;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и отслеживать изменение состояния жесткого диска, при которых может произойти его поломка;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Программа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DiskCheckup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8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73" y="1719263"/>
            <a:ext cx="4955254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 Рабочее окно </a:t>
            </a:r>
            <a:br>
              <a:rPr lang="ru-RU" dirty="0" smtClean="0"/>
            </a:br>
            <a:r>
              <a:rPr lang="ru-RU" dirty="0" smtClean="0"/>
              <a:t>			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DiskCheckup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51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628800"/>
            <a:ext cx="8407893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rgbClr val="000090"/>
                </a:solidFill>
              </a:rPr>
              <a:t>Причины потери: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Физические повреждения накопителя;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Случайное удаление данных;</a:t>
            </a:r>
          </a:p>
          <a:p>
            <a:pPr>
              <a:buClr>
                <a:srgbClr val="000090"/>
              </a:buClr>
              <a:buFont typeface="Arial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Форматирование;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Потеря информации на диске</a:t>
            </a:r>
            <a:endParaRPr lang="ru-RU" sz="3600" dirty="0"/>
          </a:p>
        </p:txBody>
      </p:sp>
      <p:pic>
        <p:nvPicPr>
          <p:cNvPr id="4" name="Изображение 3" descr="h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73016"/>
            <a:ext cx="4975200" cy="29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Файлы и папки на жестком диске восстанавливаются при помощи компьютерных утилит, сканирующие поверхность, определяя логическую структуру разделов и формат, отыскивают и извлекают потерянные файлы.</a:t>
            </a:r>
          </a:p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работают: сканируют поверхности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HDD-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 с определённой глубиной, типы файлов распознаются по заголовкам.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632" y="260648"/>
            <a:ext cx="8381260" cy="105439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данных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3449960" cy="23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R-Studio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Minitool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 Data Recovery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SSDlife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Утилиты для восстановления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598033"/>
            <a:ext cx="4077646" cy="271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9" y="3110381"/>
            <a:ext cx="3206082" cy="320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309563" algn="just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утилиты восстанавливают файлы: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Удаленные вне Корзины или когда Корзина была очищена;</a:t>
            </a:r>
          </a:p>
          <a:p>
            <a:pPr lvl="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Удаленные вирусной атакой или сбоем питания компьютера;</a:t>
            </a:r>
          </a:p>
          <a:p>
            <a:pPr lvl="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раздел с файлами был переформатирован, даже в раздел с другой файловой системой;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4000" b="1" dirty="0" smtClean="0"/>
              <a:t>R-</a:t>
            </a:r>
            <a:r>
              <a:rPr lang="ru-RU" sz="4000" b="1" dirty="0" err="1" smtClean="0"/>
              <a:t>Studio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структура раздела на жестком диске были изменена или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повреждена;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жестких дисков, на которых имеется большое число поврежденных секторов. Это особенно полезно и эффективно, когда число поврежденных секторов на диске постоянно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растет</a:t>
            </a:r>
            <a:r>
              <a:rPr lang="ru-RU" sz="2400" dirty="0" smtClean="0"/>
              <a:t>;</a:t>
            </a:r>
            <a:endParaRPr lang="ru-RU" sz="2400" dirty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Утилита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R-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Studio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86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-stydi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6110"/>
          <a:stretch>
            <a:fillRect/>
          </a:stretch>
        </p:blipFill>
        <p:spPr>
          <a:xfrm>
            <a:off x="380999" y="1757896"/>
            <a:ext cx="8407893" cy="4407408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окно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R-Studio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24218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Способна не только восстановить удаленные файлы, но и восстанавливает данные с поврежденных, переразмеченных и отформатированных дисков и RAID-устройства</a:t>
            </a:r>
          </a:p>
          <a:p>
            <a:pPr algn="just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восстановление с CD/DVD дисков, карт памяти и флэш-дисков.</a:t>
            </a:r>
          </a:p>
          <a:p>
            <a:pPr marL="44450" indent="492125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 включает в себя пять модулей восстановления данных. Каждый модуль направлен на различные условия потери данных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Undelete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Damaged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Partition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Partition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CD/DVD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/>
              <a:t>MiniTool</a:t>
            </a:r>
            <a:r>
              <a:rPr lang="ru-RU" dirty="0" smtClean="0"/>
              <a:t> </a:t>
            </a:r>
            <a:r>
              <a:rPr lang="ru-RU" dirty="0" err="1"/>
              <a:t>Power</a:t>
            </a:r>
            <a:r>
              <a:rPr lang="ru-RU" dirty="0"/>
              <a:t> </a:t>
            </a:r>
            <a:r>
              <a:rPr lang="ru-RU" dirty="0" err="1"/>
              <a:t>Data</a:t>
            </a:r>
            <a:r>
              <a:rPr lang="ru-RU" dirty="0"/>
              <a:t> </a:t>
            </a:r>
            <a:r>
              <a:rPr lang="ru-RU" dirty="0" err="1"/>
              <a:t>Recovery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92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осстановление-данных-8-m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17185"/>
          <a:stretch>
            <a:fillRect/>
          </a:stretch>
        </p:blipFill>
        <p:spPr>
          <a:xfrm>
            <a:off x="827584" y="1844824"/>
            <a:ext cx="7575377" cy="4281655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dirty="0" smtClean="0"/>
              <a:t>Рабочее окно</a:t>
            </a:r>
            <a:br>
              <a:rPr lang="ru-RU" sz="4000" dirty="0" smtClean="0"/>
            </a:br>
            <a:r>
              <a:rPr lang="ru-RU" sz="4000" dirty="0" smtClean="0"/>
              <a:t>		</a:t>
            </a:r>
            <a:r>
              <a:rPr lang="ru-RU" sz="4000" dirty="0" err="1" smtClean="0"/>
              <a:t>power</a:t>
            </a:r>
            <a:r>
              <a:rPr lang="ru-RU" sz="4000" dirty="0" smtClean="0"/>
              <a:t> </a:t>
            </a:r>
            <a:r>
              <a:rPr lang="ru-RU" sz="4000" dirty="0" err="1" smtClean="0"/>
              <a:t>data</a:t>
            </a:r>
            <a:r>
              <a:rPr lang="ru-RU" sz="4000" dirty="0" smtClean="0"/>
              <a:t> </a:t>
            </a:r>
            <a:r>
              <a:rPr lang="ru-RU" sz="4000" dirty="0" err="1" smtClean="0"/>
              <a:t>recovery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9378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4896544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НЖМД (Накопитель на жестких магнитных дисках)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основное устройство для долговременного хранения больших объемов данных 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Другие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названия: жесткий диск, винчестер, HDD (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основным накопителем данных практически во всех современных компьютерах.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19905"/>
          <a:stretch/>
        </p:blipFill>
        <p:spPr>
          <a:xfrm>
            <a:off x="5148064" y="1916832"/>
            <a:ext cx="363582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" y="476672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НЖМД?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" indent="492125" algn="just">
              <a:buNone/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SSDlife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утилита, которая предназначена для постоянного слежения за "здоровьем" твердотельного диска в фоновом режиме. 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УтилитА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4000" dirty="0" err="1" smtClean="0"/>
              <a:t>SSDlife</a:t>
            </a:r>
            <a:r>
              <a:rPr lang="ru-RU" sz="4000" dirty="0" smtClean="0"/>
              <a:t> </a:t>
            </a:r>
            <a:r>
              <a:rPr lang="ru-RU" sz="4000" dirty="0" err="1"/>
              <a:t>Pro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2964829"/>
            <a:ext cx="2800000" cy="34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35496" y="64124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Стартовое меню</a:t>
            </a:r>
            <a:endParaRPr lang="ru-RU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2894818"/>
            <a:ext cx="2688245" cy="351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987657" y="6408863"/>
            <a:ext cx="115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Главное меню</a:t>
            </a:r>
          </a:p>
        </p:txBody>
      </p:sp>
    </p:spTree>
    <p:extLst>
      <p:ext uri="{BB962C8B-B14F-4D97-AF65-F5344CB8AC3E}">
        <p14:creationId xmlns:p14="http://schemas.microsoft.com/office/powerpoint/2010/main" val="3262723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работает жёсткий диск (винчестер, HDD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638" y="1719263"/>
            <a:ext cx="5826125" cy="4406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работает Жёсткий </a:t>
            </a:r>
            <a:r>
              <a:rPr lang="ru-RU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диск?</a:t>
            </a:r>
            <a:endParaRPr lang="ru-RU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Дунаев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В.Д83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Самоучитель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ПК, 3-е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изд. — СПб.: Питер,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395 </a:t>
            </a:r>
            <a:r>
              <a:rPr 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ресурс]/Железо ПК-режим доступа  http://www.delo-soft.ru</a:t>
            </a:r>
          </a:p>
          <a:p>
            <a:pPr>
              <a:lnSpc>
                <a:spcPct val="13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[Электронный ресурс]/Все о компьютерах: состав ПК-режим  доступа  http://ironman-19.ru</a:t>
            </a:r>
          </a:p>
          <a:p>
            <a:pPr>
              <a:lnSpc>
                <a:spcPct val="13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[Электронный ресурс]/Электронная библиотека железо ПК http://www.neumeka.ru</a:t>
            </a:r>
          </a:p>
          <a:p>
            <a:pPr>
              <a:lnSpc>
                <a:spcPct val="13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63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700808"/>
            <a:ext cx="4176463" cy="487828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НЖМД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напрямую зависит производительность и надежность системы. Технологии изготовления жестких дисков совершенствуются, размеры программ увеличиваются, данные на компьютере накапливаются.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260646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Накопители на жестких магнитных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6286" r="7143" b="15524"/>
          <a:stretch/>
        </p:blipFill>
        <p:spPr>
          <a:xfrm>
            <a:off x="4471833" y="1844824"/>
            <a:ext cx="442064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526424" cy="4806273"/>
          </a:xfrm>
        </p:spPr>
        <p:txBody>
          <a:bodyPr>
            <a:normAutofit/>
          </a:bodyPr>
          <a:lstStyle/>
          <a:p>
            <a:pPr marL="44450" indent="47625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разделяются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жесткий диск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переносной, портативный жесткий диск, заключенный в специальный бокс для удобного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переноса.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объемом так и интерфейсом подключения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463" y="47667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бывают жесткие диски?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3174"/>
          <a:stretch/>
        </p:blipFill>
        <p:spPr>
          <a:xfrm>
            <a:off x="1043608" y="3284984"/>
            <a:ext cx="6858000" cy="31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4299013" cy="4806273"/>
          </a:xfrm>
        </p:spPr>
        <p:txBody>
          <a:bodyPr>
            <a:normAutofit/>
          </a:bodyPr>
          <a:lstStyle/>
          <a:p>
            <a:pPr marL="44450" indent="309563"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жесткий диск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тот, который находится в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ЖД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ерсонального компьютера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ноутбука. Для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 это 3,55 дюймов, для ноутбука 2,5 дюймов</a:t>
            </a:r>
            <a:r>
              <a:rPr lang="ru-RU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76672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жесткий диск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8889"/>
          <a:stretch/>
        </p:blipFill>
        <p:spPr>
          <a:xfrm>
            <a:off x="4680012" y="1988840"/>
            <a:ext cx="4189177" cy="35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511481" cy="473426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имеет объём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40 Гб до 1024 Гб.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ЧТЕНИЯ ДАННЫХ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8 Мбайт/с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ВРЕМЯ ДОСТУПА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- 9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обозначает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время,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которое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диску для доступа к любому выбранному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ВРАЩЕНИЯ ДИСКА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лияет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сокращение среднего времени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поиска. 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КЭШ-ПАМЯТИ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НЖМД есть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 кэш-память размером до 32 Мбайт.</a:t>
            </a:r>
          </a:p>
          <a:p>
            <a:pPr marL="4572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95671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НЖМД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326483" cy="4752528"/>
          </a:xfrm>
        </p:spPr>
      </p:pic>
      <p:sp>
        <p:nvSpPr>
          <p:cNvPr id="4" name="TextBox 3"/>
          <p:cNvSpPr txBox="1"/>
          <p:nvPr/>
        </p:nvSpPr>
        <p:spPr>
          <a:xfrm>
            <a:off x="395536" y="366322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НЖМД</a:t>
            </a:r>
          </a:p>
        </p:txBody>
      </p:sp>
    </p:spTree>
    <p:extLst>
      <p:ext uri="{BB962C8B-B14F-4D97-AF65-F5344CB8AC3E}">
        <p14:creationId xmlns:p14="http://schemas.microsoft.com/office/powerpoint/2010/main" val="787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3968" y="4538138"/>
            <a:ext cx="4446317" cy="125987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параллельный интерфейс подключения накопителей к компьютеру.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54624" y="379983"/>
            <a:ext cx="7041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Интерфейсы подключения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6"/>
          <a:stretch/>
        </p:blipFill>
        <p:spPr>
          <a:xfrm>
            <a:off x="7189355" y="2152050"/>
            <a:ext cx="1199069" cy="1770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9"/>
          <a:stretch/>
        </p:blipFill>
        <p:spPr>
          <a:xfrm>
            <a:off x="5195540" y="2236784"/>
            <a:ext cx="1616915" cy="1578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2"/>
          <a:stretch/>
        </p:blipFill>
        <p:spPr>
          <a:xfrm>
            <a:off x="2267606" y="4149080"/>
            <a:ext cx="1762227" cy="1544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3"/>
          <a:stretch/>
        </p:blipFill>
        <p:spPr>
          <a:xfrm>
            <a:off x="539552" y="3922693"/>
            <a:ext cx="1459815" cy="1999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307" y="1591603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 жёсткого диска определяет физические и логические средства соединения жёсткого диска с ПК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394660"/>
            <a:ext cx="4279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последовательный интерфейс обмена данных с накопителями информации.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290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691</TotalTime>
  <Words>949</Words>
  <Application>Microsoft Office PowerPoint</Application>
  <PresentationFormat>Экран (4:3)</PresentationFormat>
  <Paragraphs>118</Paragraphs>
  <Slides>32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Franklin Gothic Medium</vt:lpstr>
      <vt:lpstr>Times New Roman</vt:lpstr>
      <vt:lpstr>Wingdings</vt:lpstr>
      <vt:lpstr>Wingdings 2</vt:lpstr>
      <vt:lpstr>Сетка</vt:lpstr>
      <vt:lpstr> ОГАПОУ «Ульяновский авиационный колледж - Межрегиональный центр компетенций» </vt:lpstr>
      <vt:lpstr>Цели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Элементы структуры    поверхности дисков</vt:lpstr>
      <vt:lpstr>Презентация PowerPoint</vt:lpstr>
      <vt:lpstr>Презентация PowerPoint</vt:lpstr>
      <vt:lpstr>Презентация PowerPoint</vt:lpstr>
      <vt:lpstr>Программы для диагностики винчестера</vt:lpstr>
      <vt:lpstr>Программа     Cristal disk mark</vt:lpstr>
      <vt:lpstr>Рабочее окно     Cristal disk mark</vt:lpstr>
      <vt:lpstr> Программа      HDDScan</vt:lpstr>
      <vt:lpstr> Программа      DiskCheckup</vt:lpstr>
      <vt:lpstr> Программа      DiskCheckup</vt:lpstr>
      <vt:lpstr> Рабочее окно     DiskCheckup</vt:lpstr>
      <vt:lpstr>Потеря информации на диске</vt:lpstr>
      <vt:lpstr>Восстановление данных</vt:lpstr>
      <vt:lpstr>Утилиты для восстановления</vt:lpstr>
      <vt:lpstr> Утилита     R-Studio</vt:lpstr>
      <vt:lpstr> Утилита     R-Studio</vt:lpstr>
      <vt:lpstr>Рабочее окно     R-Studio</vt:lpstr>
      <vt:lpstr>УтилитА  MiniTool Power Data Recovery</vt:lpstr>
      <vt:lpstr>Рабочее окно   power data recovery</vt:lpstr>
      <vt:lpstr> УтилитА    SSDlife Pro</vt:lpstr>
      <vt:lpstr>Как работает Жёсткий диск?</vt:lpstr>
      <vt:lpstr>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УАвиаК – МЦК   МДК 01.01 «Обработка отраслевой информации»</dc:title>
  <dc:creator>User</dc:creator>
  <cp:lastModifiedBy>Marina Kirilina</cp:lastModifiedBy>
  <cp:revision>57</cp:revision>
  <dcterms:created xsi:type="dcterms:W3CDTF">2018-04-07T17:01:01Z</dcterms:created>
  <dcterms:modified xsi:type="dcterms:W3CDTF">2018-11-22T07:18:59Z</dcterms:modified>
</cp:coreProperties>
</file>