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8"/>
  </p:notesMasterIdLst>
  <p:handoutMasterIdLst>
    <p:handoutMasterId r:id="rId19"/>
  </p:handoutMasterIdLst>
  <p:sldIdLst>
    <p:sldId id="276" r:id="rId2"/>
    <p:sldId id="272" r:id="rId3"/>
    <p:sldId id="257" r:id="rId4"/>
    <p:sldId id="259" r:id="rId5"/>
    <p:sldId id="258" r:id="rId6"/>
    <p:sldId id="260" r:id="rId7"/>
    <p:sldId id="261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4" r:id="rId16"/>
    <p:sldId id="27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2D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1429F-8D8B-47A7-BA9C-32F554F85617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4436D-BAA7-4B44-91C3-1C3DEC18AC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703C2-5EED-40C0-AF9E-6BD7F7916238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02C58-0A50-452A-ABE1-4F61B21212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6941CAA-66FA-437B-8EB3-3EF848D071BC}" type="datetimeFigureOut">
              <a:rPr lang="ru-RU" smtClean="0"/>
              <a:pPr/>
              <a:t>27.01.2016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6A550E-A895-437F-A4C6-E2528AAA30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8318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Выполнила педагог дополнительного образования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МАУ ДОД ДЮЦ «ВОСХОЖДЕНИЕ»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г.Хабаровск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Калашникова Е.Н. </a:t>
            </a:r>
            <a:br>
              <a:rPr lang="ru-RU" sz="4000" dirty="0" smtClean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57150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ДВОЙНОЕ НАПАДЕНИЕ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071546"/>
            <a:ext cx="7772400" cy="3739765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/>
              <a:t>1…Ф:h4</a:t>
            </a:r>
          </a:p>
          <a:p>
            <a:pPr algn="l"/>
            <a:r>
              <a:rPr lang="ru-RU" sz="3600" b="1" dirty="0" smtClean="0"/>
              <a:t>2.K:h4 Ле4.</a:t>
            </a:r>
          </a:p>
          <a:p>
            <a:endParaRPr lang="ru-RU" b="1" dirty="0" smtClean="0"/>
          </a:p>
          <a:p>
            <a:endParaRPr lang="ru-RU" dirty="0"/>
          </a:p>
        </p:txBody>
      </p:sp>
      <p:pic>
        <p:nvPicPr>
          <p:cNvPr id="5" name="Рисунок 4" descr="Двойной удар нанесли черны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1214422"/>
            <a:ext cx="5167339" cy="451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14300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ДВОЙНОЕ НАПАДЕНИЕ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571612"/>
            <a:ext cx="7772400" cy="3571900"/>
          </a:xfrm>
        </p:spPr>
        <p:txBody>
          <a:bodyPr>
            <a:normAutofit/>
          </a:bodyPr>
          <a:lstStyle/>
          <a:p>
            <a:endParaRPr lang="ru-RU" sz="3600" b="1" u="sng" dirty="0" smtClean="0">
              <a:solidFill>
                <a:srgbClr val="002060"/>
              </a:solidFill>
            </a:endParaRPr>
          </a:p>
          <a:p>
            <a:r>
              <a:rPr lang="ru-RU" sz="3600" b="1" u="sng" dirty="0" smtClean="0">
                <a:solidFill>
                  <a:srgbClr val="002060"/>
                </a:solidFill>
              </a:rPr>
              <a:t>Защита от двойного нападения.</a:t>
            </a:r>
          </a:p>
          <a:p>
            <a:endParaRPr lang="ru-RU" sz="36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В некоторых случаях от двойного нападения можно защититься.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64294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ДВОЙНОЕ НАПАДЕНИЕ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071546"/>
            <a:ext cx="7772400" cy="3739765"/>
          </a:xfrm>
        </p:spPr>
        <p:txBody>
          <a:bodyPr>
            <a:normAutofit/>
          </a:bodyPr>
          <a:lstStyle/>
          <a:p>
            <a:r>
              <a:rPr lang="ru-RU" dirty="0" smtClean="0"/>
              <a:t>Белые ладьей одновременно напали на</a:t>
            </a:r>
          </a:p>
          <a:p>
            <a:r>
              <a:rPr lang="ru-RU" dirty="0" smtClean="0"/>
              <a:t>коня и слона черных. </a:t>
            </a:r>
          </a:p>
          <a:p>
            <a:r>
              <a:rPr lang="ru-RU" dirty="0" smtClean="0"/>
              <a:t>Однако, в этой позиции </a:t>
            </a:r>
          </a:p>
          <a:p>
            <a:r>
              <a:rPr lang="ru-RU" dirty="0" smtClean="0"/>
              <a:t>черные могут ходом</a:t>
            </a:r>
          </a:p>
          <a:p>
            <a:r>
              <a:rPr lang="ru-RU" b="1" dirty="0" smtClean="0"/>
              <a:t>1…Се8</a:t>
            </a:r>
            <a:r>
              <a:rPr lang="ru-RU" dirty="0" smtClean="0"/>
              <a:t>  увести из-под </a:t>
            </a:r>
          </a:p>
          <a:p>
            <a:r>
              <a:rPr lang="ru-RU" dirty="0" smtClean="0"/>
              <a:t>удара слона, </a:t>
            </a:r>
          </a:p>
          <a:p>
            <a:r>
              <a:rPr lang="ru-RU" dirty="0" smtClean="0"/>
              <a:t>защитив им коня.</a:t>
            </a:r>
          </a:p>
          <a:p>
            <a:endParaRPr lang="ru-RU" dirty="0"/>
          </a:p>
        </p:txBody>
      </p:sp>
      <p:pic>
        <p:nvPicPr>
          <p:cNvPr id="4" name="Рисунок 3" descr="Защита от двойного нападен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400052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0"/>
            <a:ext cx="8143932" cy="714356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ДВОЙНОЕ  НАПАДЕНИЕ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642918"/>
            <a:ext cx="7858180" cy="450059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    </a:t>
            </a:r>
            <a:r>
              <a:rPr lang="ru-RU" sz="2000" dirty="0" smtClean="0">
                <a:solidFill>
                  <a:schemeClr val="tx1"/>
                </a:solidFill>
              </a:rPr>
              <a:t>В этой позиции черные не могут защитить коня слоном. У них есть другая возможность: следует шах слоном1.Сf3+.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Белые вынуждены потратить ход на то, чтобы увести короля из-под шаха, а черные следующим своим ходом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</a:rPr>
              <a:t> успевают убрать коня из-под боя ладьи.</a:t>
            </a:r>
          </a:p>
          <a:p>
            <a:endParaRPr lang="ru-RU" dirty="0"/>
          </a:p>
        </p:txBody>
      </p:sp>
      <p:pic>
        <p:nvPicPr>
          <p:cNvPr id="4" name="Рисунок 3" descr="Черные защитились от двойного удар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500306"/>
            <a:ext cx="478634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571528"/>
            <a:ext cx="7772400" cy="30003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ДВОЙНОЕ НАПАДЕНИЕ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РЕШИ САМ!</a:t>
            </a:r>
            <a:br>
              <a:rPr lang="ru-RU" sz="4000" dirty="0" smtClean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-428652"/>
            <a:ext cx="7815290" cy="214314"/>
          </a:xfrm>
        </p:spPr>
        <p:txBody>
          <a:bodyPr>
            <a:normAutofit fontScale="32500" lnSpcReduction="20000"/>
          </a:bodyPr>
          <a:lstStyle/>
          <a:p>
            <a:pPr algn="ctr"/>
            <a:endParaRPr lang="ru-RU" dirty="0"/>
          </a:p>
        </p:txBody>
      </p:sp>
      <p:pic>
        <p:nvPicPr>
          <p:cNvPr id="4097" name="Picture 1" descr="C:\Users\Ноутбук\Downloads\00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4286280" cy="4286280"/>
          </a:xfrm>
          <a:prstGeom prst="rect">
            <a:avLst/>
          </a:prstGeom>
          <a:noFill/>
        </p:spPr>
      </p:pic>
      <p:pic>
        <p:nvPicPr>
          <p:cNvPr id="4098" name="Picture 2" descr="C:\Users\Ноутбук\Downloads\003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143116"/>
            <a:ext cx="4214842" cy="421484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571528"/>
            <a:ext cx="7772400" cy="30003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ДВОЙНОЕ НАПАДЕНИЕ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РЕШИ САМ!</a:t>
            </a:r>
            <a:br>
              <a:rPr lang="ru-RU" sz="4000" dirty="0" smtClean="0">
                <a:solidFill>
                  <a:srgbClr val="002060"/>
                </a:solidFill>
              </a:rPr>
            </a:b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-428652"/>
            <a:ext cx="7815290" cy="214314"/>
          </a:xfrm>
        </p:spPr>
        <p:txBody>
          <a:bodyPr>
            <a:normAutofit fontScale="32500" lnSpcReduction="20000"/>
          </a:bodyPr>
          <a:lstStyle/>
          <a:p>
            <a:pPr algn="ctr"/>
            <a:endParaRPr lang="ru-RU" dirty="0"/>
          </a:p>
        </p:txBody>
      </p:sp>
      <p:pic>
        <p:nvPicPr>
          <p:cNvPr id="6" name="Picture 2" descr="C:\Users\Ноутбук\Downloads\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3116"/>
            <a:ext cx="4357686" cy="4357686"/>
          </a:xfrm>
          <a:prstGeom prst="rect">
            <a:avLst/>
          </a:prstGeom>
          <a:noFill/>
        </p:spPr>
      </p:pic>
      <p:pic>
        <p:nvPicPr>
          <p:cNvPr id="7" name="Picture 3" descr="C:\Users\Ноутбук\Downloads\012_180_1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2143116"/>
            <a:ext cx="4286280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4"/>
          <p:cNvSpPr>
            <a:spLocks noChangeArrowheads="1" noChangeShapeType="1" noTextEdit="1"/>
          </p:cNvSpPr>
          <p:nvPr/>
        </p:nvSpPr>
        <p:spPr bwMode="auto">
          <a:xfrm>
            <a:off x="755650" y="1268413"/>
            <a:ext cx="7362825" cy="437515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48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Impact"/>
              </a:rPr>
              <a:t>Спасибо за внимание</a:t>
            </a:r>
          </a:p>
        </p:txBody>
      </p:sp>
      <p:sp>
        <p:nvSpPr>
          <p:cNvPr id="5" name="5-конечная звезда 4"/>
          <p:cNvSpPr/>
          <p:nvPr/>
        </p:nvSpPr>
        <p:spPr>
          <a:xfrm>
            <a:off x="7661275" y="5643563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5500694" y="5357826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527050" y="114300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5-конечная звезда 7"/>
          <p:cNvSpPr/>
          <p:nvPr/>
        </p:nvSpPr>
        <p:spPr>
          <a:xfrm>
            <a:off x="1428728" y="5286388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1871663" y="1028700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7204075" y="114300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5-конечная звезда 10"/>
          <p:cNvSpPr/>
          <p:nvPr/>
        </p:nvSpPr>
        <p:spPr>
          <a:xfrm>
            <a:off x="3643306" y="5000636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5-конечная звезда 11"/>
          <p:cNvSpPr/>
          <p:nvPr/>
        </p:nvSpPr>
        <p:spPr>
          <a:xfrm>
            <a:off x="6643702" y="1214422"/>
            <a:ext cx="914400" cy="9144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0"/>
            <a:ext cx="3191180" cy="25003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/>
            </a:r>
            <a:br>
              <a:rPr lang="ru-RU" sz="3200" dirty="0" smtClean="0">
                <a:solidFill>
                  <a:srgbClr val="FF0000"/>
                </a:solidFill>
              </a:rPr>
            </a:br>
            <a:r>
              <a:rPr lang="ru-RU" sz="3200" dirty="0" smtClean="0">
                <a:solidFill>
                  <a:srgbClr val="FF0000"/>
                </a:solidFill>
              </a:rPr>
              <a:t>ЗАНЯТИЕ В ГРУППЕ НАЧАЛЬНОЙ ПОДГОТОВКИ ПЕРВОГО ГОДА ОБУЧЕНИЯ ПО ШАХМАТАМ: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Ноутбук\Downloads\В ГОСТЯХ У ТАКТИКИ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1469" r="1464" b="11189"/>
          <a:stretch>
            <a:fillRect/>
          </a:stretch>
        </p:blipFill>
        <p:spPr bwMode="auto">
          <a:xfrm>
            <a:off x="219816" y="1857364"/>
            <a:ext cx="8638464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14300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ТАКТИЧЕСКИЕ ПРИЕМЫ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285992"/>
            <a:ext cx="8029604" cy="2525319"/>
          </a:xfrm>
        </p:spPr>
        <p:txBody>
          <a:bodyPr/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ДВОЙНОЕ </a:t>
            </a:r>
          </a:p>
          <a:p>
            <a:r>
              <a:rPr lang="ru-RU" sz="4400" b="1" dirty="0" smtClean="0">
                <a:solidFill>
                  <a:srgbClr val="0070C0"/>
                </a:solidFill>
              </a:rPr>
              <a:t>НАПАДЕНИЕ</a:t>
            </a:r>
          </a:p>
          <a:p>
            <a:endParaRPr lang="ru-RU" dirty="0"/>
          </a:p>
        </p:txBody>
      </p:sp>
      <p:pic>
        <p:nvPicPr>
          <p:cNvPr id="29698" name="Picture 2" descr="http://startnaweb.ru/wp-content/uploads/2014/10/53b6fbu-4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2606522" cy="4714908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357166"/>
            <a:ext cx="7851648" cy="128588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ДВОЙНОЕ НАПАДЕНИЕ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1643050"/>
            <a:ext cx="7854696" cy="428628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Шахматный прием - двойное нападение является базовым и самым часто встречающимся в шахматах. 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Вы увидите как использовать двойное нападение и узнаете о способах защиты от двойного удара.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Двойное нападение – прием, который часто используется в шахматах. 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Двойное нападение нередко можно встретить в комбинациях.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14300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ДВОЙНОЕ НАПАДЕНИЕ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571612"/>
            <a:ext cx="7772400" cy="3239699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/>
              <a:t>Слон и конь расположены </a:t>
            </a:r>
          </a:p>
          <a:p>
            <a:pPr algn="l"/>
            <a:r>
              <a:rPr lang="ru-RU" b="1" dirty="0" smtClean="0"/>
              <a:t>на 5-й горизонтали, </a:t>
            </a:r>
          </a:p>
          <a:p>
            <a:pPr algn="l"/>
            <a:r>
              <a:rPr lang="ru-RU" b="1" dirty="0" smtClean="0"/>
              <a:t>это дает возможность </a:t>
            </a:r>
          </a:p>
          <a:p>
            <a:pPr algn="l"/>
            <a:r>
              <a:rPr lang="ru-RU" b="1" dirty="0" smtClean="0"/>
              <a:t>белым провести </a:t>
            </a:r>
          </a:p>
          <a:p>
            <a:pPr algn="l"/>
            <a:r>
              <a:rPr lang="ru-RU" b="1" dirty="0" smtClean="0"/>
              <a:t>двойное нападение.</a:t>
            </a:r>
          </a:p>
          <a:p>
            <a:pPr algn="l"/>
            <a:r>
              <a:rPr lang="ru-RU" b="1" dirty="0" smtClean="0">
                <a:solidFill>
                  <a:srgbClr val="FF0000"/>
                </a:solidFill>
              </a:rPr>
              <a:t>1.Ле5.</a:t>
            </a:r>
          </a:p>
          <a:p>
            <a:endParaRPr lang="ru-RU" dirty="0"/>
          </a:p>
        </p:txBody>
      </p:sp>
      <p:pic>
        <p:nvPicPr>
          <p:cNvPr id="4" name="Рисунок 3" descr="Белые могут произвести двойной удар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2285992"/>
            <a:ext cx="442912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14300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ДВОЙНОЕ НАПАДЕНИЕ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571612"/>
            <a:ext cx="8715436" cy="32396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 </a:t>
            </a:r>
            <a:r>
              <a:rPr lang="ru-RU" b="1" dirty="0" smtClean="0"/>
              <a:t>Белая ладья напала и на коня и на слона   черных.</a:t>
            </a:r>
          </a:p>
          <a:p>
            <a:pPr algn="l"/>
            <a:r>
              <a:rPr lang="ru-RU" b="1" dirty="0" smtClean="0"/>
              <a:t> Черные не могут защитить одновременно две своих фигуры, </a:t>
            </a:r>
          </a:p>
          <a:p>
            <a:pPr algn="l"/>
            <a:r>
              <a:rPr lang="ru-RU" b="1" dirty="0" smtClean="0"/>
              <a:t>поэтому одна из них </a:t>
            </a:r>
          </a:p>
          <a:p>
            <a:pPr algn="l"/>
            <a:r>
              <a:rPr lang="ru-RU" b="1" dirty="0" smtClean="0"/>
              <a:t>неизбежно теряется.</a:t>
            </a:r>
          </a:p>
          <a:p>
            <a:endParaRPr lang="ru-RU" dirty="0"/>
          </a:p>
        </p:txBody>
      </p:sp>
      <p:pic>
        <p:nvPicPr>
          <p:cNvPr id="5" name="Рисунок 4" descr="Двойное нападени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2928934"/>
            <a:ext cx="392909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14300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ДВОЙНОЕ НАПАДЕНИЕ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643050"/>
            <a:ext cx="7772400" cy="3239699"/>
          </a:xfrm>
        </p:spPr>
        <p:txBody>
          <a:bodyPr>
            <a:normAutofit/>
          </a:bodyPr>
          <a:lstStyle/>
          <a:p>
            <a:r>
              <a:rPr lang="ru-RU" dirty="0" smtClean="0"/>
              <a:t>Черные, сделав </a:t>
            </a:r>
          </a:p>
          <a:p>
            <a:r>
              <a:rPr lang="ru-RU" dirty="0" smtClean="0"/>
              <a:t>ход Се6, </a:t>
            </a:r>
          </a:p>
          <a:p>
            <a:r>
              <a:rPr lang="ru-RU" dirty="0" smtClean="0"/>
              <a:t>не учли, что белые </a:t>
            </a:r>
          </a:p>
          <a:p>
            <a:r>
              <a:rPr lang="ru-RU" dirty="0" smtClean="0"/>
              <a:t>могут произвести </a:t>
            </a:r>
          </a:p>
          <a:p>
            <a:r>
              <a:rPr lang="ru-RU" dirty="0" smtClean="0"/>
              <a:t>двойное нападение.</a:t>
            </a:r>
          </a:p>
          <a:p>
            <a:r>
              <a:rPr lang="ru-RU" dirty="0" smtClean="0"/>
              <a:t> </a:t>
            </a:r>
            <a:r>
              <a:rPr lang="ru-RU" b="1" dirty="0" smtClean="0"/>
              <a:t>1.d5.</a:t>
            </a:r>
            <a:endParaRPr lang="ru-RU" dirty="0"/>
          </a:p>
        </p:txBody>
      </p:sp>
      <p:pic>
        <p:nvPicPr>
          <p:cNvPr id="5" name="Рисунок 4" descr="Черные не учли двойное нападени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85926"/>
            <a:ext cx="4572032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71437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ДВОЙНОЕ НАПАДЕНИЕ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1571612"/>
            <a:ext cx="4572032" cy="4143404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/>
              <a:t>Черные не смогут за один ход убрать обе фигуры из-под боя, и им придется отдавать слона или коня за пешку. </a:t>
            </a:r>
          </a:p>
          <a:p>
            <a:pPr algn="l"/>
            <a:r>
              <a:rPr lang="ru-RU" b="1" dirty="0" smtClean="0"/>
              <a:t>А как мы знаем из статьи «Ценность фигур», фигура дороже пешки.</a:t>
            </a:r>
          </a:p>
          <a:p>
            <a:endParaRPr lang="ru-RU" dirty="0"/>
          </a:p>
        </p:txBody>
      </p:sp>
      <p:pic>
        <p:nvPicPr>
          <p:cNvPr id="5" name="Рисунок 4" descr="Двойное нападение от пешк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4214842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14300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ДВОЙНОЕ НАПАДЕНИЕ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571612"/>
            <a:ext cx="7772400" cy="3239699"/>
          </a:xfrm>
        </p:spPr>
        <p:txBody>
          <a:bodyPr>
            <a:normAutofit/>
          </a:bodyPr>
          <a:lstStyle/>
          <a:p>
            <a:r>
              <a:rPr lang="ru-RU" dirty="0" smtClean="0"/>
              <a:t>В этой позиции ход черных, и они выигрывают фигуру, проведя несложный размен.</a:t>
            </a:r>
          </a:p>
          <a:p>
            <a:endParaRPr lang="ru-RU" dirty="0"/>
          </a:p>
        </p:txBody>
      </p:sp>
      <p:pic>
        <p:nvPicPr>
          <p:cNvPr id="5" name="Рисунок 4" descr="Черные проводят несложный размен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000372"/>
            <a:ext cx="4429156" cy="3857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165</TotalTime>
  <Words>248</Words>
  <Application>Microsoft Office PowerPoint</Application>
  <PresentationFormat>Экран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Выполнила педагог дополнительного образования МАУ ДОД ДЮЦ «ВОСХОЖДЕНИЕ» г.Хабаровск Калашникова Е.Н.  </vt:lpstr>
      <vt:lpstr> ЗАНЯТИЕ В ГРУППЕ НАЧАЛЬНОЙ ПОДГОТОВКИ ПЕРВОГО ГОДА ОБУЧЕНИЯ ПО ШАХМАТАМ:</vt:lpstr>
      <vt:lpstr>ТАКТИЧЕСКИЕ ПРИЕМЫ </vt:lpstr>
      <vt:lpstr>ДВОЙНОЕ НАПАДЕНИЕ</vt:lpstr>
      <vt:lpstr>ДВОЙНОЕ НАПАДЕНИЕ</vt:lpstr>
      <vt:lpstr>ДВОЙНОЕ НАПАДЕНИЕ</vt:lpstr>
      <vt:lpstr>ДВОЙНОЕ НАПАДЕНИЕ</vt:lpstr>
      <vt:lpstr>ДВОЙНОЕ НАПАДЕНИЕ</vt:lpstr>
      <vt:lpstr>ДВОЙНОЕ НАПАДЕНИЕ</vt:lpstr>
      <vt:lpstr>ДВОЙНОЕ НАПАДЕНИЕ</vt:lpstr>
      <vt:lpstr>ДВОЙНОЕ НАПАДЕНИЕ</vt:lpstr>
      <vt:lpstr>ДВОЙНОЕ НАПАДЕНИЕ</vt:lpstr>
      <vt:lpstr>ДВОЙНОЕ  НАПАДЕНИЕ </vt:lpstr>
      <vt:lpstr>        ДВОЙНОЕ НАПАДЕНИЕ РЕШИ САМ! </vt:lpstr>
      <vt:lpstr>        ДВОЙНОЕ НАПАДЕНИЕ РЕШИ САМ! 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ДВОЙНОЕ НАПАДЕНИЕ</dc:title>
  <dc:creator>Ноутбук</dc:creator>
  <cp:lastModifiedBy>Ноутбук</cp:lastModifiedBy>
  <cp:revision>18</cp:revision>
  <dcterms:created xsi:type="dcterms:W3CDTF">2015-10-15T13:15:40Z</dcterms:created>
  <dcterms:modified xsi:type="dcterms:W3CDTF">2016-01-26T14:40:36Z</dcterms:modified>
</cp:coreProperties>
</file>