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handoutMasterIdLst>
    <p:handoutMasterId r:id="rId19"/>
  </p:handoutMasterIdLst>
  <p:sldIdLst>
    <p:sldId id="276" r:id="rId2"/>
    <p:sldId id="272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4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2D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1429F-8D8B-47A7-BA9C-32F554F85617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4436D-BAA7-4B44-91C3-1C3DEC18A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703C2-5EED-40C0-AF9E-6BD7F7916238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02C58-0A50-452A-ABE1-4F61B2121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41CAA-66FA-437B-8EB3-3EF848D071BC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6A550E-A895-437F-A4C6-E2528AAA3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Выполнила педагог дополнительного образования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МАУ ДОД ДЮЦ «ВОСХОЖДЕНИЕ»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г.Хабаровск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Калашникова Е.Н. 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373976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1…Ф:h4</a:t>
            </a:r>
          </a:p>
          <a:p>
            <a:pPr algn="l"/>
            <a:r>
              <a:rPr lang="ru-RU" sz="3600" b="1" dirty="0" smtClean="0"/>
              <a:t>2.K:h4 Ле4.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5" name="Рисунок 4" descr="Двойной удар нанесли черны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14422"/>
            <a:ext cx="5167339" cy="451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571900"/>
          </a:xfrm>
        </p:spPr>
        <p:txBody>
          <a:bodyPr>
            <a:normAutofit/>
          </a:bodyPr>
          <a:lstStyle/>
          <a:p>
            <a:endParaRPr lang="ru-RU" sz="3600" b="1" u="sng" dirty="0" smtClean="0">
              <a:solidFill>
                <a:srgbClr val="002060"/>
              </a:solidFill>
            </a:endParaRPr>
          </a:p>
          <a:p>
            <a:r>
              <a:rPr lang="ru-RU" sz="3600" b="1" u="sng" dirty="0" smtClean="0">
                <a:solidFill>
                  <a:srgbClr val="002060"/>
                </a:solidFill>
              </a:rPr>
              <a:t>Защита от двойного нападения.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 некоторых случаях от двойного нападения можно защититься.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3739765"/>
          </a:xfrm>
        </p:spPr>
        <p:txBody>
          <a:bodyPr>
            <a:normAutofit/>
          </a:bodyPr>
          <a:lstStyle/>
          <a:p>
            <a:r>
              <a:rPr lang="ru-RU" dirty="0" smtClean="0"/>
              <a:t>Белые ладьей одновременно напали на</a:t>
            </a:r>
          </a:p>
          <a:p>
            <a:r>
              <a:rPr lang="ru-RU" dirty="0" smtClean="0"/>
              <a:t>коня и слона черных. </a:t>
            </a:r>
          </a:p>
          <a:p>
            <a:r>
              <a:rPr lang="ru-RU" dirty="0" smtClean="0"/>
              <a:t>Однако, в этой позиции </a:t>
            </a:r>
          </a:p>
          <a:p>
            <a:r>
              <a:rPr lang="ru-RU" dirty="0" smtClean="0"/>
              <a:t>черные могут ходом</a:t>
            </a:r>
          </a:p>
          <a:p>
            <a:r>
              <a:rPr lang="ru-RU" b="1" dirty="0" smtClean="0"/>
              <a:t>1…Се8</a:t>
            </a:r>
            <a:r>
              <a:rPr lang="ru-RU" dirty="0" smtClean="0"/>
              <a:t>  увести из-под </a:t>
            </a:r>
          </a:p>
          <a:p>
            <a:r>
              <a:rPr lang="ru-RU" dirty="0" smtClean="0"/>
              <a:t>удара слона, </a:t>
            </a:r>
          </a:p>
          <a:p>
            <a:r>
              <a:rPr lang="ru-RU" dirty="0" smtClean="0"/>
              <a:t>защитив им коня.</a:t>
            </a:r>
          </a:p>
          <a:p>
            <a:endParaRPr lang="ru-RU" dirty="0"/>
          </a:p>
        </p:txBody>
      </p:sp>
      <p:pic>
        <p:nvPicPr>
          <p:cNvPr id="4" name="Рисунок 3" descr="Защита от двойного нападе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0005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143932" cy="7143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ДВОЙНОЕ  НАПАДЕНИЕ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7858180" cy="45005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sz="2000" dirty="0" smtClean="0">
                <a:solidFill>
                  <a:schemeClr val="tx1"/>
                </a:solidFill>
              </a:rPr>
              <a:t>В этой позиции черные не могут защитить коня слоном. У них есть другая возможность: следует шах слоном1.Сf3+.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Белые вынуждены потратить ход на то, чтобы увести короля из-под шаха, а черные следующим своим ходом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успевают убрать коня из-под боя ладьи.</a:t>
            </a:r>
          </a:p>
          <a:p>
            <a:endParaRPr lang="ru-RU" dirty="0"/>
          </a:p>
        </p:txBody>
      </p:sp>
      <p:pic>
        <p:nvPicPr>
          <p:cNvPr id="4" name="Рисунок 3" descr="Черные защитились от двойного удар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00306"/>
            <a:ext cx="47863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571528"/>
            <a:ext cx="77724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РЕШИ САМ!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-428652"/>
            <a:ext cx="7815290" cy="214314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dirty="0"/>
          </a:p>
        </p:txBody>
      </p:sp>
      <p:pic>
        <p:nvPicPr>
          <p:cNvPr id="4097" name="Picture 1" descr="C:\Users\Ноутбук\Downloads\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4286280" cy="4286280"/>
          </a:xfrm>
          <a:prstGeom prst="rect">
            <a:avLst/>
          </a:prstGeom>
          <a:noFill/>
        </p:spPr>
      </p:pic>
      <p:pic>
        <p:nvPicPr>
          <p:cNvPr id="4098" name="Picture 2" descr="C:\Users\Ноутбук\Downloads\00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3116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571528"/>
            <a:ext cx="77724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РЕШИ САМ!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-428652"/>
            <a:ext cx="7815290" cy="214314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dirty="0"/>
          </a:p>
        </p:txBody>
      </p:sp>
      <p:pic>
        <p:nvPicPr>
          <p:cNvPr id="6" name="Picture 2" descr="C:\Users\Ноутбук\Downloads\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4357686" cy="4357686"/>
          </a:xfrm>
          <a:prstGeom prst="rect">
            <a:avLst/>
          </a:prstGeom>
          <a:noFill/>
        </p:spPr>
      </p:pic>
      <p:pic>
        <p:nvPicPr>
          <p:cNvPr id="7" name="Picture 3" descr="C:\Users\Ноутбук\Downloads\012_180_1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16"/>
            <a:ext cx="4286280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755650" y="1268413"/>
            <a:ext cx="7362825" cy="43751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Спасибо за внимание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7661275" y="5643563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500694" y="5357826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27050" y="1143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428728" y="5286388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871663" y="10287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204075" y="1143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3643306" y="5000636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6643702" y="1214422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319118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ЗАНЯТИЕ В ГРУППЕ НАЧАЛЬНОЙ ПОДГОТОВКИ ПЕРВОГО ГОДА ОБУЧЕНИЯ ПО ШАХМАТАМ: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Ноутбук\Downloads\В ГОСТЯХ У ТАКТИ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1469" r="1464" b="11189"/>
          <a:stretch>
            <a:fillRect/>
          </a:stretch>
        </p:blipFill>
        <p:spPr bwMode="auto">
          <a:xfrm>
            <a:off x="219816" y="1857364"/>
            <a:ext cx="863846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ТАКТИЧЕСКИЕ ПРИЕМЫ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029604" cy="2525319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ДВОЙНОЕ 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НАПАДЕНИЕ</a:t>
            </a:r>
          </a:p>
          <a:p>
            <a:endParaRPr lang="ru-RU" dirty="0"/>
          </a:p>
        </p:txBody>
      </p:sp>
      <p:pic>
        <p:nvPicPr>
          <p:cNvPr id="29698" name="Picture 2" descr="http://startnaweb.ru/wp-content/uploads/2014/10/53b6fbu-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2606522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2858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28628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Шахматный прием - двойное нападение является базовым и самым часто встречающимся в шахматах.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Вы увидите как использовать двойное нападение и узнаете о способах защиты от двойного удара.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Двойное нападение – прием, который часто используется в шахматах.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Двойное нападение нередко можно встретить в комбинациях.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239699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Слон и конь расположены </a:t>
            </a:r>
          </a:p>
          <a:p>
            <a:pPr algn="l"/>
            <a:r>
              <a:rPr lang="ru-RU" b="1" dirty="0" smtClean="0"/>
              <a:t>на 5-й горизонтали, </a:t>
            </a:r>
          </a:p>
          <a:p>
            <a:pPr algn="l"/>
            <a:r>
              <a:rPr lang="ru-RU" b="1" dirty="0" smtClean="0"/>
              <a:t>это дает возможность </a:t>
            </a:r>
          </a:p>
          <a:p>
            <a:pPr algn="l"/>
            <a:r>
              <a:rPr lang="ru-RU" b="1" dirty="0" smtClean="0"/>
              <a:t>белым провести </a:t>
            </a:r>
          </a:p>
          <a:p>
            <a:pPr algn="l"/>
            <a:r>
              <a:rPr lang="ru-RU" b="1" dirty="0" smtClean="0"/>
              <a:t>двойное нападение.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1.Ле5.</a:t>
            </a:r>
          </a:p>
          <a:p>
            <a:endParaRPr lang="ru-RU" dirty="0"/>
          </a:p>
        </p:txBody>
      </p:sp>
      <p:pic>
        <p:nvPicPr>
          <p:cNvPr id="4" name="Рисунок 3" descr="Белые могут произвести двойной уда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85992"/>
            <a:ext cx="442912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571612"/>
            <a:ext cx="8715436" cy="32396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b="1" dirty="0" smtClean="0"/>
              <a:t>Белая ладья напала и на коня и на слона   черных.</a:t>
            </a:r>
          </a:p>
          <a:p>
            <a:pPr algn="l"/>
            <a:r>
              <a:rPr lang="ru-RU" b="1" dirty="0" smtClean="0"/>
              <a:t> Черные не могут защитить одновременно две своих фигуры, </a:t>
            </a:r>
          </a:p>
          <a:p>
            <a:pPr algn="l"/>
            <a:r>
              <a:rPr lang="ru-RU" b="1" dirty="0" smtClean="0"/>
              <a:t>поэтому одна из них </a:t>
            </a:r>
          </a:p>
          <a:p>
            <a:pPr algn="l"/>
            <a:r>
              <a:rPr lang="ru-RU" b="1" dirty="0" smtClean="0"/>
              <a:t>неизбежно теряется.</a:t>
            </a:r>
          </a:p>
          <a:p>
            <a:endParaRPr lang="ru-RU" dirty="0"/>
          </a:p>
        </p:txBody>
      </p:sp>
      <p:pic>
        <p:nvPicPr>
          <p:cNvPr id="5" name="Рисунок 4" descr="Двойное нападе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928934"/>
            <a:ext cx="39290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772400" cy="3239699"/>
          </a:xfrm>
        </p:spPr>
        <p:txBody>
          <a:bodyPr>
            <a:normAutofit/>
          </a:bodyPr>
          <a:lstStyle/>
          <a:p>
            <a:r>
              <a:rPr lang="ru-RU" dirty="0" smtClean="0"/>
              <a:t>Черные, сделав </a:t>
            </a:r>
          </a:p>
          <a:p>
            <a:r>
              <a:rPr lang="ru-RU" dirty="0" smtClean="0"/>
              <a:t>ход Се6, </a:t>
            </a:r>
          </a:p>
          <a:p>
            <a:r>
              <a:rPr lang="ru-RU" dirty="0" smtClean="0"/>
              <a:t>не учли, что белые </a:t>
            </a:r>
          </a:p>
          <a:p>
            <a:r>
              <a:rPr lang="ru-RU" dirty="0" smtClean="0"/>
              <a:t>могут произвести </a:t>
            </a:r>
          </a:p>
          <a:p>
            <a:r>
              <a:rPr lang="ru-RU" dirty="0" smtClean="0"/>
              <a:t>двойное нападение.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1.d5.</a:t>
            </a:r>
            <a:endParaRPr lang="ru-RU" dirty="0"/>
          </a:p>
        </p:txBody>
      </p:sp>
      <p:pic>
        <p:nvPicPr>
          <p:cNvPr id="5" name="Рисунок 4" descr="Черные не учли двойное нападе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4572032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1571612"/>
            <a:ext cx="4572032" cy="414340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Черные не смогут за один ход убрать обе фигуры из-под боя, и им придется отдавать слона или коня за пешку. </a:t>
            </a:r>
          </a:p>
          <a:p>
            <a:pPr algn="l"/>
            <a:r>
              <a:rPr lang="ru-RU" b="1" dirty="0" smtClean="0"/>
              <a:t>А как мы знаем из статьи «Ценность фигур», фигура дороже пешки.</a:t>
            </a:r>
          </a:p>
          <a:p>
            <a:endParaRPr lang="ru-RU" dirty="0"/>
          </a:p>
        </p:txBody>
      </p:sp>
      <p:pic>
        <p:nvPicPr>
          <p:cNvPr id="5" name="Рисунок 4" descr="Двойное нападение от пеш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21484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ДВОЙНОЕ НАПАДЕНИЕ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239699"/>
          </a:xfrm>
        </p:spPr>
        <p:txBody>
          <a:bodyPr>
            <a:normAutofit/>
          </a:bodyPr>
          <a:lstStyle/>
          <a:p>
            <a:r>
              <a:rPr lang="ru-RU" dirty="0" smtClean="0"/>
              <a:t>В этой позиции ход черных, и они выигрывают фигуру, проведя несложный размен.</a:t>
            </a:r>
          </a:p>
          <a:p>
            <a:endParaRPr lang="ru-RU" dirty="0"/>
          </a:p>
        </p:txBody>
      </p:sp>
      <p:pic>
        <p:nvPicPr>
          <p:cNvPr id="5" name="Рисунок 4" descr="Черные проводят несложный разме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00372"/>
            <a:ext cx="4429156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</TotalTime>
  <Words>248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Выполнила педагог дополнительного образования МАУ ДОД ДЮЦ «ВОСХОЖДЕНИЕ» г.Хабаровск Калашникова Е.Н.  </vt:lpstr>
      <vt:lpstr> ЗАНЯТИЕ В ГРУППЕ НАЧАЛЬНОЙ ПОДГОТОВКИ ПЕРВОГО ГОДА ОБУЧЕНИЯ ПО ШАХМАТАМ:</vt:lpstr>
      <vt:lpstr>ТАКТИЧЕСКИЕ ПРИЕМЫ </vt:lpstr>
      <vt:lpstr>ДВОЙНОЕ НАПАДЕНИЕ</vt:lpstr>
      <vt:lpstr>ДВОЙНОЕ НАПАДЕНИЕ</vt:lpstr>
      <vt:lpstr>ДВОЙНОЕ НАПАДЕНИЕ</vt:lpstr>
      <vt:lpstr>ДВОЙНОЕ НАПАДЕНИЕ</vt:lpstr>
      <vt:lpstr>ДВОЙНОЕ НАПАДЕНИЕ</vt:lpstr>
      <vt:lpstr>ДВОЙНОЕ НАПАДЕНИЕ</vt:lpstr>
      <vt:lpstr>ДВОЙНОЕ НАПАДЕНИЕ</vt:lpstr>
      <vt:lpstr>ДВОЙНОЕ НАПАДЕНИЕ</vt:lpstr>
      <vt:lpstr>ДВОЙНОЕ НАПАДЕНИЕ</vt:lpstr>
      <vt:lpstr>ДВОЙНОЕ  НАПАДЕНИЕ </vt:lpstr>
      <vt:lpstr>        ДВОЙНОЕ НАПАДЕНИЕ РЕШИ САМ! </vt:lpstr>
      <vt:lpstr>        ДВОЙНОЕ НАПАДЕНИЕ РЕШИ САМ! 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ДВОЙНОЕ НАПАДЕНИЕ</dc:title>
  <dc:creator>Ноутбук</dc:creator>
  <cp:lastModifiedBy>Ноутбук</cp:lastModifiedBy>
  <cp:revision>18</cp:revision>
  <dcterms:created xsi:type="dcterms:W3CDTF">2015-10-15T13:15:40Z</dcterms:created>
  <dcterms:modified xsi:type="dcterms:W3CDTF">2016-01-26T14:40:36Z</dcterms:modified>
</cp:coreProperties>
</file>