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2" r:id="rId4"/>
    <p:sldId id="259" r:id="rId5"/>
    <p:sldId id="260" r:id="rId6"/>
    <p:sldId id="281" r:id="rId7"/>
    <p:sldId id="280" r:id="rId8"/>
    <p:sldId id="261" r:id="rId9"/>
    <p:sldId id="263" r:id="rId10"/>
    <p:sldId id="284" r:id="rId11"/>
    <p:sldId id="264" r:id="rId12"/>
    <p:sldId id="265" r:id="rId13"/>
    <p:sldId id="268" r:id="rId14"/>
    <p:sldId id="283" r:id="rId15"/>
    <p:sldId id="282" r:id="rId16"/>
    <p:sldId id="285" r:id="rId17"/>
    <p:sldId id="286" r:id="rId18"/>
    <p:sldId id="287" r:id="rId19"/>
    <p:sldId id="279" r:id="rId20"/>
    <p:sldId id="290" r:id="rId21"/>
    <p:sldId id="28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00"/>
    <a:srgbClr val="0000FF"/>
    <a:srgbClr val="FF0000"/>
    <a:srgbClr val="FFFF66"/>
    <a:srgbClr val="66FF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2C48-3800-493D-B9D6-6A010C36A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7846E-D418-4845-875B-EE36E0B09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EE13-E5B0-4DAE-8A81-52DE7A9A4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A956-E29F-43C7-AAFF-76003B1C7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29D26-5354-49FD-A401-027D3F4DE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7DDE3-58C9-49DB-9163-CCE0647C7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9E33F-4471-4A56-BFF3-0386D9E35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56FC-E8BD-4083-8E4E-75A5FEE33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FF82-4EC9-406B-9C96-24CF71A48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D5283-0B84-4206-97E1-A981CADF4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4D39-4878-48EF-8404-47E7306DC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B73A4-73DC-4B43-BFCD-011B42424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F1E87-248B-433A-A309-4DC8AC19B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3AA7-81C3-483E-A269-A883710BD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74DF399-2F59-4C2D-9CEE-D4F500260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  <p:sldLayoutId id="2147483662" r:id="rId14"/>
  </p:sldLayoutIdLst>
  <p:transition spd="med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Преподаватель математики </a:t>
            </a:r>
          </a:p>
          <a:p>
            <a:pPr algn="r"/>
            <a:r>
              <a:rPr lang="ru-RU" sz="1800" dirty="0" smtClean="0"/>
              <a:t>ОГАПОУ «Белгородский </a:t>
            </a:r>
          </a:p>
          <a:p>
            <a:pPr algn="r"/>
            <a:r>
              <a:rPr lang="ru-RU" sz="1800" dirty="0" smtClean="0"/>
              <a:t>техникум промышленности </a:t>
            </a:r>
          </a:p>
          <a:p>
            <a:pPr algn="r"/>
            <a:r>
              <a:rPr lang="ru-RU" sz="1800" dirty="0" smtClean="0"/>
              <a:t>и сферы услуг»</a:t>
            </a:r>
          </a:p>
          <a:p>
            <a:pPr algn="r"/>
            <a:r>
              <a:rPr lang="ru-RU" sz="1800" dirty="0" smtClean="0"/>
              <a:t>Веревкина А.А.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129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Комплексные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9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числа</a:t>
            </a:r>
            <a:endParaRPr lang="ru-RU" sz="96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Арифметические </a:t>
            </a:r>
            <a:r>
              <a:rPr lang="ru-RU" dirty="0" smtClean="0">
                <a:solidFill>
                  <a:srgbClr val="006600"/>
                </a:solidFill>
              </a:rPr>
              <a:t>действия</a:t>
            </a:r>
            <a:endParaRPr lang="ru-RU" dirty="0">
              <a:solidFill>
                <a:srgbClr val="00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55576" y="2276872"/>
          <a:ext cx="7656851" cy="2592288"/>
        </p:xfrm>
        <a:graphic>
          <a:graphicData uri="http://schemas.openxmlformats.org/presentationml/2006/ole">
            <p:oleObj spid="_x0000_s57345" name="Формула" r:id="rId3" imgW="4051080" imgH="1143000" progId="Equation.3">
              <p:embed/>
            </p:oleObj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11560" y="1332955"/>
            <a:ext cx="799306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комплексного числа сохранить действительную часть и поменять знак у мнимой части, то получится комплексное число, сопряженное данному.</a:t>
            </a:r>
            <a:endParaRPr lang="ru-RU" sz="2400" b="1" dirty="0">
              <a:latin typeface="Times New Roman" pitchFamily="18" charset="0"/>
            </a:endParaRPr>
          </a:p>
          <a:p>
            <a:pPr eaLnBrk="0" hangingPunct="0"/>
            <a:endParaRPr lang="ru-RU" sz="1000" b="1" dirty="0">
              <a:latin typeface="Times New Roman" pitchFamily="18" charset="0"/>
            </a:endParaRPr>
          </a:p>
          <a:p>
            <a:pPr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Если данное комплексное число обозначается буквой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то сопряженное число обозначается </a:t>
            </a:r>
            <a:r>
              <a:rPr lang="ru-RU" sz="2400" b="1" dirty="0">
                <a:latin typeface="Times New Roman" pitchFamily="18" charset="0"/>
              </a:rPr>
              <a:t>      </a:t>
            </a: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5796136" y="3068960"/>
          <a:ext cx="273050" cy="433388"/>
        </p:xfrm>
        <a:graphic>
          <a:graphicData uri="http://schemas.openxmlformats.org/presentationml/2006/ole">
            <p:oleObj spid="_x0000_s5124" name="Формула" r:id="rId3" imgW="126835" imgH="202936" progId="Equation.3">
              <p:embed/>
            </p:oleObj>
          </a:graphicData>
        </a:graphic>
      </p:graphicFrame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5" name="Object 12"/>
          <p:cNvGraphicFramePr>
            <a:graphicFrameLocks noChangeAspect="1"/>
          </p:cNvGraphicFramePr>
          <p:nvPr/>
        </p:nvGraphicFramePr>
        <p:xfrm>
          <a:off x="2817813" y="3629025"/>
          <a:ext cx="3435350" cy="644525"/>
        </p:xfrm>
        <a:graphic>
          <a:graphicData uri="http://schemas.openxmlformats.org/presentationml/2006/ole">
            <p:oleObj spid="_x0000_s5125" name="Формула" r:id="rId4" imgW="1371600" imgH="253800" progId="Equation.3">
              <p:embed/>
            </p:oleObj>
          </a:graphicData>
        </a:graphic>
      </p:graphicFrame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611560" y="4221088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всех комплексных чисел действительные числа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только они) равны своим сопряженным числам.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1043608" y="5229200"/>
            <a:ext cx="741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Числа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bi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называются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сопряженными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комплексными числами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0" y="404664"/>
            <a:ext cx="9144000" cy="115272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Сопряженные комплексные </a:t>
            </a: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числа</a:t>
            </a:r>
            <a:endParaRPr kumimoji="0" lang="ru-RU" sz="4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395536" y="1832462"/>
            <a:ext cx="828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tabLst>
                <a:tab pos="1260475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Сумма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произведение двух сопряженных чисел есть число действительное.</a:t>
            </a: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827088" y="6553200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260475" algn="l"/>
              </a:tabLst>
            </a:pPr>
            <a:r>
              <a:rPr lang="ru-RU" sz="14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6" name="Object 16"/>
          <p:cNvGraphicFramePr>
            <a:graphicFrameLocks noChangeAspect="1"/>
          </p:cNvGraphicFramePr>
          <p:nvPr/>
        </p:nvGraphicFramePr>
        <p:xfrm>
          <a:off x="827584" y="2924944"/>
          <a:ext cx="6662176" cy="864096"/>
        </p:xfrm>
        <a:graphic>
          <a:graphicData uri="http://schemas.openxmlformats.org/presentationml/2006/ole">
            <p:oleObj spid="_x0000_s6146" name="Формула" r:id="rId3" imgW="1879600" imgH="241300" progId="Equation.3">
              <p:embed/>
            </p:oleObj>
          </a:graphicData>
        </a:graphic>
      </p:graphicFrame>
      <p:sp>
        <p:nvSpPr>
          <p:cNvPr id="6160" name="Rectangle 19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7" name="Object 18"/>
          <p:cNvGraphicFramePr>
            <a:graphicFrameLocks noChangeAspect="1"/>
          </p:cNvGraphicFramePr>
          <p:nvPr/>
        </p:nvGraphicFramePr>
        <p:xfrm>
          <a:off x="827584" y="4005064"/>
          <a:ext cx="7924663" cy="864096"/>
        </p:xfrm>
        <a:graphic>
          <a:graphicData uri="http://schemas.openxmlformats.org/presentationml/2006/ole">
            <p:oleObj spid="_x0000_s6147" name="Формула" r:id="rId4" imgW="2692400" imgH="241300" progId="Equation.3">
              <p:embed/>
            </p:oleObj>
          </a:graphicData>
        </a:graphic>
      </p:graphicFrame>
      <p:sp>
        <p:nvSpPr>
          <p:cNvPr id="6161" name="Rectangle 2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2" name="Rectangle 23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3" name="Rectangle 25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0" y="188640"/>
            <a:ext cx="9144000" cy="115272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Свойство сопряженных комплексных </a:t>
            </a: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чисел</a:t>
            </a:r>
            <a:endParaRPr kumimoji="0" lang="ru-RU" sz="4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23850" y="1979264"/>
            <a:ext cx="8496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Комплексному числу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координатной плоскости соответствует точка М(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a, b).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0" y="37163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0" y="3101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0" y="260648"/>
            <a:ext cx="9144000" cy="115272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Геометрическое изображение комплексных </a:t>
            </a: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чисел</a:t>
            </a:r>
            <a:endParaRPr kumimoji="0" lang="ru-RU" sz="4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44" name="Picture 28"/>
          <p:cNvPicPr>
            <a:picLocks noChangeAspect="1" noChangeArrowheads="1"/>
          </p:cNvPicPr>
          <p:nvPr/>
        </p:nvPicPr>
        <p:blipFill>
          <a:blip r:embed="rId2" cstate="print"/>
          <a:srcRect l="37925" t="34880" r="36350" b="29840"/>
          <a:stretch>
            <a:fillRect/>
          </a:stretch>
        </p:blipFill>
        <p:spPr bwMode="auto">
          <a:xfrm>
            <a:off x="4788024" y="3140968"/>
            <a:ext cx="3816423" cy="3271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34908" t="57639" r="40942" b="5401"/>
          <a:stretch>
            <a:fillRect/>
          </a:stretch>
        </p:blipFill>
        <p:spPr bwMode="auto">
          <a:xfrm>
            <a:off x="755576" y="3212976"/>
            <a:ext cx="3312368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779912" y="1844824"/>
            <a:ext cx="49679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Модулем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комплексного числа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называют неотрицательное число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779912" y="3789040"/>
            <a:ext cx="53640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равное расстоянию от точки М до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начала координат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0" y="3356992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3923927" y="4797152"/>
          <a:ext cx="2880321" cy="1009859"/>
        </p:xfrm>
        <a:graphic>
          <a:graphicData uri="http://schemas.openxmlformats.org/presentationml/2006/ole">
            <p:oleObj spid="_x0000_s40962" name="Формула" r:id="rId3" imgW="977760" imgH="342720" progId="Equation.3">
              <p:embed/>
            </p:oleObj>
          </a:graphicData>
        </a:graphic>
      </p:graphicFrame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0" y="3101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/>
        </p:nvGraphicFramePr>
        <p:xfrm>
          <a:off x="3851920" y="3212976"/>
          <a:ext cx="1932426" cy="624790"/>
        </p:xfrm>
        <a:graphic>
          <a:graphicData uri="http://schemas.openxmlformats.org/presentationml/2006/ole">
            <p:oleObj spid="_x0000_s40963" name="Формула" r:id="rId4" imgW="647640" imgH="304560" progId="Equation.3">
              <p:embed/>
            </p:oleObj>
          </a:graphicData>
        </a:graphic>
      </p:graphicFrame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0" y="260648"/>
            <a:ext cx="9144000" cy="115272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Геометрическое изображение комплексных </a:t>
            </a: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чисел</a:t>
            </a:r>
            <a:endParaRPr kumimoji="0" lang="ru-RU" sz="4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 l="55350" t="57254" r="32509" b="15481"/>
          <a:stretch>
            <a:fillRect/>
          </a:stretch>
        </p:blipFill>
        <p:spPr bwMode="auto">
          <a:xfrm>
            <a:off x="467544" y="1844824"/>
            <a:ext cx="3168351" cy="4447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4908" t="13960" r="40942" b="43201"/>
          <a:stretch>
            <a:fillRect/>
          </a:stretch>
        </p:blipFill>
        <p:spPr bwMode="auto">
          <a:xfrm>
            <a:off x="395536" y="2060848"/>
            <a:ext cx="3702058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51708" t="18160" r="28867" b="43721"/>
          <a:stretch>
            <a:fillRect/>
          </a:stretch>
        </p:blipFill>
        <p:spPr bwMode="auto">
          <a:xfrm>
            <a:off x="4860032" y="1988840"/>
            <a:ext cx="3787688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260648"/>
            <a:ext cx="9144000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Геометрическое изображение комплексных </a:t>
            </a: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чисел</a:t>
            </a:r>
            <a:endParaRPr kumimoji="0" lang="ru-RU" sz="4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Уравнения различных кривых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39633" t="29080" r="35692" b="25560"/>
          <a:stretch>
            <a:fillRect/>
          </a:stretch>
        </p:blipFill>
        <p:spPr bwMode="auto">
          <a:xfrm>
            <a:off x="611560" y="1268760"/>
            <a:ext cx="2664296" cy="3061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1520" y="4509120"/>
            <a:ext cx="4104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окружность радиуса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центром в точке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11560" y="5589240"/>
          <a:ext cx="2160240" cy="800089"/>
        </p:xfrm>
        <a:graphic>
          <a:graphicData uri="http://schemas.openxmlformats.org/presentationml/2006/ole">
            <p:oleObj spid="_x0000_s43011" name="Формула" r:id="rId4" imgW="685800" imgH="253800" progId="Equation.3">
              <p:embed/>
            </p:oleObj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07904" y="1412776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эллипс</a:t>
            </a:r>
            <a:endParaRPr lang="ru-RU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5148064" y="1268760"/>
          <a:ext cx="3679825" cy="800100"/>
        </p:xfrm>
        <a:graphic>
          <a:graphicData uri="http://schemas.openxmlformats.org/presentationml/2006/ole">
            <p:oleObj spid="_x0000_s43012" name="Формула" r:id="rId5" imgW="1168200" imgH="253800" progId="Equation.3">
              <p:embed/>
            </p:oleObj>
          </a:graphicData>
        </a:graphic>
      </p:graphicFrame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/>
          <a:srcRect l="31100" t="38240" r="38450" b="12201"/>
          <a:stretch>
            <a:fillRect/>
          </a:stretch>
        </p:blipFill>
        <p:spPr bwMode="auto">
          <a:xfrm>
            <a:off x="4644008" y="2276872"/>
            <a:ext cx="403488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Верны ли следующие высказывания?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9512" y="1700808"/>
            <a:ext cx="896448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комплексное число;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число а такое, что а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- 4 является действительным;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число а такое, что а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1 является действительным;</a:t>
            </a:r>
          </a:p>
          <a:p>
            <a:pPr>
              <a:buFontTx/>
              <a:buChar char="-"/>
            </a:pP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многочлен х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+4 можно разложить на линейные множители с комплексными коэффициентами;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точки плоскости, удовлетворяющие условию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лежат на окружности радиуса 1;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если комплексное число равно сопряженному, то оно является действительным;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то действительная часть числа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равна нулю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67544" y="1700808"/>
          <a:ext cx="504055" cy="504055"/>
        </p:xfrm>
        <a:graphic>
          <a:graphicData uri="http://schemas.openxmlformats.org/presentationml/2006/ole">
            <p:oleObj spid="_x0000_s62466" name="Формула" r:id="rId3" imgW="228600" imgH="2286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259632" y="5517232"/>
          <a:ext cx="1071119" cy="504056"/>
        </p:xfrm>
        <a:graphic>
          <a:graphicData uri="http://schemas.openxmlformats.org/presentationml/2006/ole">
            <p:oleObj spid="_x0000_s62467" name="Формула" r:id="rId4" imgW="431640" imgH="203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740352" y="3861048"/>
          <a:ext cx="1257858" cy="559048"/>
        </p:xfrm>
        <a:graphic>
          <a:graphicData uri="http://schemas.openxmlformats.org/presentationml/2006/ole">
            <p:oleObj spid="_x0000_s62468" name="Формула" r:id="rId5" imgW="571320" imgH="253800" progId="Equation.3">
              <p:embed/>
            </p:oleObj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Задания 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для самостоятельной работы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8134" t="13960" r="40942" b="52121"/>
          <a:stretch>
            <a:fillRect/>
          </a:stretch>
        </p:blipFill>
        <p:spPr bwMode="auto">
          <a:xfrm>
            <a:off x="251520" y="1988840"/>
            <a:ext cx="8700124" cy="423681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Узнали: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</a:rPr>
              <a:t> алгебраическую</a:t>
            </a:r>
            <a:r>
              <a:rPr lang="ru-RU" sz="2800" b="1" dirty="0">
                <a:latin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</a:rPr>
              <a:t>геометрическую </a:t>
            </a:r>
            <a:r>
              <a:rPr lang="ru-RU" sz="2800" b="1" dirty="0">
                <a:latin typeface="Times New Roman" pitchFamily="18" charset="0"/>
              </a:rPr>
              <a:t>формы комплексного числа.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Научились: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</a:rPr>
              <a:t> производить </a:t>
            </a:r>
            <a:r>
              <a:rPr lang="ru-RU" sz="2800" b="1" dirty="0">
                <a:latin typeface="Times New Roman" pitchFamily="18" charset="0"/>
              </a:rPr>
              <a:t>над комплексными числами операции сложения, умножения, вычитания, </a:t>
            </a:r>
            <a:r>
              <a:rPr lang="ru-RU" sz="2800" b="1" dirty="0" smtClean="0">
                <a:latin typeface="Times New Roman" pitchFamily="18" charset="0"/>
              </a:rPr>
              <a:t>деления;</a:t>
            </a:r>
            <a:endParaRPr lang="ru-RU" sz="28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</a:rPr>
              <a:t> переводить </a:t>
            </a:r>
            <a:r>
              <a:rPr lang="ru-RU" sz="2800" b="1" dirty="0">
                <a:latin typeface="Times New Roman" pitchFamily="18" charset="0"/>
              </a:rPr>
              <a:t>комплексные числа из алгебраической формы в </a:t>
            </a:r>
            <a:r>
              <a:rPr lang="ru-RU" sz="2800" b="1" dirty="0" smtClean="0">
                <a:latin typeface="Times New Roman" pitchFamily="18" charset="0"/>
              </a:rPr>
              <a:t>геометрическую;</a:t>
            </a:r>
            <a:endParaRPr lang="ru-RU" sz="28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</a:rPr>
              <a:t> в </a:t>
            </a:r>
            <a:r>
              <a:rPr lang="ru-RU" sz="2800" b="1" dirty="0">
                <a:latin typeface="Times New Roman" pitchFamily="18" charset="0"/>
              </a:rPr>
              <a:t>простейших случаях находить комплексные корни уравнений с действительными коэффициентами.</a:t>
            </a:r>
          </a:p>
          <a:p>
            <a:pPr>
              <a:spcBef>
                <a:spcPct val="50000"/>
              </a:spcBef>
            </a:pP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Подведем итоги</a:t>
            </a:r>
            <a:endParaRPr kumimoji="0" lang="ru-RU" sz="440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4800" dirty="0" smtClean="0">
                <a:solidFill>
                  <a:srgbClr val="006600"/>
                </a:solidFill>
              </a:rPr>
              <a:t>Решите уравнение</a:t>
            </a:r>
            <a:endParaRPr lang="ru-RU" sz="4800" dirty="0">
              <a:solidFill>
                <a:srgbClr val="0066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051720" y="2492896"/>
          <a:ext cx="5090066" cy="2088232"/>
        </p:xfrm>
        <a:graphic>
          <a:graphicData uri="http://schemas.openxmlformats.org/presentationml/2006/ole">
            <p:oleObj spid="_x0000_s35843" name="Формула" r:id="rId3" imgW="495000" imgH="203040" progId="Equation.3">
              <p:embed/>
            </p:oleObj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Выберите смайлик, который соответствует Вашему настроению в конце урока.</a:t>
            </a:r>
          </a:p>
        </p:txBody>
      </p:sp>
      <p:pic>
        <p:nvPicPr>
          <p:cNvPr id="20483" name="Picture 2" descr="http://doc4web.ru/uploads/files/66/66002/hello_html_m16fef1c4.png"/>
          <p:cNvPicPr>
            <a:picLocks noChangeAspect="1" noChangeArrowheads="1"/>
          </p:cNvPicPr>
          <p:nvPr/>
        </p:nvPicPr>
        <p:blipFill>
          <a:blip r:embed="rId2" cstate="print"/>
          <a:srcRect t="8218" r="333" b="48470"/>
          <a:stretch>
            <a:fillRect/>
          </a:stretch>
        </p:blipFill>
        <p:spPr bwMode="auto">
          <a:xfrm>
            <a:off x="-252413" y="2349500"/>
            <a:ext cx="972026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8313" y="5445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Спасибо за урок!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Использованные ресурсы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Математика: учебник для учреждений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и сред.  проф. образования / М.И. Башмаков. - М.: Издательский центр «Академия», 2012.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5" name="Group 65"/>
          <p:cNvGraphicFramePr>
            <a:graphicFrameLocks noGrp="1"/>
          </p:cNvGraphicFramePr>
          <p:nvPr>
            <p:ph/>
          </p:nvPr>
        </p:nvGraphicFramePr>
        <p:xfrm>
          <a:off x="467544" y="1556792"/>
          <a:ext cx="8147247" cy="4968552"/>
        </p:xfrm>
        <a:graphic>
          <a:graphicData uri="http://schemas.openxmlformats.org/drawingml/2006/table">
            <a:tbl>
              <a:tblPr/>
              <a:tblGrid>
                <a:gridCol w="2530624"/>
                <a:gridCol w="432048"/>
                <a:gridCol w="5184575"/>
              </a:tblGrid>
              <a:tr h="8867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Числа /Множества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Допустимые алгебраические операции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Натуральные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Сложение; Умножение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Сложение; Вычитание; Умножение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Рациональные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Сложение; Вычитание; Умножение; Деление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4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Действительные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Сложение; Вычитание; Умножение; Деление; Извлечение арифметического квадратного корня из неотрицательного числа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Комплексные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332656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6600"/>
                </a:solidFill>
              </a:rPr>
              <a:t>Числовые множества</a:t>
            </a:r>
            <a:endParaRPr lang="ru-RU" sz="44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755576" y="1556792"/>
            <a:ext cx="7632848" cy="496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</a:rPr>
              <a:t> Множество комплексных чисел содержит все действительные числа.</a:t>
            </a:r>
          </a:p>
          <a:p>
            <a:pPr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</a:rPr>
              <a:t> Операции сложения, вычитания, умножения и деления комплексных чисел удовлетворяют обычным законам арифметических действий (сочетательному, переместительному, распределительному).</a:t>
            </a:r>
          </a:p>
          <a:p>
            <a:pPr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</a:rPr>
              <a:t> Существует </a:t>
            </a:r>
            <a:r>
              <a:rPr lang="ru-RU" sz="2800" b="1" dirty="0">
                <a:latin typeface="Times New Roman" pitchFamily="18" charset="0"/>
              </a:rPr>
              <a:t>квадратный корень из </a:t>
            </a:r>
            <a:r>
              <a:rPr lang="ru-RU" sz="2800" b="1" dirty="0" smtClean="0">
                <a:latin typeface="Times New Roman" pitchFamily="18" charset="0"/>
              </a:rPr>
              <a:t> -1, </a:t>
            </a:r>
            <a:r>
              <a:rPr lang="ru-RU" sz="2800" b="1" dirty="0">
                <a:latin typeface="Times New Roman" pitchFamily="18" charset="0"/>
              </a:rPr>
              <a:t>т.е. существует комплексное число, квадрат которого равен </a:t>
            </a:r>
            <a:r>
              <a:rPr lang="ru-RU" sz="2800" b="1" dirty="0" smtClean="0">
                <a:latin typeface="Times New Roman" pitchFamily="18" charset="0"/>
              </a:rPr>
              <a:t>-1.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95536" y="476672"/>
            <a:ext cx="8229600" cy="115272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Множество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1763688" y="4437112"/>
            <a:ext cx="6624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latin typeface="Times New Roman" pitchFamily="18" charset="0"/>
              </a:rPr>
              <a:t>- </a:t>
            </a:r>
            <a:r>
              <a:rPr lang="en-US" sz="3200" b="1" i="1" dirty="0" err="1" smtClean="0">
                <a:latin typeface="Times New Roman" pitchFamily="18" charset="0"/>
              </a:rPr>
              <a:t>i</a:t>
            </a:r>
            <a:r>
              <a:rPr lang="ru-RU" sz="3200" b="1" i="1" dirty="0" smtClean="0">
                <a:latin typeface="Times New Roman" pitchFamily="18" charset="0"/>
              </a:rPr>
              <a:t>; </a:t>
            </a:r>
            <a:r>
              <a:rPr lang="ru-RU" sz="3200" b="1" i="1" dirty="0">
                <a:latin typeface="Times New Roman" pitchFamily="18" charset="0"/>
              </a:rPr>
              <a:t>2</a:t>
            </a:r>
            <a:r>
              <a:rPr lang="en-US" sz="3200" b="1" i="1" dirty="0" err="1" smtClean="0">
                <a:latin typeface="Times New Roman" pitchFamily="18" charset="0"/>
              </a:rPr>
              <a:t>i</a:t>
            </a:r>
            <a:r>
              <a:rPr lang="ru-RU" sz="3200" b="1" i="1" dirty="0" smtClean="0">
                <a:latin typeface="Times New Roman" pitchFamily="18" charset="0"/>
              </a:rPr>
              <a:t>; - 0,3</a:t>
            </a:r>
            <a:r>
              <a:rPr lang="en-US" sz="3200" b="1" i="1" dirty="0" err="1">
                <a:latin typeface="Times New Roman" pitchFamily="18" charset="0"/>
              </a:rPr>
              <a:t>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-  чисто мнимые числа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2339975" y="658653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61" name="Rectangle 17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395536" y="548680"/>
            <a:ext cx="82296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Мнимая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единица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3203848" y="1844824"/>
          <a:ext cx="2061229" cy="1832204"/>
        </p:xfrm>
        <a:graphic>
          <a:graphicData uri="http://schemas.openxmlformats.org/presentationml/2006/ole">
            <p:oleObj spid="_x0000_s2064" name="Формула" r:id="rId3" imgW="457200" imgH="406080" progId="Equation.3">
              <p:embed/>
            </p:oleObj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95536" y="1340188"/>
            <a:ext cx="8748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определению первой степенью числа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является само число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а второй степенью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является число  -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1: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3059113" y="2565400"/>
            <a:ext cx="266501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i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1;</a:t>
            </a:r>
          </a:p>
          <a:p>
            <a:pPr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;   i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1187624" y="3677906"/>
            <a:ext cx="48965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любом натуральном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971600" y="4437112"/>
            <a:ext cx="6819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4n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= 1;	      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4n+1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4n +2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4n+3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= -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67544" y="332656"/>
            <a:ext cx="82296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Степени мнимой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единицы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683568" y="2204864"/>
          <a:ext cx="8131175" cy="1054100"/>
        </p:xfrm>
        <a:graphic>
          <a:graphicData uri="http://schemas.openxmlformats.org/presentationml/2006/ole">
            <p:oleObj spid="_x0000_s36866" name="Формула" r:id="rId3" imgW="3848040" imgH="533160" progId="Equation.3">
              <p:embed/>
            </p:oleObj>
          </a:graphicData>
        </a:graphic>
      </p:graphicFrame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2339975" y="658653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60" name="Rectangle 15"/>
          <p:cNvSpPr>
            <a:spLocks noChangeArrowheads="1"/>
          </p:cNvSpPr>
          <p:nvPr/>
        </p:nvSpPr>
        <p:spPr bwMode="auto">
          <a:xfrm>
            <a:off x="2267744" y="3429000"/>
            <a:ext cx="52517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— действительные числа.</a:t>
            </a:r>
          </a:p>
        </p:txBody>
      </p:sp>
      <p:sp>
        <p:nvSpPr>
          <p:cNvPr id="2061" name="Rectangle 17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750888" y="4221163"/>
          <a:ext cx="8115300" cy="1800225"/>
        </p:xfrm>
        <a:graphic>
          <a:graphicData uri="http://schemas.openxmlformats.org/presentationml/2006/ole">
            <p:oleObj spid="_x0000_s36867" name="Формула" r:id="rId4" imgW="2057400" imgH="736560" progId="Equation.3">
              <p:embed/>
            </p:oleObj>
          </a:graphicData>
        </a:graphic>
      </p:graphicFrame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395536" y="404664"/>
            <a:ext cx="82296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Арифметические операции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мнимыми</a:t>
            </a:r>
            <a:r>
              <a:rPr kumimoji="0" lang="ru-RU" sz="4400" b="0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числами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47056" y="1340768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Комплексным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числом называют сумму действительного числа и чисто мнимого числа. 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051720" y="2348880"/>
          <a:ext cx="5007410" cy="1744712"/>
        </p:xfrm>
        <a:graphic>
          <a:graphicData uri="http://schemas.openxmlformats.org/presentationml/2006/ole">
            <p:oleObj spid="_x0000_s3074" name="Формула" r:id="rId3" imgW="1892160" imgH="660240" progId="Equation.3">
              <p:embed/>
            </p:oleObj>
          </a:graphicData>
        </a:graphic>
      </p:graphicFrame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683568" y="4077072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комплексных числа называют равными, если равны их действительные части и равны их мнимые части:</a:t>
            </a: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9"/>
          <p:cNvGraphicFramePr>
            <a:graphicFrameLocks noChangeAspect="1"/>
          </p:cNvGraphicFramePr>
          <p:nvPr/>
        </p:nvGraphicFramePr>
        <p:xfrm>
          <a:off x="1691680" y="5589240"/>
          <a:ext cx="6000279" cy="647724"/>
        </p:xfrm>
        <a:graphic>
          <a:graphicData uri="http://schemas.openxmlformats.org/presentationml/2006/ole">
            <p:oleObj spid="_x0000_s3075" name="Формула" r:id="rId4" imgW="2120900" imgH="228600" progId="Equation.3">
              <p:embed/>
            </p:oleObj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67544" y="404664"/>
            <a:ext cx="8229600" cy="115272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Комплексные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числа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47813" y="2312988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(а +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 + 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(а + с) + 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476375" y="3273425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(а +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 - 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(а - с) + 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403350" y="4186238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bi)·(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 = (ac 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 + (ad +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1433513" y="5084763"/>
          <a:ext cx="5502275" cy="788987"/>
        </p:xfrm>
        <a:graphic>
          <a:graphicData uri="http://schemas.openxmlformats.org/presentationml/2006/ole">
            <p:oleObj spid="_x0000_s4098" name="Формула" r:id="rId3" imgW="3073320" imgH="444240" progId="Equation.3">
              <p:embed/>
            </p:oleObj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39552" y="332656"/>
            <a:ext cx="82296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Арифметические операции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над комплексными </a:t>
            </a:r>
            <a:r>
              <a:rPr kumimoji="0" lang="ru-RU" sz="4400" b="0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числами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549</TotalTime>
  <Words>605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Оформление по умолчанию</vt:lpstr>
      <vt:lpstr>Формула</vt:lpstr>
      <vt:lpstr>Microsoft Equation 3.0</vt:lpstr>
      <vt:lpstr>Слайд 1</vt:lpstr>
      <vt:lpstr>Решите уравнение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Арифметические действия</vt:lpstr>
      <vt:lpstr>Слайд 11</vt:lpstr>
      <vt:lpstr>Слайд 12</vt:lpstr>
      <vt:lpstr>Слайд 13</vt:lpstr>
      <vt:lpstr>Слайд 14</vt:lpstr>
      <vt:lpstr>Слайд 15</vt:lpstr>
      <vt:lpstr>Уравнения различных кривых</vt:lpstr>
      <vt:lpstr>Верны ли следующие высказывания?</vt:lpstr>
      <vt:lpstr>Задания  для самостоятельной работы</vt:lpstr>
      <vt:lpstr>Слайд 19</vt:lpstr>
      <vt:lpstr>Выберите смайлик, который соответствует Вашему настроению в конце урока.</vt:lpstr>
      <vt:lpstr>Использованные ресурсы</vt:lpstr>
    </vt:vector>
  </TitlesOfParts>
  <Company>Частное лицо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Преподаватель</cp:lastModifiedBy>
  <cp:revision>44</cp:revision>
  <dcterms:created xsi:type="dcterms:W3CDTF">2007-06-13T14:51:29Z</dcterms:created>
  <dcterms:modified xsi:type="dcterms:W3CDTF">2016-01-27T11:45:42Z</dcterms:modified>
</cp:coreProperties>
</file>