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9" r:id="rId3"/>
    <p:sldId id="258" r:id="rId4"/>
    <p:sldId id="277" r:id="rId5"/>
    <p:sldId id="276" r:id="rId6"/>
    <p:sldId id="278" r:id="rId7"/>
    <p:sldId id="279" r:id="rId8"/>
    <p:sldId id="280" r:id="rId9"/>
    <p:sldId id="281" r:id="rId10"/>
    <p:sldId id="282" r:id="rId11"/>
    <p:sldId id="285" r:id="rId12"/>
    <p:sldId id="286" r:id="rId13"/>
    <p:sldId id="287" r:id="rId14"/>
    <p:sldId id="288" r:id="rId15"/>
    <p:sldId id="275" r:id="rId16"/>
    <p:sldId id="284" r:id="rId17"/>
    <p:sldId id="283" r:id="rId18"/>
    <p:sldId id="262" r:id="rId19"/>
    <p:sldId id="267" r:id="rId20"/>
    <p:sldId id="268" r:id="rId21"/>
    <p:sldId id="272" r:id="rId22"/>
    <p:sldId id="269" r:id="rId23"/>
    <p:sldId id="270" r:id="rId24"/>
    <p:sldId id="273" r:id="rId25"/>
    <p:sldId id="27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96" y="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BDF3F2-EF33-4126-AED8-15C577AAACC5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7BEB252E-90AA-4CFB-8DD7-FDECC005D190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bg1"/>
              </a:solidFill>
            </a:rPr>
            <a:t>Перед грозой</a:t>
          </a:r>
        </a:p>
      </dgm:t>
    </dgm:pt>
    <dgm:pt modelId="{E6626932-7C3D-4CAA-B0ED-D4E1BD903C0C}" type="parTrans" cxnId="{4ADE3A97-827F-4C1E-9289-DCE56F8CDB9A}">
      <dgm:prSet/>
      <dgm:spPr/>
      <dgm:t>
        <a:bodyPr/>
        <a:lstStyle/>
        <a:p>
          <a:endParaRPr lang="ru-RU"/>
        </a:p>
      </dgm:t>
    </dgm:pt>
    <dgm:pt modelId="{2F95765D-1547-4A95-BFEC-A36B6A5A30E3}" type="sibTrans" cxnId="{4ADE3A97-827F-4C1E-9289-DCE56F8CDB9A}">
      <dgm:prSet/>
      <dgm:spPr/>
      <dgm:t>
        <a:bodyPr/>
        <a:lstStyle/>
        <a:p>
          <a:endParaRPr lang="ru-RU"/>
        </a:p>
      </dgm:t>
    </dgm:pt>
    <dgm:pt modelId="{8B3B42A4-F96A-40DD-B4C1-C061AB34EECF}" type="pres">
      <dgm:prSet presAssocID="{60BDF3F2-EF33-4126-AED8-15C577AAACC5}" presName="Name0" presStyleCnt="0">
        <dgm:presLayoutVars>
          <dgm:chMax/>
          <dgm:chPref/>
          <dgm:dir/>
          <dgm:animLvl val="lvl"/>
        </dgm:presLayoutVars>
      </dgm:prSet>
      <dgm:spPr/>
    </dgm:pt>
    <dgm:pt modelId="{950232F5-C570-47EB-B2B4-1F9B14A42DFA}" type="pres">
      <dgm:prSet presAssocID="{7BEB252E-90AA-4CFB-8DD7-FDECC005D190}" presName="composite" presStyleCnt="0"/>
      <dgm:spPr/>
    </dgm:pt>
    <dgm:pt modelId="{E8914FB9-CB58-4EB2-A342-E33B78C5DC17}" type="pres">
      <dgm:prSet presAssocID="{7BEB252E-90AA-4CFB-8DD7-FDECC005D190}" presName="ParentAccentShape" presStyleLbl="trBgShp" presStyleIdx="0" presStyleCnt="1" custLinFactNeighborX="2320" custLinFactNeighborY="5298"/>
      <dgm:spPr/>
    </dgm:pt>
    <dgm:pt modelId="{2ADC2573-B9B3-4AE0-94A5-5FC5716ACEC6}" type="pres">
      <dgm:prSet presAssocID="{7BEB252E-90AA-4CFB-8DD7-FDECC005D190}" presName="ParentText" presStyleLbl="revTx" presStyleIdx="0" presStyleCnt="2" custLinFactNeighborX="1060" custLinFactNeighborY="21515">
        <dgm:presLayoutVars>
          <dgm:chMax val="1"/>
          <dgm:chPref val="1"/>
          <dgm:bulletEnabled val="1"/>
        </dgm:presLayoutVars>
      </dgm:prSet>
      <dgm:spPr/>
    </dgm:pt>
    <dgm:pt modelId="{F033A6B0-545E-41DF-BDF4-142A60ED513A}" type="pres">
      <dgm:prSet presAssocID="{7BEB252E-90AA-4CFB-8DD7-FDECC005D190}" presName="ChildText" presStyleLbl="revTx" presStyleIdx="1" presStyleCnt="2">
        <dgm:presLayoutVars>
          <dgm:chMax val="0"/>
          <dgm:chPref val="0"/>
        </dgm:presLayoutVars>
      </dgm:prSet>
      <dgm:spPr/>
    </dgm:pt>
    <dgm:pt modelId="{98B967CD-D000-4A47-AE9B-3230828300B7}" type="pres">
      <dgm:prSet presAssocID="{7BEB252E-90AA-4CFB-8DD7-FDECC005D190}" presName="ChildAccentShape" presStyleLbl="trBgShp" presStyleIdx="0" presStyleCnt="1"/>
      <dgm:spPr/>
    </dgm:pt>
    <dgm:pt modelId="{FE8356D7-6D84-4308-BAF7-5AA87065868E}" type="pres">
      <dgm:prSet presAssocID="{7BEB252E-90AA-4CFB-8DD7-FDECC005D190}" presName="Image" presStyleLbl="align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</dgm:ptLst>
  <dgm:cxnLst>
    <dgm:cxn modelId="{3CC00D4A-4885-4E00-AF73-1C941B622356}" type="presOf" srcId="{60BDF3F2-EF33-4126-AED8-15C577AAACC5}" destId="{8B3B42A4-F96A-40DD-B4C1-C061AB34EECF}" srcOrd="0" destOrd="0" presId="urn:microsoft.com/office/officeart/2009/3/layout/SnapshotPictureList"/>
    <dgm:cxn modelId="{DF7A857F-1D69-4F22-9E39-D2156DE4D6ED}" type="presOf" srcId="{7BEB252E-90AA-4CFB-8DD7-FDECC005D190}" destId="{2ADC2573-B9B3-4AE0-94A5-5FC5716ACEC6}" srcOrd="0" destOrd="0" presId="urn:microsoft.com/office/officeart/2009/3/layout/SnapshotPictureList"/>
    <dgm:cxn modelId="{4ADE3A97-827F-4C1E-9289-DCE56F8CDB9A}" srcId="{60BDF3F2-EF33-4126-AED8-15C577AAACC5}" destId="{7BEB252E-90AA-4CFB-8DD7-FDECC005D190}" srcOrd="0" destOrd="0" parTransId="{E6626932-7C3D-4CAA-B0ED-D4E1BD903C0C}" sibTransId="{2F95765D-1547-4A95-BFEC-A36B6A5A30E3}"/>
    <dgm:cxn modelId="{08316D5C-7458-4E96-9196-42315FA85687}" type="presParOf" srcId="{8B3B42A4-F96A-40DD-B4C1-C061AB34EECF}" destId="{950232F5-C570-47EB-B2B4-1F9B14A42DFA}" srcOrd="0" destOrd="0" presId="urn:microsoft.com/office/officeart/2009/3/layout/SnapshotPictureList"/>
    <dgm:cxn modelId="{1E9A1600-F3CB-44D6-BE9F-79090F0B5BEF}" type="presParOf" srcId="{950232F5-C570-47EB-B2B4-1F9B14A42DFA}" destId="{E8914FB9-CB58-4EB2-A342-E33B78C5DC17}" srcOrd="0" destOrd="0" presId="urn:microsoft.com/office/officeart/2009/3/layout/SnapshotPictureList"/>
    <dgm:cxn modelId="{35FF4CD6-03D9-4DC5-8B3A-1B0906403AF0}" type="presParOf" srcId="{950232F5-C570-47EB-B2B4-1F9B14A42DFA}" destId="{2ADC2573-B9B3-4AE0-94A5-5FC5716ACEC6}" srcOrd="1" destOrd="0" presId="urn:microsoft.com/office/officeart/2009/3/layout/SnapshotPictureList"/>
    <dgm:cxn modelId="{D3532966-0E90-41B8-BC1E-7DA9D0748B2D}" type="presParOf" srcId="{950232F5-C570-47EB-B2B4-1F9B14A42DFA}" destId="{F033A6B0-545E-41DF-BDF4-142A60ED513A}" srcOrd="2" destOrd="0" presId="urn:microsoft.com/office/officeart/2009/3/layout/SnapshotPictureList"/>
    <dgm:cxn modelId="{DA921452-494E-4F52-B0FC-90D4593AD8FE}" type="presParOf" srcId="{950232F5-C570-47EB-B2B4-1F9B14A42DFA}" destId="{98B967CD-D000-4A47-AE9B-3230828300B7}" srcOrd="3" destOrd="0" presId="urn:microsoft.com/office/officeart/2009/3/layout/SnapshotPictureList"/>
    <dgm:cxn modelId="{06767957-F48E-4C1D-A7EC-A8F10FBFFF9B}" type="presParOf" srcId="{950232F5-C570-47EB-B2B4-1F9B14A42DFA}" destId="{FE8356D7-6D84-4308-BAF7-5AA87065868E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F845CA-3326-4CF0-B793-DECD81CB9797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9D673964-4D54-4049-888E-CDCA8D080992}">
      <dgm:prSet phldrT="[Текст]" custT="1"/>
      <dgm:spPr/>
      <dgm:t>
        <a:bodyPr/>
        <a:lstStyle/>
        <a:p>
          <a:r>
            <a:rPr lang="ru-RU" sz="2000" b="1" dirty="0">
              <a:solidFill>
                <a:schemeClr val="bg1"/>
              </a:solidFill>
            </a:rPr>
            <a:t>Во время грозы</a:t>
          </a:r>
        </a:p>
      </dgm:t>
    </dgm:pt>
    <dgm:pt modelId="{93EC2716-1E32-479D-8E3F-6557E4A4E6AE}" type="parTrans" cxnId="{646DDCC7-B60E-490B-B9DD-E7CB5AC579EC}">
      <dgm:prSet/>
      <dgm:spPr/>
      <dgm:t>
        <a:bodyPr/>
        <a:lstStyle/>
        <a:p>
          <a:endParaRPr lang="ru-RU"/>
        </a:p>
      </dgm:t>
    </dgm:pt>
    <dgm:pt modelId="{D7A9EF44-43DC-42AD-B2BD-3DC160C8ECCF}" type="sibTrans" cxnId="{646DDCC7-B60E-490B-B9DD-E7CB5AC579EC}">
      <dgm:prSet/>
      <dgm:spPr/>
      <dgm:t>
        <a:bodyPr/>
        <a:lstStyle/>
        <a:p>
          <a:endParaRPr lang="ru-RU"/>
        </a:p>
      </dgm:t>
    </dgm:pt>
    <dgm:pt modelId="{71714642-1FF5-45D4-BFE4-1DCCBE3C6348}" type="pres">
      <dgm:prSet presAssocID="{E5F845CA-3326-4CF0-B793-DECD81CB9797}" presName="Name0" presStyleCnt="0">
        <dgm:presLayoutVars>
          <dgm:chMax/>
          <dgm:chPref/>
          <dgm:dir/>
          <dgm:animLvl val="lvl"/>
        </dgm:presLayoutVars>
      </dgm:prSet>
      <dgm:spPr/>
    </dgm:pt>
    <dgm:pt modelId="{A5FF1B3F-72AF-48F2-B5D3-E80F726067BE}" type="pres">
      <dgm:prSet presAssocID="{9D673964-4D54-4049-888E-CDCA8D080992}" presName="composite" presStyleCnt="0"/>
      <dgm:spPr/>
    </dgm:pt>
    <dgm:pt modelId="{AA7C32C1-9296-4D9A-AB3A-9F326CD52DF2}" type="pres">
      <dgm:prSet presAssocID="{9D673964-4D54-4049-888E-CDCA8D080992}" presName="ParentAccentShape" presStyleLbl="trBgShp" presStyleIdx="0" presStyleCnt="1" custLinFactNeighborX="1082" custLinFactNeighborY="3394"/>
      <dgm:spPr/>
    </dgm:pt>
    <dgm:pt modelId="{E5632D6A-501E-417B-A40E-AC7DADEA2418}" type="pres">
      <dgm:prSet presAssocID="{9D673964-4D54-4049-888E-CDCA8D080992}" presName="ParentText" presStyleLbl="revTx" presStyleIdx="0" presStyleCnt="2" custLinFactNeighborX="-473" custLinFactNeighborY="24832">
        <dgm:presLayoutVars>
          <dgm:chMax val="1"/>
          <dgm:chPref val="1"/>
          <dgm:bulletEnabled val="1"/>
        </dgm:presLayoutVars>
      </dgm:prSet>
      <dgm:spPr/>
    </dgm:pt>
    <dgm:pt modelId="{C333C6BD-FCEC-45AE-BBA2-B08E64A7F3DF}" type="pres">
      <dgm:prSet presAssocID="{9D673964-4D54-4049-888E-CDCA8D080992}" presName="ChildText" presStyleLbl="revTx" presStyleIdx="1" presStyleCnt="2">
        <dgm:presLayoutVars>
          <dgm:chMax val="0"/>
          <dgm:chPref val="0"/>
        </dgm:presLayoutVars>
      </dgm:prSet>
      <dgm:spPr/>
    </dgm:pt>
    <dgm:pt modelId="{C2F308CB-3678-4002-AB24-AB519DF49355}" type="pres">
      <dgm:prSet presAssocID="{9D673964-4D54-4049-888E-CDCA8D080992}" presName="ChildAccentShape" presStyleLbl="trBgShp" presStyleIdx="0" presStyleCnt="1"/>
      <dgm:spPr/>
    </dgm:pt>
    <dgm:pt modelId="{A9B1EE10-0058-46C8-9158-FD2666FE9155}" type="pres">
      <dgm:prSet presAssocID="{9D673964-4D54-4049-888E-CDCA8D080992}" presName="Image" presStyleLbl="align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</dgm:ptLst>
  <dgm:cxnLst>
    <dgm:cxn modelId="{8A0E4491-FAC3-4128-9831-5BC0E9665C15}" type="presOf" srcId="{9D673964-4D54-4049-888E-CDCA8D080992}" destId="{E5632D6A-501E-417B-A40E-AC7DADEA2418}" srcOrd="0" destOrd="0" presId="urn:microsoft.com/office/officeart/2009/3/layout/SnapshotPictureList"/>
    <dgm:cxn modelId="{97B1E0A6-58FB-4F52-840B-AC96906DFBC3}" type="presOf" srcId="{E5F845CA-3326-4CF0-B793-DECD81CB9797}" destId="{71714642-1FF5-45D4-BFE4-1DCCBE3C6348}" srcOrd="0" destOrd="0" presId="urn:microsoft.com/office/officeart/2009/3/layout/SnapshotPictureList"/>
    <dgm:cxn modelId="{646DDCC7-B60E-490B-B9DD-E7CB5AC579EC}" srcId="{E5F845CA-3326-4CF0-B793-DECD81CB9797}" destId="{9D673964-4D54-4049-888E-CDCA8D080992}" srcOrd="0" destOrd="0" parTransId="{93EC2716-1E32-479D-8E3F-6557E4A4E6AE}" sibTransId="{D7A9EF44-43DC-42AD-B2BD-3DC160C8ECCF}"/>
    <dgm:cxn modelId="{78D52AE3-99EB-4606-9F54-DF46EC9D7267}" type="presParOf" srcId="{71714642-1FF5-45D4-BFE4-1DCCBE3C6348}" destId="{A5FF1B3F-72AF-48F2-B5D3-E80F726067BE}" srcOrd="0" destOrd="0" presId="urn:microsoft.com/office/officeart/2009/3/layout/SnapshotPictureList"/>
    <dgm:cxn modelId="{D514E1BF-21E4-45DF-A392-E431554E2A48}" type="presParOf" srcId="{A5FF1B3F-72AF-48F2-B5D3-E80F726067BE}" destId="{AA7C32C1-9296-4D9A-AB3A-9F326CD52DF2}" srcOrd="0" destOrd="0" presId="urn:microsoft.com/office/officeart/2009/3/layout/SnapshotPictureList"/>
    <dgm:cxn modelId="{DEF71025-D4FB-4DB2-B6DF-46F5F229E921}" type="presParOf" srcId="{A5FF1B3F-72AF-48F2-B5D3-E80F726067BE}" destId="{E5632D6A-501E-417B-A40E-AC7DADEA2418}" srcOrd="1" destOrd="0" presId="urn:microsoft.com/office/officeart/2009/3/layout/SnapshotPictureList"/>
    <dgm:cxn modelId="{5D64CD6B-6477-4856-A6D6-A9083CCEC832}" type="presParOf" srcId="{A5FF1B3F-72AF-48F2-B5D3-E80F726067BE}" destId="{C333C6BD-FCEC-45AE-BBA2-B08E64A7F3DF}" srcOrd="2" destOrd="0" presId="urn:microsoft.com/office/officeart/2009/3/layout/SnapshotPictureList"/>
    <dgm:cxn modelId="{A33B575E-3967-4BA9-98FF-DCF6E71B4EAA}" type="presParOf" srcId="{A5FF1B3F-72AF-48F2-B5D3-E80F726067BE}" destId="{C2F308CB-3678-4002-AB24-AB519DF49355}" srcOrd="3" destOrd="0" presId="urn:microsoft.com/office/officeart/2009/3/layout/SnapshotPictureList"/>
    <dgm:cxn modelId="{A1BEB6A4-D112-4E26-B9FC-87F44A21F12E}" type="presParOf" srcId="{A5FF1B3F-72AF-48F2-B5D3-E80F726067BE}" destId="{A9B1EE10-0058-46C8-9158-FD2666FE9155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4947AD0-6B1A-4164-87BE-AA2CC75CEE88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E2217C-7E1E-4142-AA8B-7E30A9E2FF08}">
      <dgm:prSet phldrT="[Текст]"/>
      <dgm:spPr/>
      <dgm:t>
        <a:bodyPr/>
        <a:lstStyle/>
        <a:p>
          <a:r>
            <a:rPr lang="ru-RU" dirty="0"/>
            <a:t>Какие глаголы использует автор, описывая грозу?</a:t>
          </a:r>
        </a:p>
      </dgm:t>
    </dgm:pt>
    <dgm:pt modelId="{C4CFF27E-3A9D-48B8-A795-0E687506246C}" type="parTrans" cxnId="{642E6AB8-32B2-412D-B472-EB941AE3FAA7}">
      <dgm:prSet/>
      <dgm:spPr/>
      <dgm:t>
        <a:bodyPr/>
        <a:lstStyle/>
        <a:p>
          <a:endParaRPr lang="ru-RU"/>
        </a:p>
      </dgm:t>
    </dgm:pt>
    <dgm:pt modelId="{C1D89EF2-1690-47FD-9327-5F12822AECD7}" type="sibTrans" cxnId="{642E6AB8-32B2-412D-B472-EB941AE3FAA7}">
      <dgm:prSet/>
      <dgm:spPr/>
      <dgm:t>
        <a:bodyPr/>
        <a:lstStyle/>
        <a:p>
          <a:endParaRPr lang="ru-RU"/>
        </a:p>
      </dgm:t>
    </dgm:pt>
    <dgm:pt modelId="{AC23992A-A356-436B-981C-ACFACC7593B7}">
      <dgm:prSet phldrT="[Текст]" custT="1"/>
      <dgm:spPr/>
      <dgm:t>
        <a:bodyPr/>
        <a:lstStyle/>
        <a:p>
          <a:endParaRPr lang="ru-RU" sz="1800" dirty="0"/>
        </a:p>
        <a:p>
          <a:r>
            <a:rPr lang="ru-RU" sz="1800" dirty="0"/>
            <a:t>(буря) сорвалась,</a:t>
          </a:r>
        </a:p>
        <a:p>
          <a:r>
            <a:rPr lang="ru-RU" sz="1800" dirty="0"/>
            <a:t>визжит, мечется (ветер),</a:t>
          </a:r>
        </a:p>
        <a:p>
          <a:r>
            <a:rPr lang="ru-RU" sz="1800" dirty="0"/>
            <a:t>мчатся (облака),</a:t>
          </a:r>
        </a:p>
        <a:p>
          <a:endParaRPr lang="ru-RU" sz="1400" dirty="0"/>
        </a:p>
        <a:p>
          <a:r>
            <a:rPr lang="ru-RU" sz="1400" dirty="0"/>
            <a:t> </a:t>
          </a:r>
        </a:p>
      </dgm:t>
    </dgm:pt>
    <dgm:pt modelId="{E28C3670-8EF0-4D34-B5C1-67B4B41DC76D}" type="parTrans" cxnId="{C8267429-3BD9-4F95-8940-C43C2973530A}">
      <dgm:prSet/>
      <dgm:spPr/>
      <dgm:t>
        <a:bodyPr/>
        <a:lstStyle/>
        <a:p>
          <a:endParaRPr lang="ru-RU"/>
        </a:p>
      </dgm:t>
    </dgm:pt>
    <dgm:pt modelId="{341E7874-2F4D-4EBD-9938-7FA30770C68E}" type="sibTrans" cxnId="{C8267429-3BD9-4F95-8940-C43C2973530A}">
      <dgm:prSet/>
      <dgm:spPr/>
      <dgm:t>
        <a:bodyPr/>
        <a:lstStyle/>
        <a:p>
          <a:endParaRPr lang="ru-RU"/>
        </a:p>
      </dgm:t>
    </dgm:pt>
    <dgm:pt modelId="{14968F62-8DA3-4A3D-81B4-0DC222F74662}">
      <dgm:prSet phldrT="[Текст]" custT="1"/>
      <dgm:spPr/>
      <dgm:t>
        <a:bodyPr/>
        <a:lstStyle/>
        <a:p>
          <a:r>
            <a:rPr lang="ru-RU" sz="1800" dirty="0"/>
            <a:t>(всё) закрутилось, смешалось,</a:t>
          </a:r>
        </a:p>
        <a:p>
          <a:r>
            <a:rPr lang="ru-RU" sz="1800" dirty="0"/>
            <a:t>(молнии) слепят,</a:t>
          </a:r>
        </a:p>
        <a:p>
          <a:r>
            <a:rPr lang="ru-RU" sz="1800" dirty="0"/>
            <a:t>стреляет (гром)</a:t>
          </a:r>
        </a:p>
      </dgm:t>
    </dgm:pt>
    <dgm:pt modelId="{F123CD60-1091-4A14-A888-40A4554FE859}" type="parTrans" cxnId="{88FF8588-83D3-44D3-AF74-FAF1C6BAE557}">
      <dgm:prSet/>
      <dgm:spPr/>
      <dgm:t>
        <a:bodyPr/>
        <a:lstStyle/>
        <a:p>
          <a:endParaRPr lang="ru-RU"/>
        </a:p>
      </dgm:t>
    </dgm:pt>
    <dgm:pt modelId="{ABC72C53-03A6-4306-8CE0-D45E7705C95B}" type="sibTrans" cxnId="{88FF8588-83D3-44D3-AF74-FAF1C6BAE557}">
      <dgm:prSet/>
      <dgm:spPr/>
      <dgm:t>
        <a:bodyPr/>
        <a:lstStyle/>
        <a:p>
          <a:endParaRPr lang="ru-RU"/>
        </a:p>
      </dgm:t>
    </dgm:pt>
    <dgm:pt modelId="{7DAE437D-0C57-494F-B5E6-057758F18BAA}">
      <dgm:prSet phldrT="[Текст]"/>
      <dgm:spPr/>
      <dgm:t>
        <a:bodyPr/>
        <a:lstStyle/>
        <a:p>
          <a:r>
            <a:rPr lang="ru-RU" dirty="0"/>
            <a:t>Какие выразительные средства создают впечатление хаоса?</a:t>
          </a:r>
        </a:p>
      </dgm:t>
    </dgm:pt>
    <dgm:pt modelId="{3675E0BF-5F91-4C08-91AA-F1FE6E69B9D1}" type="parTrans" cxnId="{0FF2446F-FEE7-4A93-9C4B-7409E983DCE3}">
      <dgm:prSet/>
      <dgm:spPr/>
      <dgm:t>
        <a:bodyPr/>
        <a:lstStyle/>
        <a:p>
          <a:endParaRPr lang="ru-RU"/>
        </a:p>
      </dgm:t>
    </dgm:pt>
    <dgm:pt modelId="{ABAE0E51-CA11-4815-9EB4-30CF9E6ABBB8}" type="sibTrans" cxnId="{0FF2446F-FEE7-4A93-9C4B-7409E983DCE3}">
      <dgm:prSet/>
      <dgm:spPr/>
      <dgm:t>
        <a:bodyPr/>
        <a:lstStyle/>
        <a:p>
          <a:endParaRPr lang="ru-RU"/>
        </a:p>
      </dgm:t>
    </dgm:pt>
    <dgm:pt modelId="{95F45F22-F914-46C2-B97E-E27409FFA8D0}">
      <dgm:prSet phldrT="[Текст]"/>
      <dgm:spPr/>
      <dgm:t>
        <a:bodyPr/>
        <a:lstStyle/>
        <a:p>
          <a:r>
            <a:rPr lang="ru-RU" dirty="0"/>
            <a:t>(ветер мечется) как бешеный;</a:t>
          </a:r>
        </a:p>
        <a:p>
          <a:r>
            <a:rPr lang="ru-RU" dirty="0"/>
            <a:t>в клочья разорванные (облака);</a:t>
          </a:r>
        </a:p>
      </dgm:t>
    </dgm:pt>
    <dgm:pt modelId="{0953637B-AF2B-4417-900B-7036AAEE2869}" type="parTrans" cxnId="{3CAD7C17-8DD8-40D1-A39E-6EB72959FB20}">
      <dgm:prSet/>
      <dgm:spPr/>
      <dgm:t>
        <a:bodyPr/>
        <a:lstStyle/>
        <a:p>
          <a:endParaRPr lang="ru-RU"/>
        </a:p>
      </dgm:t>
    </dgm:pt>
    <dgm:pt modelId="{29AFAC66-375D-4ECC-89E0-C047EF4CFDCA}" type="sibTrans" cxnId="{3CAD7C17-8DD8-40D1-A39E-6EB72959FB20}">
      <dgm:prSet/>
      <dgm:spPr/>
      <dgm:t>
        <a:bodyPr/>
        <a:lstStyle/>
        <a:p>
          <a:endParaRPr lang="ru-RU"/>
        </a:p>
      </dgm:t>
    </dgm:pt>
    <dgm:pt modelId="{4E09432D-8FC9-4165-933D-83E16AFD6292}">
      <dgm:prSet phldrT="[Текст]"/>
      <dgm:spPr/>
      <dgm:t>
        <a:bodyPr/>
        <a:lstStyle/>
        <a:p>
          <a:r>
            <a:rPr lang="ru-RU" dirty="0"/>
            <a:t>рьяный (ливень);</a:t>
          </a:r>
        </a:p>
        <a:p>
          <a:r>
            <a:rPr lang="ru-RU" dirty="0"/>
            <a:t>(стреляет) как из пушки</a:t>
          </a:r>
        </a:p>
        <a:p>
          <a:r>
            <a:rPr lang="ru-RU" dirty="0"/>
            <a:t>закачался ливень</a:t>
          </a:r>
        </a:p>
      </dgm:t>
    </dgm:pt>
    <dgm:pt modelId="{40B184F7-58E3-4E3A-87C3-F057ECDFF2AD}" type="parTrans" cxnId="{854D6CA7-7CC7-4BFB-A4B8-DD04D814B72A}">
      <dgm:prSet/>
      <dgm:spPr/>
      <dgm:t>
        <a:bodyPr/>
        <a:lstStyle/>
        <a:p>
          <a:endParaRPr lang="ru-RU"/>
        </a:p>
      </dgm:t>
    </dgm:pt>
    <dgm:pt modelId="{12552682-650D-4317-B64C-124CAFB910A1}" type="sibTrans" cxnId="{854D6CA7-7CC7-4BFB-A4B8-DD04D814B72A}">
      <dgm:prSet/>
      <dgm:spPr/>
      <dgm:t>
        <a:bodyPr/>
        <a:lstStyle/>
        <a:p>
          <a:endParaRPr lang="ru-RU"/>
        </a:p>
      </dgm:t>
    </dgm:pt>
    <dgm:pt modelId="{3AAA5328-CB12-4F04-A5BF-A741858FEBE9}" type="pres">
      <dgm:prSet presAssocID="{94947AD0-6B1A-4164-87BE-AA2CC75CEE88}" presName="theList" presStyleCnt="0">
        <dgm:presLayoutVars>
          <dgm:dir/>
          <dgm:animLvl val="lvl"/>
          <dgm:resizeHandles val="exact"/>
        </dgm:presLayoutVars>
      </dgm:prSet>
      <dgm:spPr/>
    </dgm:pt>
    <dgm:pt modelId="{82B208B1-21F3-404F-8BBA-D38A03DD89D9}" type="pres">
      <dgm:prSet presAssocID="{27E2217C-7E1E-4142-AA8B-7E30A9E2FF08}" presName="compNode" presStyleCnt="0"/>
      <dgm:spPr/>
    </dgm:pt>
    <dgm:pt modelId="{7F2EEC87-0F58-4A6A-9221-270B4FC43713}" type="pres">
      <dgm:prSet presAssocID="{27E2217C-7E1E-4142-AA8B-7E30A9E2FF08}" presName="aNode" presStyleLbl="bgShp" presStyleIdx="0" presStyleCnt="2" custScaleX="100984"/>
      <dgm:spPr/>
    </dgm:pt>
    <dgm:pt modelId="{283CB523-8716-4622-9601-A25388CF75FB}" type="pres">
      <dgm:prSet presAssocID="{27E2217C-7E1E-4142-AA8B-7E30A9E2FF08}" presName="textNode" presStyleLbl="bgShp" presStyleIdx="0" presStyleCnt="2"/>
      <dgm:spPr/>
    </dgm:pt>
    <dgm:pt modelId="{7F2BF9DB-30B1-4E17-AE80-650D3319FF7B}" type="pres">
      <dgm:prSet presAssocID="{27E2217C-7E1E-4142-AA8B-7E30A9E2FF08}" presName="compChildNode" presStyleCnt="0"/>
      <dgm:spPr/>
    </dgm:pt>
    <dgm:pt modelId="{1231D891-CE92-4A5B-B85D-CBBBFE547132}" type="pres">
      <dgm:prSet presAssocID="{27E2217C-7E1E-4142-AA8B-7E30A9E2FF08}" presName="theInnerList" presStyleCnt="0"/>
      <dgm:spPr/>
    </dgm:pt>
    <dgm:pt modelId="{940B2792-4665-40A8-8D77-41A7E1FA2907}" type="pres">
      <dgm:prSet presAssocID="{AC23992A-A356-436B-981C-ACFACC7593B7}" presName="childNode" presStyleLbl="node1" presStyleIdx="0" presStyleCnt="4">
        <dgm:presLayoutVars>
          <dgm:bulletEnabled val="1"/>
        </dgm:presLayoutVars>
      </dgm:prSet>
      <dgm:spPr/>
    </dgm:pt>
    <dgm:pt modelId="{7C8C23F2-21DF-4AD9-9594-1872E9343AAB}" type="pres">
      <dgm:prSet presAssocID="{AC23992A-A356-436B-981C-ACFACC7593B7}" presName="aSpace2" presStyleCnt="0"/>
      <dgm:spPr/>
    </dgm:pt>
    <dgm:pt modelId="{98E106D1-94D7-4C21-AF6E-F36A794D61AB}" type="pres">
      <dgm:prSet presAssocID="{14968F62-8DA3-4A3D-81B4-0DC222F74662}" presName="childNode" presStyleLbl="node1" presStyleIdx="1" presStyleCnt="4">
        <dgm:presLayoutVars>
          <dgm:bulletEnabled val="1"/>
        </dgm:presLayoutVars>
      </dgm:prSet>
      <dgm:spPr/>
    </dgm:pt>
    <dgm:pt modelId="{0093110D-70B8-4ABB-A8DF-287E883AA052}" type="pres">
      <dgm:prSet presAssocID="{27E2217C-7E1E-4142-AA8B-7E30A9E2FF08}" presName="aSpace" presStyleCnt="0"/>
      <dgm:spPr/>
    </dgm:pt>
    <dgm:pt modelId="{24E9F923-E960-430A-ADEA-6D7BD60CB09C}" type="pres">
      <dgm:prSet presAssocID="{7DAE437D-0C57-494F-B5E6-057758F18BAA}" presName="compNode" presStyleCnt="0"/>
      <dgm:spPr/>
    </dgm:pt>
    <dgm:pt modelId="{567E61C8-8ACF-4EB7-97A7-EAF9368A0886}" type="pres">
      <dgm:prSet presAssocID="{7DAE437D-0C57-494F-B5E6-057758F18BAA}" presName="aNode" presStyleLbl="bgShp" presStyleIdx="1" presStyleCnt="2"/>
      <dgm:spPr/>
    </dgm:pt>
    <dgm:pt modelId="{DCFB7AC2-B887-4A05-B054-22E8EFF419AA}" type="pres">
      <dgm:prSet presAssocID="{7DAE437D-0C57-494F-B5E6-057758F18BAA}" presName="textNode" presStyleLbl="bgShp" presStyleIdx="1" presStyleCnt="2"/>
      <dgm:spPr/>
    </dgm:pt>
    <dgm:pt modelId="{3C713C5F-D28A-4F78-93EC-494EC416354B}" type="pres">
      <dgm:prSet presAssocID="{7DAE437D-0C57-494F-B5E6-057758F18BAA}" presName="compChildNode" presStyleCnt="0"/>
      <dgm:spPr/>
    </dgm:pt>
    <dgm:pt modelId="{DE175F53-62BC-4408-B64F-75D464722EB7}" type="pres">
      <dgm:prSet presAssocID="{7DAE437D-0C57-494F-B5E6-057758F18BAA}" presName="theInnerList" presStyleCnt="0"/>
      <dgm:spPr/>
    </dgm:pt>
    <dgm:pt modelId="{B4E03883-21D2-41E9-8DD4-B16EA299DE66}" type="pres">
      <dgm:prSet presAssocID="{95F45F22-F914-46C2-B97E-E27409FFA8D0}" presName="childNode" presStyleLbl="node1" presStyleIdx="2" presStyleCnt="4">
        <dgm:presLayoutVars>
          <dgm:bulletEnabled val="1"/>
        </dgm:presLayoutVars>
      </dgm:prSet>
      <dgm:spPr/>
    </dgm:pt>
    <dgm:pt modelId="{AC121C52-EF79-4DED-8758-92FE42671A51}" type="pres">
      <dgm:prSet presAssocID="{95F45F22-F914-46C2-B97E-E27409FFA8D0}" presName="aSpace2" presStyleCnt="0"/>
      <dgm:spPr/>
    </dgm:pt>
    <dgm:pt modelId="{168716D4-9233-4E51-8254-3E75AE62439B}" type="pres">
      <dgm:prSet presAssocID="{4E09432D-8FC9-4165-933D-83E16AFD6292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25DC8011-DFE0-4816-9B51-6BFD5FA4ECA9}" type="presOf" srcId="{4E09432D-8FC9-4165-933D-83E16AFD6292}" destId="{168716D4-9233-4E51-8254-3E75AE62439B}" srcOrd="0" destOrd="0" presId="urn:microsoft.com/office/officeart/2005/8/layout/lProcess2"/>
    <dgm:cxn modelId="{3CAD7C17-8DD8-40D1-A39E-6EB72959FB20}" srcId="{7DAE437D-0C57-494F-B5E6-057758F18BAA}" destId="{95F45F22-F914-46C2-B97E-E27409FFA8D0}" srcOrd="0" destOrd="0" parTransId="{0953637B-AF2B-4417-900B-7036AAEE2869}" sibTransId="{29AFAC66-375D-4ECC-89E0-C047EF4CFDCA}"/>
    <dgm:cxn modelId="{C8267429-3BD9-4F95-8940-C43C2973530A}" srcId="{27E2217C-7E1E-4142-AA8B-7E30A9E2FF08}" destId="{AC23992A-A356-436B-981C-ACFACC7593B7}" srcOrd="0" destOrd="0" parTransId="{E28C3670-8EF0-4D34-B5C1-67B4B41DC76D}" sibTransId="{341E7874-2F4D-4EBD-9938-7FA30770C68E}"/>
    <dgm:cxn modelId="{20E83D2B-2021-49D4-BA55-76B7C75CB5FF}" type="presOf" srcId="{27E2217C-7E1E-4142-AA8B-7E30A9E2FF08}" destId="{7F2EEC87-0F58-4A6A-9221-270B4FC43713}" srcOrd="0" destOrd="0" presId="urn:microsoft.com/office/officeart/2005/8/layout/lProcess2"/>
    <dgm:cxn modelId="{0FF2446F-FEE7-4A93-9C4B-7409E983DCE3}" srcId="{94947AD0-6B1A-4164-87BE-AA2CC75CEE88}" destId="{7DAE437D-0C57-494F-B5E6-057758F18BAA}" srcOrd="1" destOrd="0" parTransId="{3675E0BF-5F91-4C08-91AA-F1FE6E69B9D1}" sibTransId="{ABAE0E51-CA11-4815-9EB4-30CF9E6ABBB8}"/>
    <dgm:cxn modelId="{7917FC84-A6A5-4324-A730-31F730A51896}" type="presOf" srcId="{27E2217C-7E1E-4142-AA8B-7E30A9E2FF08}" destId="{283CB523-8716-4622-9601-A25388CF75FB}" srcOrd="1" destOrd="0" presId="urn:microsoft.com/office/officeart/2005/8/layout/lProcess2"/>
    <dgm:cxn modelId="{88FF8588-83D3-44D3-AF74-FAF1C6BAE557}" srcId="{27E2217C-7E1E-4142-AA8B-7E30A9E2FF08}" destId="{14968F62-8DA3-4A3D-81B4-0DC222F74662}" srcOrd="1" destOrd="0" parTransId="{F123CD60-1091-4A14-A888-40A4554FE859}" sibTransId="{ABC72C53-03A6-4306-8CE0-D45E7705C95B}"/>
    <dgm:cxn modelId="{3998A99F-71A6-4443-99FD-144AF4000C59}" type="presOf" srcId="{94947AD0-6B1A-4164-87BE-AA2CC75CEE88}" destId="{3AAA5328-CB12-4F04-A5BF-A741858FEBE9}" srcOrd="0" destOrd="0" presId="urn:microsoft.com/office/officeart/2005/8/layout/lProcess2"/>
    <dgm:cxn modelId="{6F86C1A6-35EF-4A7A-AFAE-5036D87C7329}" type="presOf" srcId="{7DAE437D-0C57-494F-B5E6-057758F18BAA}" destId="{567E61C8-8ACF-4EB7-97A7-EAF9368A0886}" srcOrd="0" destOrd="0" presId="urn:microsoft.com/office/officeart/2005/8/layout/lProcess2"/>
    <dgm:cxn modelId="{854D6CA7-7CC7-4BFB-A4B8-DD04D814B72A}" srcId="{7DAE437D-0C57-494F-B5E6-057758F18BAA}" destId="{4E09432D-8FC9-4165-933D-83E16AFD6292}" srcOrd="1" destOrd="0" parTransId="{40B184F7-58E3-4E3A-87C3-F057ECDFF2AD}" sibTransId="{12552682-650D-4317-B64C-124CAFB910A1}"/>
    <dgm:cxn modelId="{642E6AB8-32B2-412D-B472-EB941AE3FAA7}" srcId="{94947AD0-6B1A-4164-87BE-AA2CC75CEE88}" destId="{27E2217C-7E1E-4142-AA8B-7E30A9E2FF08}" srcOrd="0" destOrd="0" parTransId="{C4CFF27E-3A9D-48B8-A795-0E687506246C}" sibTransId="{C1D89EF2-1690-47FD-9327-5F12822AECD7}"/>
    <dgm:cxn modelId="{956589C1-03F4-4B6D-8C57-B3BC1D431D4C}" type="presOf" srcId="{AC23992A-A356-436B-981C-ACFACC7593B7}" destId="{940B2792-4665-40A8-8D77-41A7E1FA2907}" srcOrd="0" destOrd="0" presId="urn:microsoft.com/office/officeart/2005/8/layout/lProcess2"/>
    <dgm:cxn modelId="{6FA667F6-2273-41D2-B19D-3F0F8B34EBC7}" type="presOf" srcId="{95F45F22-F914-46C2-B97E-E27409FFA8D0}" destId="{B4E03883-21D2-41E9-8DD4-B16EA299DE66}" srcOrd="0" destOrd="0" presId="urn:microsoft.com/office/officeart/2005/8/layout/lProcess2"/>
    <dgm:cxn modelId="{7657E6F8-54A3-4E1C-AF0F-3F6429407057}" type="presOf" srcId="{7DAE437D-0C57-494F-B5E6-057758F18BAA}" destId="{DCFB7AC2-B887-4A05-B054-22E8EFF419AA}" srcOrd="1" destOrd="0" presId="urn:microsoft.com/office/officeart/2005/8/layout/lProcess2"/>
    <dgm:cxn modelId="{85E2CEFB-B072-405C-B244-A1C6BC347D5A}" type="presOf" srcId="{14968F62-8DA3-4A3D-81B4-0DC222F74662}" destId="{98E106D1-94D7-4C21-AF6E-F36A794D61AB}" srcOrd="0" destOrd="0" presId="urn:microsoft.com/office/officeart/2005/8/layout/lProcess2"/>
    <dgm:cxn modelId="{EE121902-3273-4572-BA1E-7380DF436646}" type="presParOf" srcId="{3AAA5328-CB12-4F04-A5BF-A741858FEBE9}" destId="{82B208B1-21F3-404F-8BBA-D38A03DD89D9}" srcOrd="0" destOrd="0" presId="urn:microsoft.com/office/officeart/2005/8/layout/lProcess2"/>
    <dgm:cxn modelId="{40A69E41-A3B5-4A73-B61B-51CFD3CE4E92}" type="presParOf" srcId="{82B208B1-21F3-404F-8BBA-D38A03DD89D9}" destId="{7F2EEC87-0F58-4A6A-9221-270B4FC43713}" srcOrd="0" destOrd="0" presId="urn:microsoft.com/office/officeart/2005/8/layout/lProcess2"/>
    <dgm:cxn modelId="{02450FEA-CDB3-40AB-A5BE-0338FA6CFF69}" type="presParOf" srcId="{82B208B1-21F3-404F-8BBA-D38A03DD89D9}" destId="{283CB523-8716-4622-9601-A25388CF75FB}" srcOrd="1" destOrd="0" presId="urn:microsoft.com/office/officeart/2005/8/layout/lProcess2"/>
    <dgm:cxn modelId="{CF7DBC34-3EF9-4D10-A55B-148D9E5AC231}" type="presParOf" srcId="{82B208B1-21F3-404F-8BBA-D38A03DD89D9}" destId="{7F2BF9DB-30B1-4E17-AE80-650D3319FF7B}" srcOrd="2" destOrd="0" presId="urn:microsoft.com/office/officeart/2005/8/layout/lProcess2"/>
    <dgm:cxn modelId="{CB1E65E3-A1CC-4718-A3AD-B62261116A8B}" type="presParOf" srcId="{7F2BF9DB-30B1-4E17-AE80-650D3319FF7B}" destId="{1231D891-CE92-4A5B-B85D-CBBBFE547132}" srcOrd="0" destOrd="0" presId="urn:microsoft.com/office/officeart/2005/8/layout/lProcess2"/>
    <dgm:cxn modelId="{C60E5511-89FA-4BFD-A3FA-C2729AA5D6FF}" type="presParOf" srcId="{1231D891-CE92-4A5B-B85D-CBBBFE547132}" destId="{940B2792-4665-40A8-8D77-41A7E1FA2907}" srcOrd="0" destOrd="0" presId="urn:microsoft.com/office/officeart/2005/8/layout/lProcess2"/>
    <dgm:cxn modelId="{9F53115D-DF1C-44A5-8A03-EB11A8015AA9}" type="presParOf" srcId="{1231D891-CE92-4A5B-B85D-CBBBFE547132}" destId="{7C8C23F2-21DF-4AD9-9594-1872E9343AAB}" srcOrd="1" destOrd="0" presId="urn:microsoft.com/office/officeart/2005/8/layout/lProcess2"/>
    <dgm:cxn modelId="{275BCA72-415F-44BD-A5D7-E7BCEDB31B86}" type="presParOf" srcId="{1231D891-CE92-4A5B-B85D-CBBBFE547132}" destId="{98E106D1-94D7-4C21-AF6E-F36A794D61AB}" srcOrd="2" destOrd="0" presId="urn:microsoft.com/office/officeart/2005/8/layout/lProcess2"/>
    <dgm:cxn modelId="{9FC5EA71-CA0D-485C-9FF7-40B919E9960B}" type="presParOf" srcId="{3AAA5328-CB12-4F04-A5BF-A741858FEBE9}" destId="{0093110D-70B8-4ABB-A8DF-287E883AA052}" srcOrd="1" destOrd="0" presId="urn:microsoft.com/office/officeart/2005/8/layout/lProcess2"/>
    <dgm:cxn modelId="{FD86D205-26CC-417B-9327-552575853CD8}" type="presParOf" srcId="{3AAA5328-CB12-4F04-A5BF-A741858FEBE9}" destId="{24E9F923-E960-430A-ADEA-6D7BD60CB09C}" srcOrd="2" destOrd="0" presId="urn:microsoft.com/office/officeart/2005/8/layout/lProcess2"/>
    <dgm:cxn modelId="{49A61325-0774-48AF-847B-E267CC0B647C}" type="presParOf" srcId="{24E9F923-E960-430A-ADEA-6D7BD60CB09C}" destId="{567E61C8-8ACF-4EB7-97A7-EAF9368A0886}" srcOrd="0" destOrd="0" presId="urn:microsoft.com/office/officeart/2005/8/layout/lProcess2"/>
    <dgm:cxn modelId="{B9DD7DFD-299B-4E1C-9104-99B5E01F7C92}" type="presParOf" srcId="{24E9F923-E960-430A-ADEA-6D7BD60CB09C}" destId="{DCFB7AC2-B887-4A05-B054-22E8EFF419AA}" srcOrd="1" destOrd="0" presId="urn:microsoft.com/office/officeart/2005/8/layout/lProcess2"/>
    <dgm:cxn modelId="{A7A3F739-FA49-4A4F-9E6B-660842266218}" type="presParOf" srcId="{24E9F923-E960-430A-ADEA-6D7BD60CB09C}" destId="{3C713C5F-D28A-4F78-93EC-494EC416354B}" srcOrd="2" destOrd="0" presId="urn:microsoft.com/office/officeart/2005/8/layout/lProcess2"/>
    <dgm:cxn modelId="{30650728-4640-4ED0-90CB-B759E2185045}" type="presParOf" srcId="{3C713C5F-D28A-4F78-93EC-494EC416354B}" destId="{DE175F53-62BC-4408-B64F-75D464722EB7}" srcOrd="0" destOrd="0" presId="urn:microsoft.com/office/officeart/2005/8/layout/lProcess2"/>
    <dgm:cxn modelId="{02C4A151-BBA5-482A-9A29-03B7C68F8162}" type="presParOf" srcId="{DE175F53-62BC-4408-B64F-75D464722EB7}" destId="{B4E03883-21D2-41E9-8DD4-B16EA299DE66}" srcOrd="0" destOrd="0" presId="urn:microsoft.com/office/officeart/2005/8/layout/lProcess2"/>
    <dgm:cxn modelId="{D68FA95E-0A51-436F-B9C5-E87A5E822340}" type="presParOf" srcId="{DE175F53-62BC-4408-B64F-75D464722EB7}" destId="{AC121C52-EF79-4DED-8758-92FE42671A51}" srcOrd="1" destOrd="0" presId="urn:microsoft.com/office/officeart/2005/8/layout/lProcess2"/>
    <dgm:cxn modelId="{74F61DB2-F867-447C-BFA7-DD88375737D3}" type="presParOf" srcId="{DE175F53-62BC-4408-B64F-75D464722EB7}" destId="{168716D4-9233-4E51-8254-3E75AE62439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14FB9-CB58-4EB2-A342-E33B78C5DC17}">
      <dsp:nvSpPr>
        <dsp:cNvPr id="0" name=""/>
        <dsp:cNvSpPr/>
      </dsp:nvSpPr>
      <dsp:spPr>
        <a:xfrm>
          <a:off x="175162" y="781230"/>
          <a:ext cx="2805353" cy="1996321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8356D7-6D84-4308-BAF7-5AA87065868E}">
      <dsp:nvSpPr>
        <dsp:cNvPr id="0" name=""/>
        <dsp:cNvSpPr/>
      </dsp:nvSpPr>
      <dsp:spPr>
        <a:xfrm>
          <a:off x="2215" y="436264"/>
          <a:ext cx="2697490" cy="188834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C2573-B9B3-4AE0-94A5-5FC5716ACEC6}">
      <dsp:nvSpPr>
        <dsp:cNvPr id="0" name=""/>
        <dsp:cNvSpPr/>
      </dsp:nvSpPr>
      <dsp:spPr>
        <a:xfrm>
          <a:off x="247185" y="2376264"/>
          <a:ext cx="2587814" cy="236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0" tIns="76200" rIns="203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</a:rPr>
            <a:t>Перед грозой</a:t>
          </a:r>
        </a:p>
      </dsp:txBody>
      <dsp:txXfrm>
        <a:off x="247185" y="2376264"/>
        <a:ext cx="2587814" cy="236965"/>
      </dsp:txXfrm>
    </dsp:sp>
    <dsp:sp modelId="{F033A6B0-545E-41DF-BDF4-142A60ED513A}">
      <dsp:nvSpPr>
        <dsp:cNvPr id="0" name=""/>
        <dsp:cNvSpPr/>
      </dsp:nvSpPr>
      <dsp:spPr>
        <a:xfrm>
          <a:off x="3029640" y="675465"/>
          <a:ext cx="1282576" cy="19963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7C32C1-9296-4D9A-AB3A-9F326CD52DF2}">
      <dsp:nvSpPr>
        <dsp:cNvPr id="0" name=""/>
        <dsp:cNvSpPr/>
      </dsp:nvSpPr>
      <dsp:spPr>
        <a:xfrm>
          <a:off x="146183" y="1100203"/>
          <a:ext cx="2920250" cy="2078082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1EE10-0058-46C8-9158-FD2666FE9155}">
      <dsp:nvSpPr>
        <dsp:cNvPr id="0" name=""/>
        <dsp:cNvSpPr/>
      </dsp:nvSpPr>
      <dsp:spPr>
        <a:xfrm>
          <a:off x="2305" y="780675"/>
          <a:ext cx="2807969" cy="196568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632D6A-501E-417B-A40E-AC7DADEA2418}">
      <dsp:nvSpPr>
        <dsp:cNvPr id="0" name=""/>
        <dsp:cNvSpPr/>
      </dsp:nvSpPr>
      <dsp:spPr>
        <a:xfrm>
          <a:off x="216013" y="2808312"/>
          <a:ext cx="2693801" cy="2466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0" tIns="76200" rIns="203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bg1"/>
              </a:solidFill>
            </a:rPr>
            <a:t>Во время грозы</a:t>
          </a:r>
        </a:p>
      </dsp:txBody>
      <dsp:txXfrm>
        <a:off x="216013" y="2808312"/>
        <a:ext cx="2693801" cy="246670"/>
      </dsp:txXfrm>
    </dsp:sp>
    <dsp:sp modelId="{C333C6BD-FCEC-45AE-BBA2-B08E64A7F3DF}">
      <dsp:nvSpPr>
        <dsp:cNvPr id="0" name=""/>
        <dsp:cNvSpPr/>
      </dsp:nvSpPr>
      <dsp:spPr>
        <a:xfrm>
          <a:off x="3153722" y="1029673"/>
          <a:ext cx="1335106" cy="2078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2EEC87-0F58-4A6A-9221-270B4FC43713}">
      <dsp:nvSpPr>
        <dsp:cNvPr id="0" name=""/>
        <dsp:cNvSpPr/>
      </dsp:nvSpPr>
      <dsp:spPr>
        <a:xfrm>
          <a:off x="1316" y="0"/>
          <a:ext cx="3800505" cy="496855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Какие глаголы использует автор, описывая грозу?</a:t>
          </a:r>
        </a:p>
      </dsp:txBody>
      <dsp:txXfrm>
        <a:off x="1316" y="0"/>
        <a:ext cx="3800505" cy="1490565"/>
      </dsp:txXfrm>
    </dsp:sp>
    <dsp:sp modelId="{940B2792-4665-40A8-8D77-41A7E1FA2907}">
      <dsp:nvSpPr>
        <dsp:cNvPr id="0" name=""/>
        <dsp:cNvSpPr/>
      </dsp:nvSpPr>
      <dsp:spPr>
        <a:xfrm>
          <a:off x="396180" y="1492021"/>
          <a:ext cx="3010778" cy="14980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(буря) сорвалась,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визжит, мечется (ветер),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мчатся (облака),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4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 </a:t>
          </a:r>
        </a:p>
      </dsp:txBody>
      <dsp:txXfrm>
        <a:off x="440057" y="1535898"/>
        <a:ext cx="2923024" cy="1410332"/>
      </dsp:txXfrm>
    </dsp:sp>
    <dsp:sp modelId="{98E106D1-94D7-4C21-AF6E-F36A794D61AB}">
      <dsp:nvSpPr>
        <dsp:cNvPr id="0" name=""/>
        <dsp:cNvSpPr/>
      </dsp:nvSpPr>
      <dsp:spPr>
        <a:xfrm>
          <a:off x="396180" y="3220582"/>
          <a:ext cx="3010778" cy="14980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(всё) закрутилось, смешалось,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(молнии) слепят,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стреляет (гром)</a:t>
          </a:r>
        </a:p>
      </dsp:txBody>
      <dsp:txXfrm>
        <a:off x="440057" y="3264459"/>
        <a:ext cx="2923024" cy="1410332"/>
      </dsp:txXfrm>
    </dsp:sp>
    <dsp:sp modelId="{567E61C8-8ACF-4EB7-97A7-EAF9368A0886}">
      <dsp:nvSpPr>
        <dsp:cNvPr id="0" name=""/>
        <dsp:cNvSpPr/>
      </dsp:nvSpPr>
      <dsp:spPr>
        <a:xfrm>
          <a:off x="4084082" y="0"/>
          <a:ext cx="3763472" cy="496855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900" kern="1200" dirty="0"/>
            <a:t>Какие выразительные средства создают впечатление хаоса?</a:t>
          </a:r>
        </a:p>
      </dsp:txBody>
      <dsp:txXfrm>
        <a:off x="4084082" y="0"/>
        <a:ext cx="3763472" cy="1490565"/>
      </dsp:txXfrm>
    </dsp:sp>
    <dsp:sp modelId="{B4E03883-21D2-41E9-8DD4-B16EA299DE66}">
      <dsp:nvSpPr>
        <dsp:cNvPr id="0" name=""/>
        <dsp:cNvSpPr/>
      </dsp:nvSpPr>
      <dsp:spPr>
        <a:xfrm>
          <a:off x="4460429" y="1492021"/>
          <a:ext cx="3010778" cy="14980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(ветер мечется) как бешеный;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в клочья разорванные (облака);</a:t>
          </a:r>
        </a:p>
      </dsp:txBody>
      <dsp:txXfrm>
        <a:off x="4504306" y="1535898"/>
        <a:ext cx="2923024" cy="1410332"/>
      </dsp:txXfrm>
    </dsp:sp>
    <dsp:sp modelId="{168716D4-9233-4E51-8254-3E75AE62439B}">
      <dsp:nvSpPr>
        <dsp:cNvPr id="0" name=""/>
        <dsp:cNvSpPr/>
      </dsp:nvSpPr>
      <dsp:spPr>
        <a:xfrm>
          <a:off x="4460429" y="3220582"/>
          <a:ext cx="3010778" cy="14980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40005" rIns="5334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рьяный (ливень);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(стреляет) как из пушки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/>
            <a:t>закачался ливень</a:t>
          </a:r>
        </a:p>
      </dsp:txBody>
      <dsp:txXfrm>
        <a:off x="4504306" y="3264459"/>
        <a:ext cx="2923024" cy="1410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99-9BF7-415E-9359-59704F3FBC7D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6E83-DFCD-4035-9A90-435F3867003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Documents and Settings\Наташа\Рабочий стол\Новая папка\ураган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9" name="Picture 5" descr="C:\Мои документы\СКРАП-НАБОРЫ\ветка вверху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810000" cy="2146300"/>
          </a:xfrm>
          <a:prstGeom prst="rect">
            <a:avLst/>
          </a:prstGeom>
          <a:noFill/>
        </p:spPr>
      </p:pic>
      <p:pic>
        <p:nvPicPr>
          <p:cNvPr id="1030" name="Picture 6" descr="C:\Мои документы\СКРАП-НАБОРЫ\дерево 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5325353"/>
            <a:ext cx="857256" cy="974155"/>
          </a:xfrm>
          <a:prstGeom prst="rect">
            <a:avLst/>
          </a:prstGeom>
          <a:noFill/>
        </p:spPr>
      </p:pic>
      <p:pic>
        <p:nvPicPr>
          <p:cNvPr id="1031" name="Picture 7" descr="C:\Мои документы\СКРАП-НАБОРЫ\дом старый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786322"/>
            <a:ext cx="1323976" cy="1404934"/>
          </a:xfrm>
          <a:prstGeom prst="rect">
            <a:avLst/>
          </a:prstGeom>
          <a:noFill/>
        </p:spPr>
      </p:pic>
      <p:pic>
        <p:nvPicPr>
          <p:cNvPr id="14" name="Picture 6" descr="C:\Мои документы\СКРАП-НАБОРЫ\дерево 2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5143512"/>
            <a:ext cx="1080142" cy="1227435"/>
          </a:xfrm>
          <a:prstGeom prst="rect">
            <a:avLst/>
          </a:prstGeom>
          <a:noFill/>
        </p:spPr>
      </p:pic>
      <p:pic>
        <p:nvPicPr>
          <p:cNvPr id="1033" name="Picture 9" descr="C:\Мои документы\СКРАП-НАБОРЫ\трава.png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214346" y="6286520"/>
            <a:ext cx="4643470" cy="585990"/>
          </a:xfrm>
          <a:prstGeom prst="rect">
            <a:avLst/>
          </a:prstGeom>
          <a:noFill/>
        </p:spPr>
      </p:pic>
      <p:sp>
        <p:nvSpPr>
          <p:cNvPr id="16" name="Скругленный прямоугольник 15"/>
          <p:cNvSpPr/>
          <p:nvPr userDrawn="1"/>
        </p:nvSpPr>
        <p:spPr>
          <a:xfrm>
            <a:off x="2143108" y="1571612"/>
            <a:ext cx="5143536" cy="3643338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 descr="C:\Мои документы\СКРАП-НАБОРЫ\ограда.png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43578"/>
            <a:ext cx="2500298" cy="965200"/>
          </a:xfrm>
          <a:prstGeom prst="rect">
            <a:avLst/>
          </a:prstGeom>
          <a:noFill/>
        </p:spPr>
      </p:pic>
      <p:pic>
        <p:nvPicPr>
          <p:cNvPr id="1035" name="Picture 11" descr="C:\Мои документы\СКРАП-НАБОРЫ\пень.pn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86116" y="6450326"/>
            <a:ext cx="571504" cy="407673"/>
          </a:xfrm>
          <a:prstGeom prst="rect">
            <a:avLst/>
          </a:prstGeom>
          <a:noFill/>
        </p:spPr>
      </p:pic>
      <p:pic>
        <p:nvPicPr>
          <p:cNvPr id="19" name="Picture 6" descr="C:\Мои документы\СКРАП-НАБОРЫ\дерево 2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5429264"/>
            <a:ext cx="1257287" cy="1428736"/>
          </a:xfrm>
          <a:prstGeom prst="rect">
            <a:avLst/>
          </a:prstGeom>
          <a:noFill/>
        </p:spPr>
      </p:pic>
      <p:pic>
        <p:nvPicPr>
          <p:cNvPr id="1034" name="Picture 10" descr="C:\Мои документы\СКРАП-НАБОРЫ\пучок травы.png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7686" y="6247681"/>
            <a:ext cx="785818" cy="610319"/>
          </a:xfrm>
          <a:prstGeom prst="rect">
            <a:avLst/>
          </a:prstGeom>
          <a:noFill/>
        </p:spPr>
      </p:pic>
      <p:pic>
        <p:nvPicPr>
          <p:cNvPr id="1037" name="Picture 13" descr="C:\Мои документы\СКРАП-НАБОРЫ\Клипарт\голуби гитара.png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-142900"/>
            <a:ext cx="9286908" cy="7143800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 userDrawn="1"/>
        </p:nvSpPr>
        <p:spPr>
          <a:xfrm>
            <a:off x="3428992" y="2428868"/>
            <a:ext cx="289874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И.С.Тургенев</a:t>
            </a:r>
          </a:p>
          <a:p>
            <a:pPr algn="ctr"/>
            <a:r>
              <a:rPr lang="ru-RU" sz="3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Стихотворение </a:t>
            </a:r>
          </a:p>
          <a:p>
            <a:pPr algn="ctr"/>
            <a:r>
              <a:rPr lang="ru-RU" sz="3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прозе</a:t>
            </a:r>
          </a:p>
          <a:p>
            <a:pPr algn="ctr"/>
            <a:r>
              <a:rPr lang="ru-RU" sz="3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«Голуби»</a:t>
            </a:r>
          </a:p>
        </p:txBody>
      </p:sp>
      <p:pic>
        <p:nvPicPr>
          <p:cNvPr id="26" name="Picture 15" descr="C:\Мои документы\СКРАП-НАБОРЫ\Мишки тоже любят мёд\высокая трава.pn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3438" y="6000768"/>
            <a:ext cx="3333760" cy="965124"/>
          </a:xfrm>
          <a:prstGeom prst="rect">
            <a:avLst/>
          </a:prstGeom>
          <a:noFill/>
        </p:spPr>
      </p:pic>
      <p:pic>
        <p:nvPicPr>
          <p:cNvPr id="27" name="Picture 15" descr="C:\Мои документы\СКРАП-НАБОРЫ\Мишки тоже любят мёд\высокая трава.png"/>
          <p:cNvPicPr>
            <a:picLocks noChangeAspect="1" noChangeArrowheads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-142908" y="6357958"/>
            <a:ext cx="1476372" cy="500042"/>
          </a:xfrm>
          <a:prstGeom prst="rect">
            <a:avLst/>
          </a:prstGeom>
          <a:noFill/>
        </p:spPr>
      </p:pic>
      <p:pic>
        <p:nvPicPr>
          <p:cNvPr id="3074" name="Picture 2" descr="C:\Мои документы\СКРАП-НАБОРЫ\Сказочный сад\два куста.pn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39000" y="5500702"/>
            <a:ext cx="1905000" cy="15367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99-9BF7-415E-9359-59704F3FBC7D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6E83-DFCD-4035-9A90-435F3867003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3075" name="Picture 3" descr="C:\Мои документы\СКРАП-НАБОРЫ\РОМАШКОВОЕ чудо\пейзах лето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2050" name="Picture 2" descr="C:\Documents and Settings\Наташа\Рабочий стол\Новая папка\ураган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6" descr="C:\Мои документы\СКРАП-НАБОРЫ\дерево 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929198"/>
            <a:ext cx="1268739" cy="1441749"/>
          </a:xfrm>
          <a:prstGeom prst="rect">
            <a:avLst/>
          </a:prstGeom>
          <a:noFill/>
        </p:spPr>
      </p:pic>
      <p:pic>
        <p:nvPicPr>
          <p:cNvPr id="1027" name="Picture 3" descr="C:\Мои документы\ИЛЛЮСТРАЦИИ\Буревестник\много голубей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481513" cy="3800475"/>
          </a:xfrm>
          <a:prstGeom prst="rect">
            <a:avLst/>
          </a:prstGeom>
          <a:noFill/>
        </p:spPr>
      </p:pic>
      <p:pic>
        <p:nvPicPr>
          <p:cNvPr id="1029" name="Picture 5" descr="C:\Мои документы\СКРАП-НАБОРЫ\Деревенский скрап-набор\полянка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7418" y="6143644"/>
            <a:ext cx="3816582" cy="950914"/>
          </a:xfrm>
          <a:prstGeom prst="rect">
            <a:avLst/>
          </a:prstGeom>
          <a:noFill/>
        </p:spPr>
      </p:pic>
      <p:pic>
        <p:nvPicPr>
          <p:cNvPr id="10" name="Picture 6" descr="C:\Мои документы\СКРАП-НАБОРЫ\дерево 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572008"/>
            <a:ext cx="1785950" cy="2029490"/>
          </a:xfrm>
          <a:prstGeom prst="rect">
            <a:avLst/>
          </a:prstGeom>
          <a:noFill/>
        </p:spPr>
      </p:pic>
      <p:pic>
        <p:nvPicPr>
          <p:cNvPr id="1028" name="Picture 4" descr="C:\Мои документы\СКРАП-НАБОРЫ\Деревенский скрап-набор\полянка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6" y="6000768"/>
            <a:ext cx="4429156" cy="1104895"/>
          </a:xfrm>
          <a:prstGeom prst="rect">
            <a:avLst/>
          </a:prstGeom>
          <a:noFill/>
        </p:spPr>
      </p:pic>
      <p:pic>
        <p:nvPicPr>
          <p:cNvPr id="3" name="Picture 2" descr="C:\Мои документы\СКРАП-НАБОРЫ\Сказочный сад\два куста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5094461"/>
            <a:ext cx="2000232" cy="1763539"/>
          </a:xfrm>
          <a:prstGeom prst="rect">
            <a:avLst/>
          </a:prstGeom>
          <a:noFill/>
        </p:spPr>
      </p:pic>
      <p:sp>
        <p:nvSpPr>
          <p:cNvPr id="11" name="Капля 10"/>
          <p:cNvSpPr/>
          <p:nvPr userDrawn="1"/>
        </p:nvSpPr>
        <p:spPr>
          <a:xfrm>
            <a:off x="1000100" y="0"/>
            <a:ext cx="8143900" cy="6715148"/>
          </a:xfrm>
          <a:prstGeom prst="teardrop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2050" name="Picture 2" descr="C:\Documents and Settings\Наташа\Рабочий стол\Новая папка\ураган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6" descr="C:\Мои документы\СКРАП-НАБОРЫ\дерево 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929198"/>
            <a:ext cx="1268739" cy="1441749"/>
          </a:xfrm>
          <a:prstGeom prst="rect">
            <a:avLst/>
          </a:prstGeom>
          <a:noFill/>
        </p:spPr>
      </p:pic>
      <p:pic>
        <p:nvPicPr>
          <p:cNvPr id="1027" name="Picture 3" descr="C:\Мои документы\ИЛЛЮСТРАЦИИ\Буревестник\много голубей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481513" cy="3800475"/>
          </a:xfrm>
          <a:prstGeom prst="rect">
            <a:avLst/>
          </a:prstGeom>
          <a:noFill/>
        </p:spPr>
      </p:pic>
      <p:pic>
        <p:nvPicPr>
          <p:cNvPr id="1029" name="Picture 5" descr="C:\Мои документы\СКРАП-НАБОРЫ\Деревенский скрап-набор\полянка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7418" y="6143644"/>
            <a:ext cx="3816582" cy="950914"/>
          </a:xfrm>
          <a:prstGeom prst="rect">
            <a:avLst/>
          </a:prstGeom>
          <a:noFill/>
        </p:spPr>
      </p:pic>
      <p:pic>
        <p:nvPicPr>
          <p:cNvPr id="10" name="Picture 6" descr="C:\Мои документы\СКРАП-НАБОРЫ\дерево 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572008"/>
            <a:ext cx="1785950" cy="2029490"/>
          </a:xfrm>
          <a:prstGeom prst="rect">
            <a:avLst/>
          </a:prstGeom>
          <a:noFill/>
        </p:spPr>
      </p:pic>
      <p:pic>
        <p:nvPicPr>
          <p:cNvPr id="1028" name="Picture 4" descr="C:\Мои документы\СКРАП-НАБОРЫ\Деревенский скрап-набор\полянка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6" y="6000768"/>
            <a:ext cx="4429156" cy="1104895"/>
          </a:xfrm>
          <a:prstGeom prst="rect">
            <a:avLst/>
          </a:prstGeom>
          <a:noFill/>
        </p:spPr>
      </p:pic>
      <p:pic>
        <p:nvPicPr>
          <p:cNvPr id="3" name="Picture 2" descr="C:\Мои документы\СКРАП-НАБОРЫ\Сказочный сад\два куста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5094461"/>
            <a:ext cx="2000232" cy="1763539"/>
          </a:xfrm>
          <a:prstGeom prst="rect">
            <a:avLst/>
          </a:prstGeom>
          <a:noFill/>
        </p:spPr>
      </p:pic>
      <p:sp>
        <p:nvSpPr>
          <p:cNvPr id="11" name="Капля 10"/>
          <p:cNvSpPr/>
          <p:nvPr userDrawn="1"/>
        </p:nvSpPr>
        <p:spPr>
          <a:xfrm>
            <a:off x="1000100" y="0"/>
            <a:ext cx="8143900" cy="6715148"/>
          </a:xfrm>
          <a:prstGeom prst="teardrop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2050" name="Picture 2" descr="C:\Documents and Settings\Наташа\Рабочий стол\Новая папка\ураган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6" descr="C:\Мои документы\СКРАП-НАБОРЫ\дерево 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929198"/>
            <a:ext cx="1268739" cy="1441749"/>
          </a:xfrm>
          <a:prstGeom prst="rect">
            <a:avLst/>
          </a:prstGeom>
          <a:noFill/>
        </p:spPr>
      </p:pic>
      <p:pic>
        <p:nvPicPr>
          <p:cNvPr id="1027" name="Picture 3" descr="C:\Мои документы\ИЛЛЮСТРАЦИИ\Буревестник\много голубей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481513" cy="3800475"/>
          </a:xfrm>
          <a:prstGeom prst="rect">
            <a:avLst/>
          </a:prstGeom>
          <a:noFill/>
        </p:spPr>
      </p:pic>
      <p:pic>
        <p:nvPicPr>
          <p:cNvPr id="1029" name="Picture 5" descr="C:\Мои документы\СКРАП-НАБОРЫ\Деревенский скрап-набор\полянка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7418" y="6143644"/>
            <a:ext cx="3816582" cy="950914"/>
          </a:xfrm>
          <a:prstGeom prst="rect">
            <a:avLst/>
          </a:prstGeom>
          <a:noFill/>
        </p:spPr>
      </p:pic>
      <p:pic>
        <p:nvPicPr>
          <p:cNvPr id="10" name="Picture 6" descr="C:\Мои документы\СКРАП-НАБОРЫ\дерево 2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572008"/>
            <a:ext cx="1785950" cy="2029490"/>
          </a:xfrm>
          <a:prstGeom prst="rect">
            <a:avLst/>
          </a:prstGeom>
          <a:noFill/>
        </p:spPr>
      </p:pic>
      <p:pic>
        <p:nvPicPr>
          <p:cNvPr id="1028" name="Picture 4" descr="C:\Мои документы\СКРАП-НАБОРЫ\Деревенский скрап-набор\полянка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14346" y="6000768"/>
            <a:ext cx="4429156" cy="1104895"/>
          </a:xfrm>
          <a:prstGeom prst="rect">
            <a:avLst/>
          </a:prstGeom>
          <a:noFill/>
        </p:spPr>
      </p:pic>
      <p:pic>
        <p:nvPicPr>
          <p:cNvPr id="3" name="Picture 2" descr="C:\Мои документы\СКРАП-НАБОРЫ\Сказочный сад\два куста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86644" y="5094461"/>
            <a:ext cx="2000232" cy="1763539"/>
          </a:xfrm>
          <a:prstGeom prst="rect">
            <a:avLst/>
          </a:prstGeom>
          <a:noFill/>
        </p:spPr>
      </p:pic>
      <p:sp>
        <p:nvSpPr>
          <p:cNvPr id="11" name="Капля 10"/>
          <p:cNvSpPr/>
          <p:nvPr userDrawn="1"/>
        </p:nvSpPr>
        <p:spPr>
          <a:xfrm>
            <a:off x="1000100" y="0"/>
            <a:ext cx="8143900" cy="6715148"/>
          </a:xfrm>
          <a:prstGeom prst="teardrop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C0499-9BF7-415E-9359-59704F3FBC7D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6E83-DFCD-4035-9A90-435F386700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0C0499-9BF7-415E-9359-59704F3FBC7D}" type="datetimeFigureOut">
              <a:rPr lang="ru-RU" smtClean="0"/>
              <a:pPr/>
              <a:t>28.10.2018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46E83-DFCD-4035-9A90-435F386700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9" r:id="rId3"/>
    <p:sldLayoutId id="2147483660" r:id="rId4"/>
    <p:sldLayoutId id="2147483661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7" Type="http://schemas.openxmlformats.org/officeDocument/2006/relationships/image" Target="../media/image31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slide" Target="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2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65C9C8C-2D35-47C6-ADA3-577C959A0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2218258"/>
          </a:xfrm>
        </p:spPr>
        <p:txBody>
          <a:bodyPr>
            <a:normAutofit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Какое чувство испытывает лирический герой после бури?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5F256A-8E52-4047-BFFA-C56BF98F1EB7}"/>
              </a:ext>
            </a:extLst>
          </p:cNvPr>
          <p:cNvSpPr txBox="1"/>
          <p:nvPr/>
        </p:nvSpPr>
        <p:spPr>
          <a:xfrm>
            <a:off x="1691680" y="2518970"/>
            <a:ext cx="71287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Ему тревожно;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буря не приносит успокоения, потому что в ней нет гармонии, умиротворения;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бурю он воспринимает как злую силу </a:t>
            </a:r>
            <a:r>
              <a:rPr lang="ru-RU" sz="2400" dirty="0">
                <a:solidFill>
                  <a:srgbClr val="FFC000"/>
                </a:solidFill>
              </a:rPr>
              <a:t>(«…запахло серой»</a:t>
            </a:r>
            <a:r>
              <a:rPr lang="ru-RU" sz="2400" dirty="0">
                <a:solidFill>
                  <a:schemeClr val="bg1"/>
                </a:solidFill>
              </a:rPr>
              <a:t>,- говорит он)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FB16DA-2684-4235-8842-AD8A9E2B0576}"/>
              </a:ext>
            </a:extLst>
          </p:cNvPr>
          <p:cNvSpPr txBox="1"/>
          <p:nvPr/>
        </p:nvSpPr>
        <p:spPr>
          <a:xfrm>
            <a:off x="2483768" y="4869160"/>
            <a:ext cx="5576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</a:rPr>
              <a:t>Символом чего является </a:t>
            </a:r>
            <a:r>
              <a:rPr lang="ru-RU" sz="2400" dirty="0">
                <a:solidFill>
                  <a:schemeClr val="bg1"/>
                </a:solidFill>
                <a:hlinkClick r:id="rId2" action="ppaction://hlinksldjump"/>
              </a:rPr>
              <a:t>ЗАПАХ СЕРЫ</a:t>
            </a:r>
            <a:r>
              <a:rPr lang="ru-RU" sz="2400" dirty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61657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6BAF117-B2CE-4B7E-84BC-FD624E93C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58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Чем объясняется тревожное состояние лирического героя?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326097-C7D1-4579-A5CA-E1C38088C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9" y="1289720"/>
            <a:ext cx="3795470" cy="4869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17D0F7-3C14-4526-9BC7-A4C221E720F9}"/>
              </a:ext>
            </a:extLst>
          </p:cNvPr>
          <p:cNvSpPr txBox="1"/>
          <p:nvPr/>
        </p:nvSpPr>
        <p:spPr>
          <a:xfrm>
            <a:off x="827584" y="6137805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Портрет </a:t>
            </a:r>
            <a:r>
              <a:rPr lang="ru-RU" dirty="0" err="1">
                <a:solidFill>
                  <a:schemeClr val="bg1"/>
                </a:solidFill>
              </a:rPr>
              <a:t>И.С.Тургенева</a:t>
            </a:r>
            <a:r>
              <a:rPr lang="ru-RU" dirty="0">
                <a:solidFill>
                  <a:schemeClr val="bg1"/>
                </a:solidFill>
              </a:rPr>
              <a:t>.     Худ. </a:t>
            </a:r>
            <a:r>
              <a:rPr lang="ru-RU" dirty="0" err="1">
                <a:solidFill>
                  <a:schemeClr val="bg1"/>
                </a:solidFill>
              </a:rPr>
              <a:t>Я.П.Полонский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74348D-78DE-440A-94D7-1B3C56A7D2C5}"/>
              </a:ext>
            </a:extLst>
          </p:cNvPr>
          <p:cNvSpPr txBox="1"/>
          <p:nvPr/>
        </p:nvSpPr>
        <p:spPr>
          <a:xfrm>
            <a:off x="4427984" y="1484784"/>
            <a:ext cx="43820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Тревожное состояние лирического героя объясняется его одиночеством. Об этом автор говорит в конце: «…я один… один, как всегда»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14B8FDF4-BED0-40F1-BDB3-53F0815254A6}"/>
              </a:ext>
            </a:extLst>
          </p:cNvPr>
          <p:cNvSpPr/>
          <p:nvPr/>
        </p:nvSpPr>
        <p:spPr>
          <a:xfrm>
            <a:off x="6228184" y="3689666"/>
            <a:ext cx="180020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3" action="ppaction://hlinksldjump"/>
              </a:rPr>
              <a:t>Справка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065AE0-F7CB-443F-893B-FB85786BE270}"/>
              </a:ext>
            </a:extLst>
          </p:cNvPr>
          <p:cNvSpPr txBox="1"/>
          <p:nvPr/>
        </p:nvSpPr>
        <p:spPr>
          <a:xfrm>
            <a:off x="4427984" y="4437112"/>
            <a:ext cx="43820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</a:rPr>
              <a:t>Однако так ли безрадостно самочувствие Тургенева? Так ли безнадёжно-тоскливо его настроение?</a:t>
            </a:r>
          </a:p>
        </p:txBody>
      </p:sp>
    </p:spTree>
    <p:extLst>
      <p:ext uri="{BB962C8B-B14F-4D97-AF65-F5344CB8AC3E}">
        <p14:creationId xmlns:p14="http://schemas.microsoft.com/office/powerpoint/2010/main" val="335803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2CD2220-1021-4407-B0EF-4B5BF38E0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1165" y="188640"/>
            <a:ext cx="5987008" cy="17281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Какую роль играют            в произведении два голубя?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41E625-7E07-45D3-9C1A-23DE3537AF91}"/>
              </a:ext>
            </a:extLst>
          </p:cNvPr>
          <p:cNvSpPr txBox="1"/>
          <p:nvPr/>
        </p:nvSpPr>
        <p:spPr>
          <a:xfrm>
            <a:off x="1907704" y="2060848"/>
            <a:ext cx="4845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</a:rPr>
              <a:t>Символом чего являются голуби?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02F1DD-835C-4442-B9FD-54ECFBBE9C76}"/>
              </a:ext>
            </a:extLst>
          </p:cNvPr>
          <p:cNvSpPr txBox="1"/>
          <p:nvPr/>
        </p:nvSpPr>
        <p:spPr>
          <a:xfrm>
            <a:off x="1763688" y="2641307"/>
            <a:ext cx="650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rgbClr val="FFC000"/>
                </a:solidFill>
              </a:rPr>
              <a:t> Продолжите ассоциативный ряд: ГОЛУБИ, …..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EBC249-2CE2-4825-82EE-DF4712C3A529}"/>
              </a:ext>
            </a:extLst>
          </p:cNvPr>
          <p:cNvSpPr txBox="1"/>
          <p:nvPr/>
        </p:nvSpPr>
        <p:spPr>
          <a:xfrm>
            <a:off x="1979712" y="3429000"/>
            <a:ext cx="6290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</a:rPr>
              <a:t>Почему автор изображает двух голубей? Какой авторский замысел скрыт в этом?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1F073B-81FA-4BC7-BF0F-706616A2A658}"/>
              </a:ext>
            </a:extLst>
          </p:cNvPr>
          <p:cNvSpPr txBox="1"/>
          <p:nvPr/>
        </p:nvSpPr>
        <p:spPr>
          <a:xfrm>
            <a:off x="2152417" y="4609682"/>
            <a:ext cx="5945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>
                <a:solidFill>
                  <a:srgbClr val="FFC000"/>
                </a:solidFill>
              </a:rPr>
              <a:t>«Хорошо им! И мне хорошо ,глядя на них»</a:t>
            </a:r>
          </a:p>
        </p:txBody>
      </p:sp>
    </p:spTree>
    <p:extLst>
      <p:ext uri="{BB962C8B-B14F-4D97-AF65-F5344CB8AC3E}">
        <p14:creationId xmlns:p14="http://schemas.microsoft.com/office/powerpoint/2010/main" val="127435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743559D-0537-4B86-96EC-A220AFBC0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878F1F-2D56-42D8-A1AB-9B70F23E6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46047C-DA75-46CB-97CB-8835DC9D6BC7}"/>
              </a:ext>
            </a:extLst>
          </p:cNvPr>
          <p:cNvSpPr txBox="1"/>
          <p:nvPr/>
        </p:nvSpPr>
        <p:spPr>
          <a:xfrm>
            <a:off x="1259633" y="476672"/>
            <a:ext cx="3816424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/>
              <a:t>Какое чувство возникает у лирического героя, когда он видит двух голубей?</a:t>
            </a:r>
          </a:p>
        </p:txBody>
      </p:sp>
    </p:spTree>
    <p:extLst>
      <p:ext uri="{BB962C8B-B14F-4D97-AF65-F5344CB8AC3E}">
        <p14:creationId xmlns:p14="http://schemas.microsoft.com/office/powerpoint/2010/main" val="3371444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D8510-5300-40C3-9D3B-E19CD17A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98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Противопоставление чувств лирического героя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3C9BE8C-5CA2-4CC5-81AD-9D5F6ACA9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038791"/>
            <a:ext cx="4234070" cy="529258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D8ACAB-28D1-437B-8F6B-0255E5110759}"/>
              </a:ext>
            </a:extLst>
          </p:cNvPr>
          <p:cNvSpPr txBox="1"/>
          <p:nvPr/>
        </p:nvSpPr>
        <p:spPr>
          <a:xfrm>
            <a:off x="3838383" y="1192895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bg1"/>
                </a:solidFill>
              </a:rPr>
              <a:t>При виде этой картины у лирического героя меняется настроение: он проникнуто уже не грустью, а оптимизмом.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bg1"/>
                </a:solidFill>
              </a:rPr>
              <a:t>Возникает чувство умиротворения, спокойствия и гармонии.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7168234F-0089-4846-B501-9D528A365D15}"/>
              </a:ext>
            </a:extLst>
          </p:cNvPr>
          <p:cNvSpPr/>
          <p:nvPr/>
        </p:nvSpPr>
        <p:spPr>
          <a:xfrm>
            <a:off x="3621272" y="3861048"/>
            <a:ext cx="5319712" cy="23083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как бы говорит своему читателю: пускай я один (один, как всегда), но в жизни много прекрасного, когда в ней есть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ДРУЖБА, ВЗАИМОВЫРУЧКА, ТЕПЛО, СЕРДЕЧНОСТЬ И СПОКОЙСТВИЕ.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74F8FD-16C5-4355-BA73-B15F52608FD2}"/>
              </a:ext>
            </a:extLst>
          </p:cNvPr>
          <p:cNvSpPr txBox="1"/>
          <p:nvPr/>
        </p:nvSpPr>
        <p:spPr>
          <a:xfrm>
            <a:off x="827584" y="6023029"/>
            <a:ext cx="27603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Портрет </a:t>
            </a:r>
            <a:r>
              <a:rPr lang="ru-RU" dirty="0" err="1">
                <a:solidFill>
                  <a:schemeClr val="bg1"/>
                </a:solidFill>
              </a:rPr>
              <a:t>И.С.Тургенева</a:t>
            </a:r>
            <a:r>
              <a:rPr lang="ru-RU" dirty="0">
                <a:solidFill>
                  <a:schemeClr val="bg1"/>
                </a:solidFill>
              </a:rPr>
              <a:t>. Худ. </a:t>
            </a:r>
            <a:r>
              <a:rPr lang="ru-RU" dirty="0" err="1">
                <a:solidFill>
                  <a:schemeClr val="bg1"/>
                </a:solidFill>
              </a:rPr>
              <a:t>В.А.Бобров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трелка: вправо 2">
            <a:extLst>
              <a:ext uri="{FF2B5EF4-FFF2-40B4-BE49-F238E27FC236}">
                <a16:creationId xmlns:a16="http://schemas.microsoft.com/office/drawing/2014/main" id="{7E60F7EA-399B-4ADF-BBC3-8D1FB2D67A48}"/>
              </a:ext>
            </a:extLst>
          </p:cNvPr>
          <p:cNvSpPr/>
          <p:nvPr/>
        </p:nvSpPr>
        <p:spPr>
          <a:xfrm>
            <a:off x="7365765" y="6272324"/>
            <a:ext cx="1152128" cy="5357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076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AE4A5-66D5-434B-BBF8-1EC4CBA67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45F4F3-BD63-4761-8AAB-E666B4942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47"/>
            <a:ext cx="9144000" cy="6100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8626D2-CCE3-452A-822A-6CA232F1A078}"/>
              </a:ext>
            </a:extLst>
          </p:cNvPr>
          <p:cNvSpPr txBox="1"/>
          <p:nvPr/>
        </p:nvSpPr>
        <p:spPr>
          <a:xfrm>
            <a:off x="149218" y="6144568"/>
            <a:ext cx="8845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Усадьба «Ясени» под Парижем, где </a:t>
            </a:r>
            <a:r>
              <a:rPr lang="ru-RU" sz="2400" dirty="0" err="1">
                <a:solidFill>
                  <a:schemeClr val="bg1"/>
                </a:solidFill>
              </a:rPr>
              <a:t>И.С.Тургенев</a:t>
            </a:r>
            <a:r>
              <a:rPr lang="ru-RU" sz="2400" dirty="0">
                <a:solidFill>
                  <a:schemeClr val="bg1"/>
                </a:solidFill>
              </a:rPr>
              <a:t> прожил пять лет. 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29DFE9A-7560-4B29-8D7F-730A38F990E6}"/>
              </a:ext>
            </a:extLst>
          </p:cNvPr>
          <p:cNvSpPr/>
          <p:nvPr/>
        </p:nvSpPr>
        <p:spPr>
          <a:xfrm>
            <a:off x="182118" y="198066"/>
            <a:ext cx="2808312" cy="78266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создания стихотворения</a:t>
            </a:r>
          </a:p>
          <a:p>
            <a:pPr algn="ctr"/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AE01FF2F-A326-4E48-B431-908A9BE636DA}"/>
              </a:ext>
            </a:extLst>
          </p:cNvPr>
          <p:cNvSpPr/>
          <p:nvPr/>
        </p:nvSpPr>
        <p:spPr>
          <a:xfrm>
            <a:off x="182119" y="4293096"/>
            <a:ext cx="5974058" cy="165618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Стихотворение написано в 1879 году в Париже, где Тургенев жил уже много лет и очень тосковал о родине, куда  не мог поехать, так как был смертельно болен.</a:t>
            </a: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F509A1BC-2CD3-4E33-81CA-CCAA41A3FC36}"/>
              </a:ext>
            </a:extLst>
          </p:cNvPr>
          <p:cNvSpPr/>
          <p:nvPr/>
        </p:nvSpPr>
        <p:spPr>
          <a:xfrm>
            <a:off x="7452320" y="5332991"/>
            <a:ext cx="1122424" cy="628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далее</a:t>
            </a:r>
          </a:p>
        </p:txBody>
      </p:sp>
    </p:spTree>
    <p:extLst>
      <p:ext uri="{BB962C8B-B14F-4D97-AF65-F5344CB8AC3E}">
        <p14:creationId xmlns:p14="http://schemas.microsoft.com/office/powerpoint/2010/main" val="34539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A8C7-945A-4A46-9DFA-D01D90B97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B14069-1382-4F29-A53D-BB102D780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9197" cy="6165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7603FC-1481-4026-A38C-293DA99441F9}"/>
              </a:ext>
            </a:extLst>
          </p:cNvPr>
          <p:cNvSpPr txBox="1"/>
          <p:nvPr/>
        </p:nvSpPr>
        <p:spPr>
          <a:xfrm>
            <a:off x="194423" y="6309320"/>
            <a:ext cx="8755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</a:rPr>
              <a:t>И.С.Тургенев</a:t>
            </a:r>
            <a:r>
              <a:rPr lang="ru-RU" dirty="0">
                <a:solidFill>
                  <a:schemeClr val="bg1"/>
                </a:solidFill>
              </a:rPr>
              <a:t> во время болезни. Гравюра </a:t>
            </a:r>
            <a:r>
              <a:rPr lang="ru-RU" dirty="0" err="1">
                <a:solidFill>
                  <a:schemeClr val="bg1"/>
                </a:solidFill>
              </a:rPr>
              <a:t>Ю.Барановского</a:t>
            </a:r>
            <a:r>
              <a:rPr lang="ru-RU" dirty="0">
                <a:solidFill>
                  <a:schemeClr val="bg1"/>
                </a:solidFill>
              </a:rPr>
              <a:t> по рисунку </a:t>
            </a:r>
            <a:r>
              <a:rPr lang="ru-RU" dirty="0" err="1">
                <a:solidFill>
                  <a:schemeClr val="bg1"/>
                </a:solidFill>
              </a:rPr>
              <a:t>К.Шамеро</a:t>
            </a:r>
            <a:r>
              <a:rPr lang="ru-RU" dirty="0">
                <a:solidFill>
                  <a:schemeClr val="bg1"/>
                </a:solidFill>
              </a:rPr>
              <a:t>, 1883 г</a:t>
            </a:r>
            <a:r>
              <a:rPr lang="ru-RU" dirty="0"/>
              <a:t>.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2F36B012-38EF-4252-B8B7-D334EECD8F57}"/>
              </a:ext>
            </a:extLst>
          </p:cNvPr>
          <p:cNvSpPr/>
          <p:nvPr/>
        </p:nvSpPr>
        <p:spPr>
          <a:xfrm>
            <a:off x="7452320" y="5517232"/>
            <a:ext cx="1194432" cy="6286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74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582939B-9BA5-4C6A-A1D4-3966DE34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0503"/>
            <a:ext cx="8229600" cy="1143000"/>
          </a:xfrm>
        </p:spPr>
        <p:txBody>
          <a:bodyPr/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Символом чего является сера?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9CAE0B3-5197-48AA-9D32-8DE8C947199D}"/>
              </a:ext>
            </a:extLst>
          </p:cNvPr>
          <p:cNvSpPr/>
          <p:nvPr/>
        </p:nvSpPr>
        <p:spPr>
          <a:xfrm>
            <a:off x="225860" y="4677469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Удушающий сернистый газ, непередаваемо отвратительный запах  сероводорода…  С каким человеческим качеством, ассоциируются эти свойства серы? Человеческим грехом, который согласно Библии, приводит в Ад?  </a:t>
            </a:r>
            <a:r>
              <a:rPr lang="ru-RU" sz="2000" dirty="0">
                <a:solidFill>
                  <a:srgbClr val="FFC000"/>
                </a:solidFill>
              </a:rPr>
              <a:t>Пожалуй,  все человеческие грехи можно соотнести со свойствами этого элемента</a:t>
            </a:r>
            <a:r>
              <a:rPr lang="ru-RU" sz="2000" dirty="0">
                <a:solidFill>
                  <a:schemeClr val="bg1"/>
                </a:solidFill>
              </a:rPr>
              <a:t>. Он присутствует в нас, он нужен всему живому, но при этом отвратителен.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EF7A2C-4540-4D43-ADDE-77FB26BA6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92145"/>
            <a:ext cx="4608512" cy="3256682"/>
          </a:xfrm>
          <a:prstGeom prst="rect">
            <a:avLst/>
          </a:prstGeom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id="{2EC62DB6-73B4-49A7-9963-779B608B77A8}"/>
              </a:ext>
            </a:extLst>
          </p:cNvPr>
          <p:cNvSpPr/>
          <p:nvPr/>
        </p:nvSpPr>
        <p:spPr>
          <a:xfrm>
            <a:off x="7328992" y="6253853"/>
            <a:ext cx="1296144" cy="556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3" action="ppaction://hlinksldjump"/>
              </a:rPr>
              <a:t>назад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223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Наташа\Рабочий стол\Гроза\ор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448"/>
            <a:ext cx="9144000" cy="68774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55576" y="2924944"/>
            <a:ext cx="8064895" cy="353943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  Я стоял на вершине пологого холма; передо мною — то золотым, то посеребренным морем — раскинулась и пестрела спелая рожь. Но не бегало зыби по этому морю; не струился душный воздух: назревала гроза великая. Около меня солнце еще светило — горячо и тускло; но там, за рожью, не слишком далеко, темно-синяя туча лежала грузной громадой на целой половине небосклона.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Наташа\Рабочий стол\Гроза\ор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448"/>
            <a:ext cx="9144000" cy="68774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9" y="2636912"/>
            <a:ext cx="5832648" cy="310854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Всё притаилось... всё изнывало под зловещим блеском последних солнечных лучей. Не слыхать, не видать ни одной птицы; попрятались даже воробьи. Только где-то вблизи упорно шептал и хлопал одинокий крупный лист лопуха.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B0F5C20-BA78-4BFD-9FCD-0848CEE92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Аннотация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68A3F0-BE04-4F4A-A948-2EE13DDD497E}"/>
              </a:ext>
            </a:extLst>
          </p:cNvPr>
          <p:cNvSpPr txBox="1"/>
          <p:nvPr/>
        </p:nvSpPr>
        <p:spPr>
          <a:xfrm>
            <a:off x="467544" y="1398599"/>
            <a:ext cx="8219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Работу выполнила Морозова Наталья Терентьевна, учитель русского языка и литературы высшей категории МБОУ «Павловская СОШ» Павловского района Алтайского края, 2018 год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AC5759-3226-4628-81DA-2E4FCF8FB9F1}"/>
              </a:ext>
            </a:extLst>
          </p:cNvPr>
          <p:cNvSpPr txBox="1"/>
          <p:nvPr/>
        </p:nvSpPr>
        <p:spPr>
          <a:xfrm>
            <a:off x="457200" y="2852935"/>
            <a:ext cx="84352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 Ресурс состоит из двух частей: анализ произведения </a:t>
            </a:r>
            <a:r>
              <a:rPr lang="ru-RU" sz="2000" dirty="0" err="1">
                <a:solidFill>
                  <a:schemeClr val="bg1"/>
                </a:solidFill>
              </a:rPr>
              <a:t>И.С.Тургенева</a:t>
            </a:r>
            <a:r>
              <a:rPr lang="ru-RU" sz="2000" dirty="0">
                <a:solidFill>
                  <a:schemeClr val="bg1"/>
                </a:solidFill>
              </a:rPr>
              <a:t> «Голуби» и текста этого стихотворения в прозе.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 Первая часть работы содержит не только проблемные вопросы и интересную информацию о художественных деталях, но и письменные задания исследовательского и ассоциативного характера по тексту. Применение гиперссылок, позволит оптимально использовать материал на уроке.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Вторая часть ресурса состоит из 8 красочных слайдов, на которых помещён текст стихотворения в прозе </a:t>
            </a:r>
            <a:r>
              <a:rPr lang="ru-RU" sz="2000" dirty="0" err="1">
                <a:solidFill>
                  <a:schemeClr val="bg1"/>
                </a:solidFill>
              </a:rPr>
              <a:t>И.С.Тургенева</a:t>
            </a:r>
            <a:r>
              <a:rPr lang="ru-RU" sz="2000" dirty="0">
                <a:solidFill>
                  <a:schemeClr val="bg1"/>
                </a:solidFill>
              </a:rPr>
              <a:t> «Голуби».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000" dirty="0">
                <a:solidFill>
                  <a:schemeClr val="bg1"/>
                </a:solidFill>
              </a:rPr>
              <a:t>Навигатор позволит выбрать свой путь изучения произведения великого классика</a:t>
            </a:r>
          </a:p>
        </p:txBody>
      </p:sp>
    </p:spTree>
    <p:extLst>
      <p:ext uri="{BB962C8B-B14F-4D97-AF65-F5344CB8AC3E}">
        <p14:creationId xmlns:p14="http://schemas.microsoft.com/office/powerpoint/2010/main" val="281241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Наташа\Рабочий стол\Гроза\ор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9448"/>
            <a:ext cx="9144000" cy="68774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2492896"/>
            <a:ext cx="8064895" cy="353943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Как сильно пахнет полынь на межах! Я глядел на синюю громаду... и смутно было на душе. Ну скорей же, скорей! — думалось мне, — сверкни, золотая змейка, дрогни, гром! двинься, покатись, пролейся, злая туча, прекрати тоскливое томленье! Но туча не двигалась. Она по-прежнему давила безмолвную землю... и только словно пухла да темнела.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Наташа\Рабочий стол\Гроза\getImage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700808"/>
            <a:ext cx="5184575" cy="483209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И вот по одноцветной ее синеве замелькало что-то ровно и плавно; ни дать ни взять белый платочек или снежный комок. То летел со стороны деревни белый голубь. Летел, летел — всё прямо, прямо... и потонул за лесом. Прошло несколько мгновений — та же стояла жестокая тишь...</a:t>
            </a:r>
          </a:p>
          <a:p>
            <a:r>
              <a:rPr lang="ru-RU" sz="2800" dirty="0">
                <a:solidFill>
                  <a:schemeClr val="bg1"/>
                </a:solidFill>
              </a:rPr>
              <a:t>  </a:t>
            </a:r>
          </a:p>
        </p:txBody>
      </p:sp>
      <p:pic>
        <p:nvPicPr>
          <p:cNvPr id="3074" name="Picture 2" descr="C:\Documents and Settings\Наташа\Рабочий стол\Гроза\2225251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70018" y="476672"/>
            <a:ext cx="1873982" cy="1249321"/>
          </a:xfrm>
          <a:prstGeom prst="rect">
            <a:avLst/>
          </a:prstGeom>
          <a:noFill/>
        </p:spPr>
      </p:pic>
      <p:pic>
        <p:nvPicPr>
          <p:cNvPr id="3075" name="Picture 3" descr="C:\Мои документы\СКРАП-НАБОРЫ\Скрап. Осенние\злаковы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365104"/>
            <a:ext cx="2309572" cy="2233386"/>
          </a:xfrm>
          <a:prstGeom prst="rect">
            <a:avLst/>
          </a:prstGeom>
          <a:noFill/>
        </p:spPr>
      </p:pic>
      <p:pic>
        <p:nvPicPr>
          <p:cNvPr id="3076" name="Picture 4" descr="C:\Мои документы\СКРАП-НАБОРЫ\Скрап. Осенние\злаковы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933056"/>
            <a:ext cx="2742495" cy="265203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Documents and Settings\Наташа\Рабочий стол\Гроза\ы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2735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Documents and Settings\Наташа\Рабочий стол\Гроза\grom-i-molniya-animatsionnaya-kartinka-002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-243408"/>
            <a:ext cx="3449538" cy="3066256"/>
          </a:xfrm>
          <a:prstGeom prst="rect">
            <a:avLst/>
          </a:prstGeom>
          <a:noFill/>
        </p:spPr>
      </p:pic>
      <p:pic>
        <p:nvPicPr>
          <p:cNvPr id="2053" name="Picture 5" descr="C:\Мои документы\СКРАП-НАБОРЫ\Скрап. Осенние\рож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861048"/>
            <a:ext cx="1003300" cy="1905000"/>
          </a:xfrm>
          <a:prstGeom prst="rect">
            <a:avLst/>
          </a:prstGeom>
          <a:noFill/>
        </p:spPr>
      </p:pic>
      <p:pic>
        <p:nvPicPr>
          <p:cNvPr id="2054" name="Picture 6" descr="C:\Мои документы\СКРАП-НАБОРЫ\Скрап. Осенние\рож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4368" y="4221088"/>
            <a:ext cx="1003300" cy="1905000"/>
          </a:xfrm>
          <a:prstGeom prst="rect">
            <a:avLst/>
          </a:prstGeom>
          <a:noFill/>
        </p:spPr>
      </p:pic>
      <p:pic>
        <p:nvPicPr>
          <p:cNvPr id="2055" name="Picture 7" descr="C:\Мои документы\СКРАП-НАБОРЫ\Скрап. Осенние\рож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005064"/>
            <a:ext cx="1003300" cy="1905000"/>
          </a:xfrm>
          <a:prstGeom prst="rect">
            <a:avLst/>
          </a:prstGeom>
          <a:noFill/>
        </p:spPr>
      </p:pic>
      <p:pic>
        <p:nvPicPr>
          <p:cNvPr id="2056" name="Picture 8" descr="C:\Мои документы\СКРАП-НАБОРЫ\Скрап. Осенние\рож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3573016"/>
            <a:ext cx="755576" cy="1434638"/>
          </a:xfrm>
          <a:prstGeom prst="rect">
            <a:avLst/>
          </a:prstGeom>
          <a:noFill/>
        </p:spPr>
      </p:pic>
      <p:pic>
        <p:nvPicPr>
          <p:cNvPr id="2057" name="Picture 9" descr="C:\Мои документы\СКРАП-НАБОРЫ\Скрап. Осенние\рож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953000"/>
            <a:ext cx="1003300" cy="1905000"/>
          </a:xfrm>
          <a:prstGeom prst="rect">
            <a:avLst/>
          </a:prstGeom>
          <a:noFill/>
        </p:spPr>
      </p:pic>
      <p:pic>
        <p:nvPicPr>
          <p:cNvPr id="2058" name="Picture 10" descr="C:\Мои документы\СКРАП-НАБОРЫ\Скрап. Осенние\рож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4953000"/>
            <a:ext cx="1003300" cy="1905000"/>
          </a:xfrm>
          <a:prstGeom prst="rect">
            <a:avLst/>
          </a:prstGeom>
          <a:noFill/>
        </p:spPr>
      </p:pic>
      <p:pic>
        <p:nvPicPr>
          <p:cNvPr id="2059" name="Picture 11" descr="C:\Мои документы\СКРАП-НАБОРЫ\Скрап. Осенние\рож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4953000"/>
            <a:ext cx="1003300" cy="1905000"/>
          </a:xfrm>
          <a:prstGeom prst="rect">
            <a:avLst/>
          </a:prstGeom>
          <a:noFill/>
        </p:spPr>
      </p:pic>
      <p:pic>
        <p:nvPicPr>
          <p:cNvPr id="2060" name="Picture 12" descr="C:\Мои документы\СКРАП-НАБОРЫ\Скрап. Осенние\рожь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0700" y="4149080"/>
            <a:ext cx="1003300" cy="2708920"/>
          </a:xfrm>
          <a:prstGeom prst="rect">
            <a:avLst/>
          </a:prstGeom>
          <a:noFill/>
        </p:spPr>
      </p:pic>
      <p:pic>
        <p:nvPicPr>
          <p:cNvPr id="2061" name="Picture 13" descr="C:\Мои документы\СКРАП-НАБОРЫ\Скрап. Осенние\туч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96552" y="-171400"/>
            <a:ext cx="3810000" cy="2349500"/>
          </a:xfrm>
          <a:prstGeom prst="rect">
            <a:avLst/>
          </a:prstGeom>
          <a:noFill/>
        </p:spPr>
      </p:pic>
      <p:pic>
        <p:nvPicPr>
          <p:cNvPr id="2062" name="Picture 14" descr="C:\Мои документы\СКРАП-НАБОРЫ\Скрап. Осенние\туч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-387424"/>
            <a:ext cx="3810000" cy="2349500"/>
          </a:xfrm>
          <a:prstGeom prst="rect">
            <a:avLst/>
          </a:prstGeom>
          <a:noFill/>
        </p:spPr>
      </p:pic>
      <p:pic>
        <p:nvPicPr>
          <p:cNvPr id="2063" name="Picture 15" descr="C:\Мои документы\СКРАП-НАБОРЫ\Скрап. Осенние\туч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548680"/>
            <a:ext cx="3810000" cy="2349500"/>
          </a:xfrm>
          <a:prstGeom prst="rect">
            <a:avLst/>
          </a:prstGeom>
          <a:noFill/>
        </p:spPr>
      </p:pic>
      <p:pic>
        <p:nvPicPr>
          <p:cNvPr id="19" name="Picture 4" descr="C:\Мои документы\СКРАП-НАБОРЫ\Скрап. Осенние\злаковые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68560" y="4205970"/>
            <a:ext cx="4248472" cy="2652030"/>
          </a:xfrm>
          <a:prstGeom prst="rect">
            <a:avLst/>
          </a:prstGeom>
          <a:noFill/>
        </p:spPr>
      </p:pic>
      <p:pic>
        <p:nvPicPr>
          <p:cNvPr id="20" name="Picture 4" descr="C:\Мои документы\СКРАП-НАБОРЫ\Скрап. Осенние\злаковые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205970"/>
            <a:ext cx="3600400" cy="2652030"/>
          </a:xfrm>
          <a:prstGeom prst="rect">
            <a:avLst/>
          </a:prstGeom>
          <a:noFill/>
        </p:spPr>
      </p:pic>
      <p:pic>
        <p:nvPicPr>
          <p:cNvPr id="21" name="Picture 4" descr="C:\Мои документы\СКРАП-НАБОРЫ\Скрап. Осенние\злаковые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205970"/>
            <a:ext cx="4392488" cy="265203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67544" y="3429000"/>
            <a:ext cx="6984776" cy="255454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  Но глядь! Уже </a:t>
            </a:r>
            <a:r>
              <a:rPr lang="ru-RU" sz="3200" i="1" dirty="0">
                <a:solidFill>
                  <a:schemeClr val="bg1"/>
                </a:solidFill>
              </a:rPr>
              <a:t>два</a:t>
            </a:r>
            <a:r>
              <a:rPr lang="ru-RU" sz="3200" dirty="0">
                <a:solidFill>
                  <a:schemeClr val="bg1"/>
                </a:solidFill>
              </a:rPr>
              <a:t> платка мелькают, </a:t>
            </a:r>
            <a:r>
              <a:rPr lang="ru-RU" sz="3200" i="1" dirty="0">
                <a:solidFill>
                  <a:schemeClr val="bg1"/>
                </a:solidFill>
              </a:rPr>
              <a:t>два</a:t>
            </a:r>
            <a:r>
              <a:rPr lang="ru-RU" sz="3200" dirty="0">
                <a:solidFill>
                  <a:schemeClr val="bg1"/>
                </a:solidFill>
              </a:rPr>
              <a:t> комочка несутся назад: то летят домой ровным полетом </a:t>
            </a:r>
            <a:r>
              <a:rPr lang="ru-RU" sz="3200" i="1" dirty="0">
                <a:solidFill>
                  <a:schemeClr val="bg1"/>
                </a:solidFill>
              </a:rPr>
              <a:t>два</a:t>
            </a:r>
            <a:r>
              <a:rPr lang="ru-RU" sz="3200" dirty="0">
                <a:solidFill>
                  <a:schemeClr val="bg1"/>
                </a:solidFill>
              </a:rPr>
              <a:t> белых голубя. И вот, наконец, сорвалась буря — и пошла потеха!</a:t>
            </a:r>
          </a:p>
        </p:txBody>
      </p:sp>
      <p:pic>
        <p:nvPicPr>
          <p:cNvPr id="22" name="Picture 2" descr="C:\Documents and Settings\Наташа\Рабочий стол\Гроза\2225251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844824"/>
            <a:ext cx="1873982" cy="1249321"/>
          </a:xfrm>
          <a:prstGeom prst="rect">
            <a:avLst/>
          </a:prstGeom>
          <a:noFill/>
        </p:spPr>
      </p:pic>
      <p:pic>
        <p:nvPicPr>
          <p:cNvPr id="23" name="Picture 2" descr="C:\Documents and Settings\Наташа\Рабочий стол\Гроза\22252510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1628800"/>
            <a:ext cx="1873982" cy="1249321"/>
          </a:xfrm>
          <a:prstGeom prst="rect">
            <a:avLst/>
          </a:prstGeom>
          <a:noFill/>
        </p:spPr>
      </p:pic>
      <p:pic>
        <p:nvPicPr>
          <p:cNvPr id="24" name="Picture 13" descr="C:\Мои документы\СКРАП-НАБОРЫ\Скрап. Осенние\тучи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-387425"/>
            <a:ext cx="4386064" cy="270473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Наташа\Рабочий стол\Гроза\lightning1or9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17" y="0"/>
            <a:ext cx="9116183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C:\Documents and Settings\Наташа\Рабочий стол\Гроза\0_1fed1_d613ea6b_XL.jp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3356992"/>
            <a:ext cx="7848872" cy="3108543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Я едва домой добежал. Визжит ветер, мечется как бешеный, мчатся рыжие, низкие, словно в клочья разорванные облака, всё закрутилось, смешалось, захлестал, закачался отвесными столбами рьяный ливень, молнии слепят огнистой зеленью, стреляет как из пушки отрывистый гром, запахло серой…</a:t>
            </a:r>
          </a:p>
        </p:txBody>
      </p:sp>
      <p:pic>
        <p:nvPicPr>
          <p:cNvPr id="6" name="Picture 15" descr="C:\Мои документы\СКРАП-НАБОРЫ\Скрап. Осенние\туч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-459432"/>
            <a:ext cx="6516216" cy="2613793"/>
          </a:xfrm>
          <a:prstGeom prst="rect">
            <a:avLst/>
          </a:prstGeom>
          <a:noFill/>
        </p:spPr>
      </p:pic>
      <p:pic>
        <p:nvPicPr>
          <p:cNvPr id="7" name="Picture 15" descr="C:\Мои документы\СКРАП-НАБОРЫ\Скрап. Осенние\туч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92696"/>
            <a:ext cx="5231284" cy="3225958"/>
          </a:xfrm>
          <a:prstGeom prst="rect">
            <a:avLst/>
          </a:prstGeom>
          <a:noFill/>
        </p:spPr>
      </p:pic>
      <p:pic>
        <p:nvPicPr>
          <p:cNvPr id="9" name="Picture 15" descr="C:\Мои документы\СКРАП-НАБОРЫ\Скрап. Осенние\туч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-387424"/>
            <a:ext cx="5231284" cy="3225958"/>
          </a:xfrm>
          <a:prstGeom prst="rect">
            <a:avLst/>
          </a:prstGeom>
          <a:noFill/>
        </p:spPr>
      </p:pic>
      <p:pic>
        <p:nvPicPr>
          <p:cNvPr id="10" name="Picture 15" descr="C:\Мои документы\СКРАП-НАБОРЫ\Скрап. Осенние\тучи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-459432"/>
            <a:ext cx="5231284" cy="3225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Наташа\Рабочий стол\Гроза\бь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11560" y="4653136"/>
            <a:ext cx="8064895" cy="181588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Но под навесом крыши, на самом </a:t>
            </a:r>
            <a:r>
              <a:rPr lang="ru-RU" sz="2800" dirty="0" err="1">
                <a:solidFill>
                  <a:schemeClr val="bg1"/>
                </a:solidFill>
              </a:rPr>
              <a:t>кра́юшке</a:t>
            </a:r>
            <a:r>
              <a:rPr lang="ru-RU" sz="2800" dirty="0">
                <a:solidFill>
                  <a:schemeClr val="bg1"/>
                </a:solidFill>
              </a:rPr>
              <a:t> слухового окна, рядышком сидят два белых голубя — и тот, кто слетал за товарищем, и тот, кого он привел и, может быть, спас.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Documents and Settings\Наташа\Рабочий стол\Гроза\бь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04959" y="4403877"/>
            <a:ext cx="8064895" cy="181588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 Нахохлились оба — и чувствует каждый своим крылом крыло соседа... Хорошо им! И мне хорошо, глядя на них... Хоть я и один... один, как всегда.               Май, 1879</a:t>
            </a:r>
          </a:p>
        </p:txBody>
      </p:sp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651A3D1C-BA82-49CB-BEA1-260FEA8E9B4D}"/>
              </a:ext>
            </a:extLst>
          </p:cNvPr>
          <p:cNvSpPr/>
          <p:nvPr/>
        </p:nvSpPr>
        <p:spPr>
          <a:xfrm>
            <a:off x="6660232" y="6301011"/>
            <a:ext cx="1194432" cy="647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hlinkClick r:id="rId3" action="ppaction://hlinksldjump"/>
              </a:rPr>
              <a:t>Назад</a:t>
            </a:r>
            <a:r>
              <a:rPr lang="ru-RU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Наташа\Рабочий стол\Гроза\кв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2884"/>
            <a:ext cx="4386064" cy="6845116"/>
          </a:xfrm>
          <a:prstGeom prst="rect">
            <a:avLst/>
          </a:prstGeom>
          <a:noFill/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5D50874-457F-4447-8F8C-696CC7602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143000"/>
          </a:xfrm>
        </p:spPr>
        <p:txBody>
          <a:bodyPr/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Навигатор</a:t>
            </a:r>
            <a:r>
              <a:rPr lang="ru-RU" dirty="0"/>
              <a:t>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7167F9C-6942-48FE-BA01-E4CD60830B59}"/>
              </a:ext>
            </a:extLst>
          </p:cNvPr>
          <p:cNvSpPr/>
          <p:nvPr/>
        </p:nvSpPr>
        <p:spPr>
          <a:xfrm>
            <a:off x="611560" y="2179712"/>
            <a:ext cx="3528392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hlinkClick r:id="rId3" action="ppaction://hlinksldjump"/>
              </a:rPr>
              <a:t>Анализ стихотворения в прозе «Голуби»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839EFB6-CC7D-4A98-B5C0-201035C0DC92}"/>
              </a:ext>
            </a:extLst>
          </p:cNvPr>
          <p:cNvSpPr/>
          <p:nvPr/>
        </p:nvSpPr>
        <p:spPr>
          <a:xfrm>
            <a:off x="616217" y="3933056"/>
            <a:ext cx="3528392" cy="9144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hlinkClick r:id="rId4" action="ppaction://hlinksldjump"/>
              </a:rPr>
              <a:t>Текст стихотворения в прозе «Голуби»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B990D80-6E51-4C00-B060-0EE811252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094" y="116632"/>
            <a:ext cx="5626968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Каков жанр произведения?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0F121F-B847-412F-BFF8-F501AB50C25C}"/>
              </a:ext>
            </a:extLst>
          </p:cNvPr>
          <p:cNvSpPr txBox="1"/>
          <p:nvPr/>
        </p:nvSpPr>
        <p:spPr>
          <a:xfrm>
            <a:off x="2843808" y="1556792"/>
            <a:ext cx="42116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Стихотворение в прозе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850759-B811-46AD-995C-ABA365E16F1F}"/>
              </a:ext>
            </a:extLst>
          </p:cNvPr>
          <p:cNvSpPr txBox="1"/>
          <p:nvPr/>
        </p:nvSpPr>
        <p:spPr>
          <a:xfrm>
            <a:off x="1619672" y="2296036"/>
            <a:ext cx="7200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 Это небольшое прозаическое произведение лирического характера. В стихотворениях в прозе, как правило, преобладает не повествовательный, а </a:t>
            </a:r>
            <a:r>
              <a:rPr lang="ru-RU" sz="2800" dirty="0">
                <a:solidFill>
                  <a:srgbClr val="FFC000"/>
                </a:solidFill>
              </a:rPr>
              <a:t>субъективно-оценочный момент, </a:t>
            </a:r>
            <a:r>
              <a:rPr lang="ru-RU" sz="2800" dirty="0">
                <a:solidFill>
                  <a:schemeClr val="bg1"/>
                </a:solidFill>
              </a:rPr>
              <a:t>большое значение приобретает </a:t>
            </a:r>
            <a:r>
              <a:rPr lang="ru-RU" sz="2800" dirty="0">
                <a:solidFill>
                  <a:srgbClr val="FFC000"/>
                </a:solidFill>
              </a:rPr>
              <a:t>эмоциональная окраска речи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105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73819-37B4-4AE2-BA27-A9B4F7DEE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Наблюдаем, отвечаем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DB2A53-AE12-474E-A708-7626956B3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57" y="1556792"/>
            <a:ext cx="5254336" cy="481967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3A8D51-9F31-4615-BC32-7353D264FD9D}"/>
              </a:ext>
            </a:extLst>
          </p:cNvPr>
          <p:cNvSpPr txBox="1"/>
          <p:nvPr/>
        </p:nvSpPr>
        <p:spPr>
          <a:xfrm>
            <a:off x="362050" y="1772816"/>
            <a:ext cx="338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</a:rPr>
              <a:t>Какие же чувства, переживания передаёт Иван Сергеевич Тургенев в этом стихотворении в прозе?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FE2B08-1D31-44BC-A2A8-F6F6C856180D}"/>
              </a:ext>
            </a:extLst>
          </p:cNvPr>
          <p:cNvSpPr txBox="1"/>
          <p:nvPr/>
        </p:nvSpPr>
        <p:spPr>
          <a:xfrm>
            <a:off x="471339" y="4725144"/>
            <a:ext cx="3024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</a:rPr>
              <a:t>Каким настроением оно проникнуто?</a:t>
            </a:r>
          </a:p>
        </p:txBody>
      </p:sp>
    </p:spTree>
    <p:extLst>
      <p:ext uri="{BB962C8B-B14F-4D97-AF65-F5344CB8AC3E}">
        <p14:creationId xmlns:p14="http://schemas.microsoft.com/office/powerpoint/2010/main" val="2926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467A8-3BAB-4301-BA5D-E76D184F0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Особенность композиции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624D941-144F-4ED9-8928-B99B7F6B37F8}"/>
              </a:ext>
            </a:extLst>
          </p:cNvPr>
          <p:cNvSpPr/>
          <p:nvPr/>
        </p:nvSpPr>
        <p:spPr>
          <a:xfrm>
            <a:off x="2627784" y="1442720"/>
            <a:ext cx="3240360" cy="1143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Описание природы и чувств лирического героя</a:t>
            </a:r>
          </a:p>
        </p:txBody>
      </p:sp>
      <p:graphicFrame>
        <p:nvGraphicFramePr>
          <p:cNvPr id="9" name="Схема 8">
            <a:extLst>
              <a:ext uri="{FF2B5EF4-FFF2-40B4-BE49-F238E27FC236}">
                <a16:creationId xmlns:a16="http://schemas.microsoft.com/office/drawing/2014/main" id="{821BD467-CB2D-462F-8892-A319B60553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287462"/>
              </p:ext>
            </p:extLst>
          </p:nvPr>
        </p:nvGraphicFramePr>
        <p:xfrm>
          <a:off x="436387" y="2492896"/>
          <a:ext cx="4536504" cy="3108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6544A133-BDC4-405B-964F-FD88FA2C12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8768945"/>
              </p:ext>
            </p:extLst>
          </p:nvPr>
        </p:nvGraphicFramePr>
        <p:xfrm>
          <a:off x="5436096" y="2132856"/>
          <a:ext cx="4722302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30ADDD8-4BB0-4095-ADB2-683FA08E0D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878324"/>
            <a:ext cx="2150754" cy="27879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434207-1866-44ED-ACAF-1B124EDD2545}"/>
              </a:ext>
            </a:extLst>
          </p:cNvPr>
          <p:cNvSpPr txBox="1"/>
          <p:nvPr/>
        </p:nvSpPr>
        <p:spPr>
          <a:xfrm>
            <a:off x="899592" y="5894304"/>
            <a:ext cx="7970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Оба описания природы передают чувство тоски и тревоги</a:t>
            </a:r>
          </a:p>
        </p:txBody>
      </p:sp>
    </p:spTree>
    <p:extLst>
      <p:ext uri="{BB962C8B-B14F-4D97-AF65-F5344CB8AC3E}">
        <p14:creationId xmlns:p14="http://schemas.microsoft.com/office/powerpoint/2010/main" val="209678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5FD25B-BD47-433A-9AEA-B7B64072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31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Как автор изображает природу перед грозой?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CBEEBF-C050-488F-8383-9B279AC28180}"/>
              </a:ext>
            </a:extLst>
          </p:cNvPr>
          <p:cNvSpPr txBox="1"/>
          <p:nvPr/>
        </p:nvSpPr>
        <p:spPr>
          <a:xfrm>
            <a:off x="457200" y="1448027"/>
            <a:ext cx="8507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</a:rPr>
              <a:t> Выпишите из текста примеры, описывающие природу перед грозой. Какой образ природы создаёт автор?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A961478C-E697-4EB2-9055-4645027017C8}"/>
              </a:ext>
            </a:extLst>
          </p:cNvPr>
          <p:cNvSpPr/>
          <p:nvPr/>
        </p:nvSpPr>
        <p:spPr>
          <a:xfrm>
            <a:off x="1763688" y="6165304"/>
            <a:ext cx="5971492" cy="48331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 природы, гнетущей, давящей…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33B7BF-1905-4CCE-98D1-9E98E9704CB6}"/>
              </a:ext>
            </a:extLst>
          </p:cNvPr>
          <p:cNvSpPr txBox="1"/>
          <p:nvPr/>
        </p:nvSpPr>
        <p:spPr>
          <a:xfrm>
            <a:off x="500963" y="2344727"/>
            <a:ext cx="4248471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FFC000"/>
                </a:solidFill>
              </a:rPr>
              <a:t>душный воздух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FFC000"/>
                </a:solidFill>
              </a:rPr>
              <a:t>солнце светило тускло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FFC000"/>
                </a:solidFill>
              </a:rPr>
              <a:t>туча лежала грозной громадой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FFC000"/>
                </a:solidFill>
              </a:rPr>
              <a:t>все изнывало под зловещим  блеском последних солнечных лучей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FFC000"/>
                </a:solidFill>
              </a:rPr>
              <a:t>смутно было на душе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FFC000"/>
                </a:solidFill>
              </a:rPr>
              <a:t>злая туча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FFC000"/>
                </a:solidFill>
              </a:rPr>
              <a:t>тоскливое томленье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FFC000"/>
                </a:solidFill>
              </a:rPr>
              <a:t>туча давила, пухла и темнела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rgbClr val="FFC000"/>
                </a:solidFill>
              </a:rPr>
              <a:t>жестокая тишь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2B2643-1725-41E8-A650-3D24CE4D2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47" y="2279024"/>
            <a:ext cx="4605642" cy="345423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49616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A32DE-FE32-455D-B5D3-6E9097FB9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54517"/>
            <a:ext cx="8568952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Синтаксический и лексический анализ цитаты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65A521-062B-4D6A-8D3C-EC59AF4D6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192" y="1417638"/>
            <a:ext cx="4186808" cy="528584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8D9CBB-6DB0-4251-8DD1-E50BCD59CAB4}"/>
              </a:ext>
            </a:extLst>
          </p:cNvPr>
          <p:cNvSpPr txBox="1"/>
          <p:nvPr/>
        </p:nvSpPr>
        <p:spPr>
          <a:xfrm>
            <a:off x="467544" y="1556792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C000"/>
                </a:solidFill>
              </a:rPr>
              <a:t>« И вот, наконец, сорвалась буря - и пошла потеха!»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90C203-19A3-4966-971F-87F5B564066B}"/>
              </a:ext>
            </a:extLst>
          </p:cNvPr>
          <p:cNvSpPr txBox="1"/>
          <p:nvPr/>
        </p:nvSpPr>
        <p:spPr>
          <a:xfrm>
            <a:off x="359558" y="2631162"/>
            <a:ext cx="4752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</a:rPr>
              <a:t>  Какую роль играет тире в этом предложении?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33BC7-EF40-4BEA-BEEC-6AABECE7A49A}"/>
              </a:ext>
            </a:extLst>
          </p:cNvPr>
          <p:cNvSpPr txBox="1"/>
          <p:nvPr/>
        </p:nvSpPr>
        <p:spPr>
          <a:xfrm>
            <a:off x="359558" y="3648182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400" dirty="0">
                <a:solidFill>
                  <a:schemeClr val="bg1"/>
                </a:solidFill>
              </a:rPr>
              <a:t> В каком значении употребляется здесь слово ПОТЕХА?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D3A13133-5034-495D-B5D8-2C767B53D2E6}"/>
              </a:ext>
            </a:extLst>
          </p:cNvPr>
          <p:cNvSpPr/>
          <p:nvPr/>
        </p:nvSpPr>
        <p:spPr>
          <a:xfrm>
            <a:off x="827584" y="5013176"/>
            <a:ext cx="3960440" cy="129614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Слово «потеха» в данном тексте употребляется в значении </a:t>
            </a:r>
            <a:r>
              <a:rPr lang="ru-RU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«НЕРАЗБЕРИХА»</a:t>
            </a:r>
          </a:p>
        </p:txBody>
      </p:sp>
    </p:spTree>
    <p:extLst>
      <p:ext uri="{BB962C8B-B14F-4D97-AF65-F5344CB8AC3E}">
        <p14:creationId xmlns:p14="http://schemas.microsoft.com/office/powerpoint/2010/main" val="247605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840AC-1E76-4FA7-8651-6CA7EAE6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40" y="188640"/>
            <a:ext cx="8678348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Как автор описывает разразившуюся грозу?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2D342F3-AF57-4FDD-91AE-4008C2FAE4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3797050"/>
              </p:ext>
            </p:extLst>
          </p:nvPr>
        </p:nvGraphicFramePr>
        <p:xfrm>
          <a:off x="755576" y="1556792"/>
          <a:ext cx="784887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0079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1184</Words>
  <Application>Microsoft Office PowerPoint</Application>
  <PresentationFormat>Экран (4:3)</PresentationFormat>
  <Paragraphs>99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Тема Office</vt:lpstr>
      <vt:lpstr>Презентация PowerPoint</vt:lpstr>
      <vt:lpstr>Аннотация </vt:lpstr>
      <vt:lpstr>Навигатор </vt:lpstr>
      <vt:lpstr>Каков жанр произведения?</vt:lpstr>
      <vt:lpstr>Наблюдаем, отвечаем </vt:lpstr>
      <vt:lpstr>Особенность композиции</vt:lpstr>
      <vt:lpstr>Как автор изображает природу перед грозой?</vt:lpstr>
      <vt:lpstr>Синтаксический и лексический анализ цитаты </vt:lpstr>
      <vt:lpstr>Как автор описывает разразившуюся грозу?</vt:lpstr>
      <vt:lpstr>Какое чувство испытывает лирический герой после бури?</vt:lpstr>
      <vt:lpstr>Чем объясняется тревожное состояние лирического героя?</vt:lpstr>
      <vt:lpstr>Какую роль играют            в произведении два голубя?</vt:lpstr>
      <vt:lpstr>Презентация PowerPoint</vt:lpstr>
      <vt:lpstr>Противопоставление чувств лирического героя</vt:lpstr>
      <vt:lpstr>Презентация PowerPoint</vt:lpstr>
      <vt:lpstr>Презентация PowerPoint</vt:lpstr>
      <vt:lpstr>Символом чего является сера?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Морозова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Natasha</cp:lastModifiedBy>
  <cp:revision>61</cp:revision>
  <dcterms:created xsi:type="dcterms:W3CDTF">2014-04-10T07:46:11Z</dcterms:created>
  <dcterms:modified xsi:type="dcterms:W3CDTF">2018-10-28T12:43:14Z</dcterms:modified>
</cp:coreProperties>
</file>