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20888"/>
            <a:ext cx="316835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3059832" y="404812"/>
            <a:ext cx="5398368" cy="3816275"/>
          </a:xfrm>
          <a:prstGeom prst="cloudCallout">
            <a:avLst>
              <a:gd name="adj1" fmla="val -47477"/>
              <a:gd name="adj2" fmla="val 54390"/>
            </a:avLst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речи детей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раннего возраста</a:t>
            </a:r>
          </a:p>
        </p:txBody>
      </p:sp>
      <p:pic>
        <p:nvPicPr>
          <p:cNvPr id="12" name="Рисунок 11" descr="http://www.solnyshkoshop.com/image/data/Ava/solnisko_1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469244" flipH="1">
            <a:off x="6891878" y="371306"/>
            <a:ext cx="1880742" cy="1880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580112" y="5013176"/>
            <a:ext cx="3024336" cy="792088"/>
          </a:xfrm>
        </p:spPr>
        <p:txBody>
          <a:bodyPr>
            <a:no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Ларионова Светлана Александровна</a:t>
            </a:r>
          </a:p>
          <a:p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читель-логопед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Барабинского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филиала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ГБУ НСО ОЦДК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6"/>
          <p:cNvSpPr txBox="1">
            <a:spLocks noChangeArrowheads="1"/>
          </p:cNvSpPr>
          <p:nvPr/>
        </p:nvSpPr>
        <p:spPr>
          <a:xfrm>
            <a:off x="1187624" y="1628800"/>
            <a:ext cx="6408712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33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/>
          </a:solidFill>
          <a:ln w="3175" cap="flat" cmpd="sng" algn="ctr">
            <a:solidFill>
              <a:schemeClr val="accent1">
                <a:shade val="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года, 6 месяцев</a:t>
            </a:r>
            <a:endParaRPr lang="ru-RU" sz="3200" b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Picture 8" descr="http://s49novouralsk.edusite.ru/images/kno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40641" y="404664"/>
            <a:ext cx="792088" cy="792088"/>
          </a:xfrm>
          <a:prstGeom prst="rect">
            <a:avLst/>
          </a:prstGeom>
          <a:noFill/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85000" lnSpcReduction="10000"/>
          </a:bodyPr>
          <a:lstStyle/>
          <a:p>
            <a:pPr marL="80963" indent="276225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 издаваемому звуку предметов, называет объекты, находящиеся вне поля зрения (лай собаки, шуршащая бумага).Развивается способность понимать рассказы взрослых о событиях и явлениях, которые не были пережиты самим Словарь интенсивно обогащается и к концу третьего года достигает 1 200–1 500 слов.</a:t>
            </a:r>
          </a:p>
          <a:p>
            <a:pPr marL="80963" indent="276225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Ребенок может говорить сложными фразами. Он может воспроизвести содержание речи взрослого, непосредственно к нему не обращенной.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001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/>
          </a:solidFill>
          <a:ln w="3175" cap="flat" cmpd="sng" algn="ctr">
            <a:solidFill>
              <a:schemeClr val="accent1">
                <a:shade val="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Методы и приёмы логопедического воздействия</a:t>
            </a:r>
            <a:endParaRPr lang="ru-RU" sz="3200" b="1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000758"/>
              </p:ext>
            </p:extLst>
          </p:nvPr>
        </p:nvGraphicFramePr>
        <p:xfrm>
          <a:off x="467544" y="1600200"/>
          <a:ext cx="8208912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Практические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Наглядные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Словесные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действия с дидактическими игрушками, сопровождая речью;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обследование предметов (</a:t>
                      </a:r>
                      <a:r>
                        <a:rPr kumimoji="0"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зрительное, тактильно-кинестетическое, слуховое, комбинированное);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речевая инструкция;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многократное повторение действий;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наблюдения за предметами и явлениями окружающего мира;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беседа, описание предмета;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подражательные упражнения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рассматривание предметных и сюжетных картин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указания и объяснение как пояснение способов выполнения задания, последовательности действий, содержания;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хороводные игры, дидактические игры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(прямые, подсказывающие)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476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97666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endParaRPr lang="ru-RU" sz="12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2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2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Georgia" pitchFamily="18" charset="0"/>
              </a:rPr>
              <a:t>Спасибо!</a:t>
            </a:r>
            <a:br>
              <a:rPr lang="ru-RU" b="1" dirty="0" smtClean="0">
                <a:solidFill>
                  <a:srgbClr val="0070C0"/>
                </a:solidFill>
                <a:latin typeface="Georgia" pitchFamily="18" charset="0"/>
              </a:rPr>
            </a:br>
            <a:endParaRPr lang="ru-RU" b="1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8" name="Picture 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968" y="1700808"/>
            <a:ext cx="9361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04664"/>
            <a:ext cx="568863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 descr="http://www.cliparthut.com/clip-arts/463/kid-clip-art-46369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221088"/>
            <a:ext cx="2195524" cy="19442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367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/>
          </a:solidFill>
          <a:ln w="3175"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1мес.-2 мес.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indent="357188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Пугается громких звуков. Плачущий ребенок замирает и перестает плакать, услышав сильный неожиданный звук. </a:t>
            </a:r>
          </a:p>
          <a:p>
            <a:pPr indent="357188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Помимо крика и плача к голосовым реакциям новорожденного относят кашель, чихание, звуки при сосании, зевании. Крик у ребенка в норме громкий, чистый, среднего или низкого тона, с коротким вдохом и удлиненным выдохом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-а-а), длительностью не менее 1–2 секунд, без интонационной выразительности. Временами ребенок издает отдельные звуки, средние между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8" descr="http://s49novouralsk.edusite.ru/images/kno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75810" y="404664"/>
            <a:ext cx="79208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669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55000" lnSpcReduction="20000"/>
          </a:bodyPr>
          <a:lstStyle/>
          <a:p>
            <a:pPr marL="0" indent="357188" algn="just"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Наряду с плачем появляются звуки, отражающие различные эмоциональные состояния. Крик приобретает интонационную выразительность появляются 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гуление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, смех. Постепенно частота крика снижается, вместо него появляется начальное 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гуление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гуканье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) на фоне положительного эмоционального состояния (повторно произносит различные гласные и гортанные согласные: </a:t>
            </a:r>
            <a:r>
              <a:rPr lang="ru-RU" sz="4500" i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500" i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5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). При этом появляется первый смех, радостные повизгивания. </a:t>
            </a:r>
          </a:p>
          <a:p>
            <a:pPr marL="0" indent="357188" algn="just"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Нарастает коммуникативная активность в виде реакции оживления. Возникает ориентировочно-поисковая реакция (ищущие повороты головы при длительном звуке).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/>
          </a:solidFill>
          <a:ln w="3175"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месяца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8" descr="http://s49novouralsk.edusite.ru/images/kno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26586" y="455095"/>
            <a:ext cx="792088" cy="6696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06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6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/>
          </a:solidFill>
          <a:ln w="3175"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месяцев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Поворачивает голову в сторону невидимого источника звука и находит его). Прислушивается к себе и голосу взрослого. Появляется истинное или певучее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гуление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которое отличается от предыдущего разнообразием звуков с преобладанием сочетаний гортанных и гласных, продолжительностью, певучестью,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интонационностью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Репертуар звуков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гуления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постепенно обогащается, удлиняются цепочки звуков, и, наконец, появляется сочетание губных звуков с гласными (па, ба,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), что свидетельствует о переходе к лепету, прислушивается к взрослому, повторно произнося слог за ним.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Picture 8" descr="http://s49novouralsk.edusite.ru/images/kno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1560" y="404664"/>
            <a:ext cx="79208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533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6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/>
          </a:solidFill>
          <a:ln w="3175"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месяцев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Различает голоса близких, мелодии. Различает интонации: по-разному реагирует на строгий и ласковый тон. Узнает свое имя. Произносит сочетания губных и гласных звуков (ба-а-а,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-а-а), также сочетания язычных и гласных звуков (та-а-а, да-а-а). Ребенок сначала повторяет звуки, как бы подражая самому себе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аутоэхолалия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а позже начинает подражать звукам взрослого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эхолалия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Для этого он должен слышать звуки, отбирать наиболее часто слышимые и моделировать свою собственную вокализацию. Ребенок больше лепечет при общении со взрослым.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Picture 8" descr="http://s49novouralsk.edusite.ru/images/kno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1560" y="404664"/>
            <a:ext cx="79208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3562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prstGeom prst="roundRect">
            <a:avLst/>
          </a:prstGeom>
          <a:solidFill>
            <a:schemeClr val="accent6"/>
          </a:solidFill>
          <a:ln w="3175"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год</a:t>
            </a:r>
            <a:endParaRPr lang="ru-RU" sz="3200" b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Понимает название нескольких предметов, имена взрослых и детей, показывает части тела, выполняет просьбы взрослого, понимает слово «нельзя», по слову взрослого выполняет ранее действия с игрушками (берёт куклу, катает машинку, кормит собачку и др. Произносит 5 - 10 слов.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http://s49novouralsk.edusite.ru/images/kno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9552" y="404664"/>
            <a:ext cx="79208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1243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/>
          </a:solidFill>
          <a:ln w="3175"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год, 6 месяцев</a:t>
            </a:r>
            <a:endParaRPr lang="ru-RU" sz="3200" b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Импрессивный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словарь (понимание обращенной речи) ребенка быстро растет, легко устанавливается связь между предметами, действиями и их словесным обозначением. Ребёнок по звуковому облику слова выделяет близких, понимает названия многих часто называемых предметов, игрушек, действий; выполняет простые речевые инструкции и разученные ранее действия. К полутора годам связи между предметом и словом в сознании ребенка становятся более прочными. Активный словарный запас постепенно приближается к 30–40 словам, среди них много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лепетных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облегченных слов (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ма-ма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па-па, ба-ба, ля-ля,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ам-ам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би-би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), дополняя их выразительными жестами, мимикой, интонациями. 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8" descr="http://s49novouralsk.edusite.ru/images/kno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1560" y="404664"/>
            <a:ext cx="79208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1139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oundRect">
            <a:avLst/>
          </a:prstGeom>
          <a:solidFill>
            <a:schemeClr val="accent6"/>
          </a:solidFill>
          <a:ln w="3175" cap="flat" cmpd="sng" algn="ctr">
            <a:solidFill>
              <a:schemeClr val="accent1">
                <a:shade val="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года</a:t>
            </a:r>
            <a:endParaRPr lang="ru-RU" sz="3200" b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Ребенок начинает понимать речь взрослого, не подкреплённую ситуацией. Ему доступен смысл целых предложений о событиях и явлениях из его личного опыта. Ребенок интенсивно овладевает активной речью. Активный словарь употребляемых слов быстро растет и к концу второго года жизни увеличивается до 300–400 слов. Ребенок часто повторяет за взрослыми слова и фразы, как осознанно, так и механически. При общении он начинает использовать простые фразы (сначала из двух, а потом из трех слов. Речь ребенка эмоциональна и интонационно более выразительна, она становится средством общения, а также выполняет сопроводительную функцию в процессе жизнедеятельности.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12" name="Picture 8" descr="http://s49novouralsk.edusite.ru/images/kno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9600" y="602494"/>
            <a:ext cx="79208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100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/>
          </a:solidFill>
          <a:ln w="3175" cap="flat" cmpd="sng" algn="ctr">
            <a:solidFill>
              <a:schemeClr val="accent1">
                <a:shade val="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года, 6 месяцев</a:t>
            </a:r>
            <a:endParaRPr lang="ru-RU" sz="3200" b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Хорошо слышит шепотную речь и адекватно реагирует на нее. Любит слушать стихи, сказки, песенки. Интенсивно развивается понимание обращенной к ребенку речи. Он начинает понимать смысл предложений, раскрывающих  события. Постепенно речь становится не только средством общения со взрослым в самых различных ситуациях, но и важнейшим средством познания окружающего мира. Успешно развивается умение обобщать предметы по существенным признакам. Ребенок легко повторяет и усваивает новые слова, словосочетания, предложения. У него развивается способность выражать словами свои чувства, мысли, впечатления.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Picture 8" descr="http://s49novouralsk.edusite.ru/images/kno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40641" y="404664"/>
            <a:ext cx="79208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17206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878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Показатели развития речи детей раннего возраста</vt:lpstr>
      <vt:lpstr>1мес.-2 мес.</vt:lpstr>
      <vt:lpstr>3 месяца</vt:lpstr>
      <vt:lpstr>6 месяцев</vt:lpstr>
      <vt:lpstr>9 месяцев</vt:lpstr>
      <vt:lpstr>1 год</vt:lpstr>
      <vt:lpstr>1 год, 6 месяцев</vt:lpstr>
      <vt:lpstr>Презентация PowerPoint</vt:lpstr>
      <vt:lpstr>2 года, 6 месяцев</vt:lpstr>
      <vt:lpstr>2 года, 6 месяцев</vt:lpstr>
      <vt:lpstr>Методы и приёмы логопедического воздействия</vt:lpstr>
      <vt:lpstr>         Спасибо!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Larionova</dc:creator>
  <cp:lastModifiedBy>Larionova</cp:lastModifiedBy>
  <cp:revision>8</cp:revision>
  <dcterms:created xsi:type="dcterms:W3CDTF">2018-10-12T05:16:35Z</dcterms:created>
  <dcterms:modified xsi:type="dcterms:W3CDTF">2018-10-12T06:49:11Z</dcterms:modified>
</cp:coreProperties>
</file>