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0"/>
  </p:notesMasterIdLst>
  <p:sldIdLst>
    <p:sldId id="277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71" r:id="rId12"/>
    <p:sldId id="287" r:id="rId13"/>
    <p:sldId id="288" r:id="rId14"/>
    <p:sldId id="289" r:id="rId15"/>
    <p:sldId id="272" r:id="rId16"/>
    <p:sldId id="273" r:id="rId17"/>
    <p:sldId id="290" r:id="rId18"/>
    <p:sldId id="291" r:id="rId19"/>
    <p:sldId id="292" r:id="rId20"/>
    <p:sldId id="279" r:id="rId21"/>
    <p:sldId id="285" r:id="rId22"/>
    <p:sldId id="266" r:id="rId23"/>
    <p:sldId id="293" r:id="rId24"/>
    <p:sldId id="284" r:id="rId25"/>
    <p:sldId id="282" r:id="rId26"/>
    <p:sldId id="280" r:id="rId27"/>
    <p:sldId id="265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45" d="100"/>
          <a:sy n="45" d="100"/>
        </p:scale>
        <p:origin x="-210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7063923869395275E-2"/>
          <c:w val="0.95756007265864462"/>
          <c:h val="0.9729360761306045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5625E-2"/>
          <c:w val="0.923163083089522"/>
          <c:h val="0.9843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52765548165107E-2"/>
          <c:y val="6.490254397530637E-2"/>
          <c:w val="0.75422452214199598"/>
          <c:h val="0.92945375654857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</c:v>
                </c:pt>
                <c:pt idx="1">
                  <c:v>0.6000000000000002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533331527113605"/>
          <c:y val="0.42167900503800165"/>
          <c:w val="0.1454066703694171"/>
          <c:h val="0.196147886256791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505127224845665"/>
          <c:w val="0.83818625941375735"/>
          <c:h val="0.855179706442684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</c:v>
                </c:pt>
                <c:pt idx="1">
                  <c:v>0.6000000000000002</c:v>
                </c:pt>
                <c:pt idx="2">
                  <c:v>0.3000000000000001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до эксперимента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Лист2!$B$3:$D$3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Лист2!$B$4:$D$4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после эксперимента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Лист2!$B$3:$D$3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Лист2!$B$5:$D$5</c:f>
              <c:numCache>
                <c:formatCode>0%</c:formatCode>
                <c:ptCount val="3"/>
                <c:pt idx="0">
                  <c:v>0.4</c:v>
                </c:pt>
                <c:pt idx="1">
                  <c:v>0.60000000000000064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14816"/>
        <c:axId val="100901632"/>
      </c:barChart>
      <c:catAx>
        <c:axId val="100514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0901632"/>
        <c:crosses val="autoZero"/>
        <c:auto val="1"/>
        <c:lblAlgn val="ctr"/>
        <c:lblOffset val="100"/>
        <c:noMultiLvlLbl val="0"/>
      </c:catAx>
      <c:valAx>
        <c:axId val="100901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0514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35B9-F282-43A5-A7D0-4FB21F84D3CC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49956-2956-4FEC-909E-502BC6BF9A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1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9956-2956-4FEC-909E-502BC6BF9AC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3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1"/>
            <a:ext cx="8229600" cy="3240360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экологических представлений у старших дошкольников посредством проведения экспериментов с растениями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707904" y="5445224"/>
            <a:ext cx="5436096" cy="1127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Чиркова Н.Д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60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214422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Экологическое образование (воспитание) -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это непрерывный процесс обучения, направленный на усвоение систематизированных знаний об окружающей среде, умений и навыков природоохранной деятельности, формирование общей экологической культуры.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894013" y="188913"/>
            <a:ext cx="6249987" cy="431165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констатирующего эксперимента опытно- экспериментального исследования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выявить уровень сформированности экологических представлений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старших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дошкольников в процессе организации 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эксперимента 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природе.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Д.С №16 с Кабанск\Documents\воспитатель 2013\презентация\SAM_2246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>
          <a:xfrm>
            <a:off x="177016" y="3214689"/>
            <a:ext cx="3894922" cy="31432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66741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ПЛОМ\диплом фото\Новая папка (3)\SAM_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316850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ДИПЛОМ\диплом фото\Новая папка (3)\SAM_3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4000496" cy="3932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ИПЛОМ\диплом фото\DSC0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588224" cy="5473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ДИПЛОМ\диплом фото\DSC02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7748"/>
            <a:ext cx="9144000" cy="599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8638" y="0"/>
            <a:ext cx="7345362" cy="1152525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>
                <a:solidFill>
                  <a:srgbClr val="7030A0"/>
                </a:solidFill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реализации цели мы выделили     следующие задачи: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142984"/>
            <a:ext cx="80010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-выявить уровень знаний детей о растительном мире;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-определить морально-ценностное отношение к природе у детей;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-анализ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пед-ких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условий для осуществления задач экологического воспитания в дошкольном учреждении;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-разработка диагностики и выявление уровня сформированности динамических представлений о  росте и развитии живых существ;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-выявить у детей практические навыки бережного отношения к объектам природы.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93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790575" y="188913"/>
            <a:ext cx="8353425" cy="1655762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altLang="ja-JP" sz="41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Уровни сформированности </a:t>
            </a:r>
            <a:r>
              <a:rPr lang="ru-RU" altLang="ja-JP" sz="41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экологических представлений о росте и развитии растений</a:t>
            </a:r>
            <a:r>
              <a:rPr lang="ru-RU" altLang="ja-JP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/>
            </a:r>
            <a:br>
              <a:rPr lang="ru-RU" altLang="ja-JP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</a:b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2710394365"/>
              </p:ext>
            </p:extLst>
          </p:nvPr>
        </p:nvGraphicFramePr>
        <p:xfrm>
          <a:off x="428564" y="1500174"/>
          <a:ext cx="8358278" cy="5072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3339"/>
                <a:gridCol w="2034776"/>
                <a:gridCol w="2078676"/>
                <a:gridCol w="1941487"/>
              </a:tblGrid>
              <a:tr h="45937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Уровни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3" marR="6858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неполная осознанность и адекватность представлений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нейтральное отношение к природе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относительно устойчивое ценностно-экологическое поведение</a:t>
                      </a:r>
                    </a:p>
                  </a:txBody>
                  <a:tcPr marL="68580" marR="68580" marT="0" marB="0"/>
                </a:tc>
              </a:tr>
              <a:tr h="1131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поверхностная осознанность и адекватность представлений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индифферентное отношение к природе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неустойчивое ценностно-экологическое поведение</a:t>
                      </a:r>
                    </a:p>
                  </a:txBody>
                  <a:tcPr marL="68580" marR="68580" marT="0" marB="0"/>
                </a:tc>
              </a:tr>
              <a:tr h="1886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отсутствие осознанности и адекватности представлений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негативное отношение к природе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проявление отрицательного ценностно-экологическое поведения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228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000108"/>
            <a:ext cx="764386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Высокий (В) </a:t>
            </a:r>
            <a:r>
              <a:rPr kumimoji="0" lang="ru-RU" altLang="ja-JP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– ребенок знает (различает и правильно называет) достаточно большое количество растений, их характерные признаки. Правильно определяет их принадлежность к живым существам на основании выделения у конкретных объектов признаков живого. Проявляет интерес к особенностям их жизни, радость от общения; обнаруживает стремление оказать помощь. Отношение к растениям достаточно осознанное. Ребенок умеет определить их состояние, элементарно установить его причины на основе связей различного содержания. Видит признаки объектов природы, делающие их красивыми.</a:t>
            </a:r>
            <a:endParaRPr kumimoji="0" lang="ru-RU" altLang="ja-JP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10" y="1214423"/>
            <a:ext cx="80724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Средний (С) </a:t>
            </a:r>
            <a:r>
              <a:rPr kumimoji="0" lang="ru-RU" altLang="ja-JP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– </a:t>
            </a:r>
            <a:r>
              <a:rPr kumimoji="0" lang="ru-RU" altLang="ja-JP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ребенок узнает и называет несколько растений (преимущественно, деревьев и комнатных), опираясь на отдельные признаки. Интерес и желание ухаживать за растениями неустойчивы, избирательны. Самостоятельные наблюдения за ними резки. Ребенок эмоционально откликается на красоту природы.</a:t>
            </a:r>
            <a:endParaRPr kumimoji="0" lang="ru-RU" altLang="ja-JP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42910" y="1142984"/>
            <a:ext cx="778674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Низкий (Н) </a:t>
            </a:r>
            <a:r>
              <a:rPr kumimoji="0" lang="ru-RU" altLang="ja-JP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– объем представлений о растениях незначителен. Ребенок знает и выделяет совместно со взрослыми некоторые признаки внешнего строения, отдельные части растений. Наблюдает за растениями только по предложению взрослого. Интерес к природе </a:t>
            </a:r>
            <a:r>
              <a:rPr kumimoji="0" lang="ru-RU" altLang="ja-JP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ситуативен</a:t>
            </a:r>
            <a:r>
              <a:rPr kumimoji="0" lang="ru-RU" altLang="ja-JP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эмоциональные реакции в общении с ней слабо выражены.</a:t>
            </a:r>
            <a:endParaRPr kumimoji="0" lang="ru-RU" altLang="ja-JP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определить психолого-педагогические условия формирования экологических представлений  старших дошкольников в процессе  включения их в природоведческий эксперимент с растениями.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67200" y="3767931"/>
          <a:ext cx="6096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43536"/>
              </p:ext>
            </p:extLst>
          </p:nvPr>
        </p:nvGraphicFramePr>
        <p:xfrm>
          <a:off x="214282" y="2786058"/>
          <a:ext cx="8501122" cy="375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 txBox="1">
            <a:spLocks/>
          </p:cNvSpPr>
          <p:nvPr/>
        </p:nvSpPr>
        <p:spPr>
          <a:xfrm>
            <a:off x="1835696" y="548679"/>
            <a:ext cx="7056784" cy="1797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ja-JP" sz="3600" b="1" i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Уровень  сформированности экологических представлений в экспериментальной группе</a:t>
            </a:r>
            <a:r>
              <a:rPr lang="ru-RU" altLang="ja-JP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87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428604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ja-JP" sz="3600" b="1" i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Уровень  сформированности экологических представлений в контрольной группе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2500306"/>
          <a:ext cx="89297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Пользователь\Desktop\DSC0230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r="11180"/>
          <a:stretch>
            <a:fillRect/>
          </a:stretch>
        </p:blipFill>
        <p:spPr>
          <a:xfrm>
            <a:off x="357158" y="571480"/>
            <a:ext cx="324738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43372" y="642918"/>
            <a:ext cx="4572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нашей системы были подобраны таким образом, чтобы они: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развивали у детей познавательный интерес и умения;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D:\НА МАРТ 2018\ДИПЛОМ\Приложение фото\DSC02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27476"/>
            <a:ext cx="3571900" cy="2659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3500438"/>
            <a:ext cx="47863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развивали наблюдательность;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способствовали формированию у старших дошкольников динамических представлений о росте и развитии живых существ.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54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НА МАРТ 2018\ДИПЛОМ\Приложение фото\DSC02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279253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3011" name="Picture 3" descr="D:\НА МАРТ 2018\ДИПЛОМ\Приложение фото\DSC02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778" y="1357298"/>
            <a:ext cx="443106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2071678"/>
          <a:ext cx="857256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2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сформированности экологических представлений в экспериментальной группе</a:t>
            </a:r>
            <a:endParaRPr lang="ru-RU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18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1785926"/>
          <a:ext cx="857256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2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сформированности экологических представлений в контрольной группе</a:t>
            </a:r>
            <a:endParaRPr lang="ru-RU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97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96153"/>
              </p:ext>
            </p:extLst>
          </p:nvPr>
        </p:nvGraphicFramePr>
        <p:xfrm>
          <a:off x="323528" y="404664"/>
          <a:ext cx="882047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710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Пользователь\Desktop\DSC02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8" y="3643314"/>
            <a:ext cx="3677327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500042"/>
            <a:ext cx="50720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Экологическое образование выступает как сложный педагогический процесс. Одним из важнейших принципов экологического образования считается принцип непрерывности –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НА МАРТ 2018\ДИПЛОМ\Приложение фото\DSC02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571900" cy="3143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357694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взаимосвязанный процесс обучения, воспитания и развития человека на   протяжении всей его  жизни.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93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686700" cy="3214710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63073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Объект исследования </a:t>
            </a:r>
            <a:r>
              <a:rPr kumimoji="0" lang="ru-RU" altLang="ja-JP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– процесс формирования экологических представлений у старших дошкольников.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4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Предмет исследования </a:t>
            </a:r>
            <a:r>
              <a:rPr kumimoji="0" lang="ru-RU" altLang="ja-JP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– организация экспериментов с растениями как средство формирования экологических представлений у старших дошкольников. </a:t>
            </a:r>
            <a:endParaRPr kumimoji="0" lang="ru-RU" altLang="ja-JP" sz="4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89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14364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</a:t>
            </a:r>
            <a:r>
              <a:rPr lang="ru-RU" sz="4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разработана серия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экспериментов с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растениями, направленных на выявление закономерностей изменений природных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объектов: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экологической предметно пространственной среды для самостоятельного включения детей в эксперимент;</a:t>
            </a:r>
            <a:b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организованная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 родителей и детей для организации экспериментов в природе в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ДОУ и семье. </a:t>
            </a:r>
            <a:endParaRPr lang="ru-RU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65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раскрыть сущность и содержание экологических представлений детей старшего дошкольного возраста;</a:t>
            </a:r>
          </a:p>
          <a:p>
            <a:pPr algn="just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методические аспекты их формирования; </a:t>
            </a:r>
          </a:p>
          <a:p>
            <a:pPr algn="just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разработать систему работы по совершенствованию экологических представлений в процессе включения детей в эксперимент в природе с растениями.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98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946448" cy="12241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Методологическую основу  составляют: </a:t>
            </a:r>
            <a:r>
              <a:rPr lang="ru-R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теоретические положения и концепции Н.Н. Кондратьевой, А.М. Федотовой, И.А.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Хайдуровой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С.Н.Николаевой, А.И.Ивановой, Рыжовой и др.,  о связях и зависимостях в мире природы и между человеком и природой, а также о педагогическом потенциале экспериментов в природе с детьми дошкольного возраста.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6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Методы исследования:</a:t>
            </a:r>
            <a:endParaRPr kumimoji="0" lang="ru-RU" altLang="ja-JP" sz="4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 теоретические:</a:t>
            </a:r>
            <a:endParaRPr kumimoji="0" lang="ru-RU" altLang="ja-JP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изучение и анализ научной, педагогической и методической литературы, опыта работы педагогов;</a:t>
            </a:r>
            <a:endParaRPr kumimoji="0" lang="ru-RU" altLang="ja-JP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 эмпирические:</a:t>
            </a:r>
            <a:endParaRPr kumimoji="0" lang="ru-RU" altLang="ja-JP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психолого-педагогической эксперимент: наблюдение, беседа, анкетирование, анализ полученных знаний, обобщение;</a:t>
            </a:r>
            <a:endParaRPr kumimoji="0" lang="ru-RU" altLang="ja-JP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 статистические:</a:t>
            </a:r>
            <a:endParaRPr kumimoji="0" lang="ru-RU" altLang="ja-JP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  математическая обработка данных.</a:t>
            </a:r>
            <a:endParaRPr kumimoji="0" lang="ru-RU" altLang="ja-JP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7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7030A0"/>
                </a:solidFill>
              </a:rPr>
              <a:t/>
            </a:r>
            <a:br>
              <a:rPr lang="ru-RU" sz="4900" b="1" i="1" dirty="0" smtClean="0">
                <a:solidFill>
                  <a:srgbClr val="7030A0"/>
                </a:solidFill>
              </a:rPr>
            </a:b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Практическая </a:t>
            </a: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значимость исследования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результаты, полученные в ходе исследования, могут оказать помощь родителям и педагогам в формировании экологических представлений 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старших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дошкольников в условиях ДОУ и семьи, для организации эксперимента в природе.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5064"/>
            <a:ext cx="1080120" cy="26447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9508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725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Экологическая культура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это осознанно-правильное отношение к явлениям, объектам живой и неживой природы, которые составляют непосредственное окружение. (С.Н. Николаева)</a:t>
            </a:r>
          </a:p>
          <a:p>
            <a:pPr algn="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Экологическая культура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это совокупность экологических знаний, позитивного отношения к этим знаниям и реальная деятельности по охране окружающей среды. (Л. В. Кондрашова )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27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1284</TotalTime>
  <Words>563</Words>
  <Application>Microsoft Office PowerPoint</Application>
  <PresentationFormat>Экран (4:3)</PresentationFormat>
  <Paragraphs>63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PowerPoint</vt:lpstr>
      <vt:lpstr>Цель - определить психолого-педагогические условия формирования экологических представлений  старших дошкольников в процессе  включения их в природоведческий эксперимент с растениями.  </vt:lpstr>
      <vt:lpstr>Презентация PowerPoint</vt:lpstr>
      <vt:lpstr>                Гипотеза исследования: – разработана серия экспериментов с растениями, направленных на выявление закономерностей изменений природных объектов:  – создание экологической предметно пространственной среды для самостоятельного включения детей в эксперимент; - организованная совместная деятельность  родителей и детей для организации экспериментов в природе в ДОУ и семье. </vt:lpstr>
      <vt:lpstr>Презентация PowerPoint</vt:lpstr>
      <vt:lpstr>Презентация PowerPoint</vt:lpstr>
      <vt:lpstr>Презентация PowerPoint</vt:lpstr>
      <vt:lpstr>           Практическая значимость исследования – результаты, полученные в ходе исследования, могут оказать помощь родителям и педагогам в формировании экологических представлений  у старших дошкольников в условиях ДОУ и семьи, для организации эксперимента в природе.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Для реализации цели мы выделили     следующие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деятельность.</dc:title>
  <dc:creator>Татьяна</dc:creator>
  <cp:lastModifiedBy>1</cp:lastModifiedBy>
  <cp:revision>91</cp:revision>
  <dcterms:created xsi:type="dcterms:W3CDTF">2014-11-09T08:22:28Z</dcterms:created>
  <dcterms:modified xsi:type="dcterms:W3CDTF">2018-09-30T08:36:50Z</dcterms:modified>
</cp:coreProperties>
</file>