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44" r:id="rId3"/>
  </p:sldMasterIdLst>
  <p:sldIdLst>
    <p:sldId id="256" r:id="rId4"/>
    <p:sldId id="258" r:id="rId5"/>
    <p:sldId id="259" r:id="rId6"/>
    <p:sldId id="265"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265709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411950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412614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345785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4221486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62838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28945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1F58D7C7-6060-4BD7-B233-CC93FA5820B9}" type="datetimeFigureOut">
              <a:rPr lang="ru-RU" smtClean="0"/>
              <a:t>19.09.2018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EEB8D77-76CA-4DB6-98D2-AE5547F11AC9}"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940041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58D7C7-6060-4BD7-B233-CC93FA5820B9}" type="datetimeFigureOut">
              <a:rPr lang="ru-RU" smtClean="0"/>
              <a:t>19.09.2018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EEB8D77-76CA-4DB6-98D2-AE5547F11AC9}" type="slidenum">
              <a:rPr lang="ru-RU" smtClean="0"/>
              <a:t>‹#›</a:t>
            </a:fld>
            <a:endParaRPr lang="ru-RU"/>
          </a:p>
        </p:txBody>
      </p:sp>
      <p:sp>
        <p:nvSpPr>
          <p:cNvPr id="6" name="Title 5"/>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12818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8D7C7-6060-4BD7-B233-CC93FA5820B9}" type="datetimeFigureOut">
              <a:rPr lang="ru-RU" smtClean="0"/>
              <a:t>19.09.2018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20143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smtClean="0"/>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60609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982132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6478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216614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799739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a:xfrm>
            <a:off x="5332412" y="5883275"/>
            <a:ext cx="4324044" cy="365125"/>
          </a:xfrm>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749607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0951856" y="5867131"/>
            <a:ext cx="551167" cy="365125"/>
          </a:xfrm>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470044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736660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414759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F58D7C7-6060-4BD7-B233-CC93FA5820B9}" type="datetimeFigureOut">
              <a:rPr lang="ru-RU" smtClean="0"/>
              <a:t>19.09.2018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59610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F58D7C7-6060-4BD7-B233-CC93FA5820B9}" type="datetimeFigureOut">
              <a:rPr lang="ru-RU" smtClean="0"/>
              <a:t>19.09.2018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928122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8D7C7-6060-4BD7-B233-CC93FA5820B9}" type="datetimeFigureOut">
              <a:rPr lang="ru-RU" smtClean="0"/>
              <a:t>19.09.2018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05990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421640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029656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775247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505790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494609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101963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842566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657816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476679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47656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58D7C7-6060-4BD7-B233-CC93FA5820B9}" type="datetimeFigureOut">
              <a:rPr lang="ru-RU" smtClean="0"/>
              <a:t>19.09.2018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34940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1457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1F58D7C7-6060-4BD7-B233-CC93FA5820B9}" type="datetimeFigureOut">
              <a:rPr lang="ru-RU" smtClean="0"/>
              <a:t>19.09.2018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EEB8D77-76CA-4DB6-98D2-AE5547F11AC9}"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5439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58D7C7-6060-4BD7-B233-CC93FA5820B9}" type="datetimeFigureOut">
              <a:rPr lang="ru-RU" smtClean="0"/>
              <a:t>19.09.2018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EEB8D77-76CA-4DB6-98D2-AE5547F11AC9}" type="slidenum">
              <a:rPr lang="ru-RU" smtClean="0"/>
              <a:t>‹#›</a:t>
            </a:fld>
            <a:endParaRPr lang="ru-RU"/>
          </a:p>
        </p:txBody>
      </p:sp>
      <p:sp>
        <p:nvSpPr>
          <p:cNvPr id="6" name="Title 5"/>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383254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8D7C7-6060-4BD7-B233-CC93FA5820B9}" type="datetimeFigureOut">
              <a:rPr lang="ru-RU" smtClean="0"/>
              <a:t>19.09.2018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9740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smtClean="0"/>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302225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58D7C7-6060-4BD7-B233-CC93FA5820B9}" type="datetimeFigureOut">
              <a:rPr lang="ru-RU" smtClean="0"/>
              <a:t>19.09.2018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EEB8D77-76CA-4DB6-98D2-AE5547F11AC9}" type="slidenum">
              <a:rPr lang="ru-RU" smtClean="0"/>
              <a:t>‹#›</a:t>
            </a:fld>
            <a:endParaRPr lang="ru-RU"/>
          </a:p>
        </p:txBody>
      </p:sp>
    </p:spTree>
    <p:extLst>
      <p:ext uri="{BB962C8B-B14F-4D97-AF65-F5344CB8AC3E}">
        <p14:creationId xmlns:p14="http://schemas.microsoft.com/office/powerpoint/2010/main" val="24070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F58D7C7-6060-4BD7-B233-CC93FA5820B9}" type="datetimeFigureOut">
              <a:rPr lang="ru-RU" smtClean="0"/>
              <a:t>19.09.2018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EEB8D77-76CA-4DB6-98D2-AE5547F11AC9}" type="slidenum">
              <a:rPr lang="ru-RU" smtClean="0"/>
              <a:t>‹#›</a:t>
            </a:fld>
            <a:endParaRPr lang="ru-RU"/>
          </a:p>
        </p:txBody>
      </p:sp>
    </p:spTree>
    <p:extLst>
      <p:ext uri="{BB962C8B-B14F-4D97-AF65-F5344CB8AC3E}">
        <p14:creationId xmlns:p14="http://schemas.microsoft.com/office/powerpoint/2010/main" val="1530653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F58D7C7-6060-4BD7-B233-CC93FA5820B9}" type="datetimeFigureOut">
              <a:rPr lang="ru-RU" smtClean="0"/>
              <a:t>19.09.2018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EEB8D77-76CA-4DB6-98D2-AE5547F11AC9}" type="slidenum">
              <a:rPr lang="ru-RU" smtClean="0"/>
              <a:t>‹#›</a:t>
            </a:fld>
            <a:endParaRPr lang="ru-RU"/>
          </a:p>
        </p:txBody>
      </p:sp>
    </p:spTree>
    <p:extLst>
      <p:ext uri="{BB962C8B-B14F-4D97-AF65-F5344CB8AC3E}">
        <p14:creationId xmlns:p14="http://schemas.microsoft.com/office/powerpoint/2010/main" val="7255248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F58D7C7-6060-4BD7-B233-CC93FA5820B9}" type="datetimeFigureOut">
              <a:rPr lang="ru-RU" smtClean="0"/>
              <a:t>19.09.2018</a:t>
            </a:fld>
            <a:endParaRPr lang="ru-R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EEB8D77-76CA-4DB6-98D2-AE5547F11AC9}" type="slidenum">
              <a:rPr lang="ru-RU" smtClean="0"/>
              <a:t>‹#›</a:t>
            </a:fld>
            <a:endParaRPr lang="ru-RU"/>
          </a:p>
        </p:txBody>
      </p:sp>
    </p:spTree>
    <p:extLst>
      <p:ext uri="{BB962C8B-B14F-4D97-AF65-F5344CB8AC3E}">
        <p14:creationId xmlns:p14="http://schemas.microsoft.com/office/powerpoint/2010/main" val="1122184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69988" y="1752767"/>
            <a:ext cx="9753602" cy="3539430"/>
          </a:xfrm>
          <a:prstGeom prst="rect">
            <a:avLst/>
          </a:prstGeom>
        </p:spPr>
        <p:txBody>
          <a:bodyPr wrap="square">
            <a:spAutoFit/>
          </a:bodyPr>
          <a:lstStyle/>
          <a:p>
            <a:r>
              <a:rPr lang="ru-RU" sz="3200" b="1" dirty="0" smtClean="0">
                <a:solidFill>
                  <a:srgbClr val="002060"/>
                </a:solidFill>
              </a:rPr>
              <a:t>В этом году у нас с мамой и братом было не большое путешествие по Городам Санкт-Петербург и Екатеринбург, где мы посетили множество Храмовых комплексов, монастырей и даже музей икон. </a:t>
            </a:r>
          </a:p>
          <a:p>
            <a:r>
              <a:rPr lang="ru-RU" sz="3200" b="1" dirty="0" smtClean="0">
                <a:solidFill>
                  <a:srgbClr val="002060"/>
                </a:solidFill>
              </a:rPr>
              <a:t>Каждое из этих мест отличается неповторимыми архитектурой и атмосферой, своей историей.</a:t>
            </a:r>
            <a:endParaRPr lang="ru-RU" sz="3200" b="1" dirty="0">
              <a:solidFill>
                <a:srgbClr val="002060"/>
              </a:solidFill>
            </a:endParaRPr>
          </a:p>
        </p:txBody>
      </p:sp>
    </p:spTree>
    <p:extLst>
      <p:ext uri="{BB962C8B-B14F-4D97-AF65-F5344CB8AC3E}">
        <p14:creationId xmlns:p14="http://schemas.microsoft.com/office/powerpoint/2010/main" val="508339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827" y="368643"/>
            <a:ext cx="7883611" cy="5912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2699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93556" y="493711"/>
            <a:ext cx="9020432" cy="6288516"/>
          </a:xfrm>
          <a:prstGeom prst="rect">
            <a:avLst/>
          </a:prstGeom>
        </p:spPr>
        <p:txBody>
          <a:bodyPr wrap="square">
            <a:spAutoFit/>
          </a:bodyPr>
          <a:lstStyle/>
          <a:p>
            <a:pPr>
              <a:lnSpc>
                <a:spcPct val="115000"/>
              </a:lnSpc>
              <a:spcAft>
                <a:spcPts val="0"/>
              </a:spcAft>
            </a:pPr>
            <a:r>
              <a:rPr lang="ru-RU" sz="3200" b="1" kern="1400" spc="25" dirty="0" smtClean="0">
                <a:solidFill>
                  <a:srgbClr val="002060"/>
                </a:solidFill>
                <a:effectLst/>
                <a:ea typeface="Times New Roman" panose="02020603050405020304" pitchFamily="18" charset="0"/>
                <a:cs typeface="Times New Roman" panose="02020603050405020304" pitchFamily="18" charset="0"/>
              </a:rPr>
              <a:t>Неизгладимое впечатление оставило после себя посещение музея Невьянской Иконы. Здесь собраны иконы, иконостасы, статуэтки и пр., что было разграблено из храмов в советское время. То что удалось спасти радует глаз, но есть и другая сторона – иконостасы из которых сколачивали ящики и короба, секли саблями, расстреливали вместо мишеней, сдирали драгоценные камни и просто портили не известно для чего.</a:t>
            </a:r>
            <a:endParaRPr lang="ru-RU" sz="3200" b="1" dirty="0" smtClean="0">
              <a:solidFill>
                <a:srgbClr val="002060"/>
              </a:solidFill>
              <a:effectLst/>
              <a:ea typeface="Calibri" panose="020F0502020204030204" pitchFamily="34" charset="0"/>
              <a:cs typeface="Times New Roman" panose="02020603050405020304" pitchFamily="18" charset="0"/>
            </a:endParaRPr>
          </a:p>
          <a:p>
            <a:pPr>
              <a:lnSpc>
                <a:spcPct val="115000"/>
              </a:lnSpc>
              <a:spcAft>
                <a:spcPts val="1000"/>
              </a:spcAft>
            </a:pPr>
            <a:r>
              <a:rPr lang="ru-RU" sz="3200" b="1" dirty="0" smtClean="0">
                <a:solidFill>
                  <a:srgbClr val="002060"/>
                </a:solidFill>
                <a:effectLst/>
                <a:ea typeface="Calibri" panose="020F0502020204030204" pitchFamily="34" charset="0"/>
                <a:cs typeface="Times New Roman" panose="02020603050405020304" pitchFamily="18" charset="0"/>
              </a:rPr>
              <a:t> </a:t>
            </a:r>
            <a:endParaRPr lang="ru-RU" sz="3200" b="1"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0234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828" y="601363"/>
            <a:ext cx="4151870" cy="5535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154" y="601363"/>
            <a:ext cx="4151871" cy="5535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1779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3882" y="306861"/>
            <a:ext cx="4703804" cy="627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286" y="1458097"/>
            <a:ext cx="5933075" cy="444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34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654" y="494271"/>
            <a:ext cx="3860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654" y="3624649"/>
            <a:ext cx="3860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639" y="494271"/>
            <a:ext cx="4525663" cy="603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9450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488" y="683739"/>
            <a:ext cx="3975787" cy="5301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769" y="683739"/>
            <a:ext cx="3994322" cy="5325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6758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8800" y="518708"/>
            <a:ext cx="9687697" cy="5511637"/>
          </a:xfrm>
          <a:prstGeom prst="rect">
            <a:avLst/>
          </a:prstGeom>
        </p:spPr>
        <p:txBody>
          <a:bodyPr wrap="square">
            <a:spAutoFit/>
          </a:bodyPr>
          <a:lstStyle/>
          <a:p>
            <a:pPr>
              <a:lnSpc>
                <a:spcPct val="115000"/>
              </a:lnSpc>
              <a:spcBef>
                <a:spcPts val="1200"/>
              </a:spcBef>
              <a:spcAft>
                <a:spcPts val="0"/>
              </a:spcAft>
            </a:pPr>
            <a:r>
              <a:rPr lang="ru-RU" sz="2800" b="1" kern="1400" spc="25" dirty="0" smtClean="0">
                <a:solidFill>
                  <a:srgbClr val="17365D"/>
                </a:solidFill>
                <a:effectLst/>
                <a:latin typeface="Corbel" panose="020B0503020204020204" pitchFamily="34" charset="0"/>
                <a:ea typeface="Times New Roman" panose="02020603050405020304" pitchFamily="18" charset="0"/>
                <a:cs typeface="Times New Roman" panose="02020603050405020304" pitchFamily="18" charset="0"/>
              </a:rPr>
              <a:t>Также мы посетили </a:t>
            </a:r>
            <a:r>
              <a:rPr lang="ru-RU" sz="2800" b="1" kern="1400" spc="25" dirty="0" err="1" smtClean="0">
                <a:solidFill>
                  <a:srgbClr val="17365D"/>
                </a:solidFill>
                <a:effectLst/>
                <a:latin typeface="Corbel" panose="020B0503020204020204" pitchFamily="34" charset="0"/>
                <a:ea typeface="Times New Roman" panose="02020603050405020304" pitchFamily="18" charset="0"/>
                <a:cs typeface="Times New Roman" panose="02020603050405020304" pitchFamily="18" charset="0"/>
              </a:rPr>
              <a:t>Александро</a:t>
            </a:r>
            <a:r>
              <a:rPr lang="ru-RU" sz="2800" b="1" kern="1400" spc="25" dirty="0" smtClean="0">
                <a:solidFill>
                  <a:srgbClr val="17365D"/>
                </a:solidFill>
                <a:effectLst/>
                <a:latin typeface="Corbel" panose="020B0503020204020204" pitchFamily="34" charset="0"/>
                <a:ea typeface="Times New Roman" panose="02020603050405020304" pitchFamily="18" charset="0"/>
                <a:cs typeface="Times New Roman" panose="02020603050405020304" pitchFamily="18" charset="0"/>
              </a:rPr>
              <a:t> – Невский Ново Тихвинский женский монастырь. Это чудесное место, очень тихое и спокойное. На территории есть иконописные мастерские где работают монахини, еще они делают много красивых вещей: скатерти и вышитые салфетки, закладки с сушеными цветами растущими на территории, платочки и много </a:t>
            </a:r>
            <a:r>
              <a:rPr lang="ru-RU" sz="2800" b="1" kern="1400" spc="25" dirty="0" err="1" smtClean="0">
                <a:solidFill>
                  <a:srgbClr val="17365D"/>
                </a:solidFill>
                <a:effectLst/>
                <a:latin typeface="Corbel" panose="020B0503020204020204" pitchFamily="34" charset="0"/>
                <a:ea typeface="Times New Roman" panose="02020603050405020304" pitchFamily="18" charset="0"/>
                <a:cs typeface="Times New Roman" panose="02020603050405020304" pitchFamily="18" charset="0"/>
              </a:rPr>
              <a:t>много</a:t>
            </a:r>
            <a:r>
              <a:rPr lang="ru-RU" sz="2800" b="1" kern="1400" spc="25" dirty="0" smtClean="0">
                <a:solidFill>
                  <a:srgbClr val="17365D"/>
                </a:solidFill>
                <a:effectLst/>
                <a:latin typeface="Corbel" panose="020B0503020204020204" pitchFamily="34" charset="0"/>
                <a:ea typeface="Times New Roman" panose="02020603050405020304" pitchFamily="18" charset="0"/>
                <a:cs typeface="Times New Roman" panose="02020603050405020304" pitchFamily="18" charset="0"/>
              </a:rPr>
              <a:t> всего, даже сладости. В главном храме – Соборе Александра Невского собрано множество святынь: Мощи Александра Невского, Николая чудотворца, Преподобной Марии Египетской и многие другие.</a:t>
            </a:r>
            <a:endParaRPr lang="ru-RU" sz="2800" b="1"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512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866" y="675503"/>
            <a:ext cx="4124068" cy="5498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907" y="675502"/>
            <a:ext cx="4124069" cy="5498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6987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2088" y="337752"/>
            <a:ext cx="4593624" cy="6124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581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80" y="600802"/>
            <a:ext cx="9679459" cy="5909310"/>
          </a:xfrm>
          <a:prstGeom prst="rect">
            <a:avLst/>
          </a:prstGeom>
        </p:spPr>
        <p:txBody>
          <a:bodyPr wrap="square">
            <a:spAutoFit/>
          </a:bodyPr>
          <a:lstStyle/>
          <a:p>
            <a:pPr>
              <a:lnSpc>
                <a:spcPct val="115000"/>
              </a:lnSpc>
              <a:spcBef>
                <a:spcPts val="1200"/>
              </a:spcBef>
              <a:spcAft>
                <a:spcPts val="0"/>
              </a:spcAft>
            </a:pPr>
            <a:r>
              <a:rPr lang="ru-RU" sz="3200" b="1" kern="1400" spc="25" dirty="0" smtClean="0">
                <a:solidFill>
                  <a:srgbClr val="17365D"/>
                </a:solidFill>
                <a:effectLst/>
                <a:latin typeface="+mj-lt"/>
                <a:ea typeface="Times New Roman" panose="02020603050405020304" pitchFamily="18" charset="0"/>
                <a:cs typeface="Times New Roman" panose="02020603050405020304" pitchFamily="18" charset="0"/>
              </a:rPr>
              <a:t>Последним пунктом нашего путешествия стал мужской монастырь Святых Царственных Страстотерпцев в урочище Ганина Яма. </a:t>
            </a:r>
          </a:p>
          <a:p>
            <a:pPr>
              <a:lnSpc>
                <a:spcPct val="115000"/>
              </a:lnSpc>
              <a:spcBef>
                <a:spcPts val="1200"/>
              </a:spcBef>
              <a:spcAft>
                <a:spcPts val="0"/>
              </a:spcAft>
            </a:pPr>
            <a:r>
              <a:rPr lang="ru-RU" sz="3200" b="1" kern="1400" spc="25" dirty="0" smtClean="0">
                <a:solidFill>
                  <a:srgbClr val="17365D"/>
                </a:solidFill>
                <a:effectLst/>
                <a:latin typeface="+mj-lt"/>
                <a:ea typeface="Times New Roman" panose="02020603050405020304" pitchFamily="18" charset="0"/>
                <a:cs typeface="Times New Roman" panose="02020603050405020304" pitchFamily="18" charset="0"/>
              </a:rPr>
              <a:t>Это один из самых молодых монастырей нашей страны. Построен он совсем недавно, на месте  шахты, куда были сброшены останки царской семьи после расстрела. Комплекс состоит из семи деревянных храмов, по числу погибших членов царской семьи.</a:t>
            </a:r>
            <a:endParaRPr lang="ru-RU" sz="3200" b="1" dirty="0" smtClean="0">
              <a:effectLst/>
              <a:latin typeface="+mj-lt"/>
              <a:ea typeface="Calibri" panose="020F0502020204030204" pitchFamily="34" charset="0"/>
              <a:cs typeface="Times New Roman" panose="02020603050405020304" pitchFamily="18" charset="0"/>
            </a:endParaRPr>
          </a:p>
          <a:p>
            <a:pPr>
              <a:lnSpc>
                <a:spcPct val="115000"/>
              </a:lnSpc>
              <a:spcAft>
                <a:spcPts val="1000"/>
              </a:spcAft>
            </a:pPr>
            <a:r>
              <a:rPr lang="ru-RU" sz="3200" b="1" dirty="0" smtClean="0">
                <a:effectLst/>
                <a:latin typeface="+mj-lt"/>
                <a:ea typeface="Calibri" panose="020F0502020204030204" pitchFamily="34" charset="0"/>
                <a:cs typeface="Times New Roman" panose="02020603050405020304" pitchFamily="18" charset="0"/>
              </a:rPr>
              <a:t> </a:t>
            </a:r>
            <a:endParaRPr lang="ru-RU" sz="32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9733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41" y="543697"/>
            <a:ext cx="4303241" cy="5737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5873579" y="1427365"/>
            <a:ext cx="6096000" cy="3970318"/>
          </a:xfrm>
          <a:prstGeom prst="rect">
            <a:avLst/>
          </a:prstGeom>
        </p:spPr>
        <p:txBody>
          <a:bodyPr>
            <a:spAutoFit/>
          </a:bodyPr>
          <a:lstStyle/>
          <a:p>
            <a:r>
              <a:rPr lang="ru-RU" sz="2800" b="1" dirty="0" smtClean="0">
                <a:solidFill>
                  <a:srgbClr val="002060"/>
                </a:solidFill>
              </a:rPr>
              <a:t>Например, Смольный Собор </a:t>
            </a:r>
          </a:p>
          <a:p>
            <a:r>
              <a:rPr lang="ru-RU" sz="2800" b="1" dirty="0" smtClean="0">
                <a:solidFill>
                  <a:srgbClr val="002060"/>
                </a:solidFill>
              </a:rPr>
              <a:t>в Петербурге. </a:t>
            </a:r>
          </a:p>
          <a:p>
            <a:r>
              <a:rPr lang="ru-RU" sz="2800" b="1" dirty="0" smtClean="0">
                <a:solidFill>
                  <a:srgbClr val="002060"/>
                </a:solidFill>
              </a:rPr>
              <a:t>Так сложилось исторически, </a:t>
            </a:r>
          </a:p>
          <a:p>
            <a:r>
              <a:rPr lang="ru-RU" sz="2800" b="1" dirty="0" smtClean="0">
                <a:solidFill>
                  <a:srgbClr val="002060"/>
                </a:solidFill>
              </a:rPr>
              <a:t>что он является храмом всех учащихся. Когда то именно здесь был первый институт благородных девиц, в котором учились девушки из благородных дворянских, </a:t>
            </a:r>
          </a:p>
          <a:p>
            <a:r>
              <a:rPr lang="ru-RU" sz="2800" b="1" dirty="0" smtClean="0">
                <a:solidFill>
                  <a:srgbClr val="002060"/>
                </a:solidFill>
              </a:rPr>
              <a:t>но обедневших семей. </a:t>
            </a:r>
            <a:endParaRPr lang="ru-RU" sz="2800" b="1" dirty="0">
              <a:solidFill>
                <a:srgbClr val="002060"/>
              </a:solidFill>
            </a:endParaRPr>
          </a:p>
        </p:txBody>
      </p:sp>
    </p:spTree>
    <p:extLst>
      <p:ext uri="{BB962C8B-B14F-4D97-AF65-F5344CB8AC3E}">
        <p14:creationId xmlns:p14="http://schemas.microsoft.com/office/powerpoint/2010/main" val="665215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357" y="518756"/>
            <a:ext cx="3685404" cy="4913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7396" y="453081"/>
            <a:ext cx="3685403" cy="4913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8876" y="1612952"/>
            <a:ext cx="3685404" cy="4913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67574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4348" y="807306"/>
            <a:ext cx="3895469" cy="5193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9299" y="807306"/>
            <a:ext cx="3895468" cy="5193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6667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206" y="667266"/>
            <a:ext cx="4173493" cy="5564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164" y="667266"/>
            <a:ext cx="4173494" cy="5564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5117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7826" y="2042985"/>
            <a:ext cx="8097795" cy="2462213"/>
          </a:xfrm>
          <a:prstGeom prst="rect">
            <a:avLst/>
          </a:prstGeom>
        </p:spPr>
        <p:txBody>
          <a:bodyPr wrap="square">
            <a:spAutoFit/>
          </a:bodyPr>
          <a:lstStyle/>
          <a:p>
            <a:pPr algn="ctr"/>
            <a:r>
              <a:rPr lang="ru-RU" sz="3200" b="1" dirty="0" smtClean="0">
                <a:solidFill>
                  <a:srgbClr val="002060"/>
                </a:solidFill>
              </a:rPr>
              <a:t>ученица 4-го класса </a:t>
            </a:r>
          </a:p>
          <a:p>
            <a:pPr algn="ctr"/>
            <a:r>
              <a:rPr lang="ru-RU" sz="3200" b="1" dirty="0" smtClean="0">
                <a:solidFill>
                  <a:srgbClr val="002060"/>
                </a:solidFill>
              </a:rPr>
              <a:t>Православной Гимназии </a:t>
            </a:r>
          </a:p>
          <a:p>
            <a:pPr algn="ctr"/>
            <a:endParaRPr lang="ru-RU" b="1" dirty="0" smtClean="0">
              <a:solidFill>
                <a:srgbClr val="002060"/>
              </a:solidFill>
            </a:endParaRPr>
          </a:p>
          <a:p>
            <a:pPr algn="ctr"/>
            <a:r>
              <a:rPr lang="ru-RU" sz="7200" b="1" dirty="0" smtClean="0">
                <a:solidFill>
                  <a:srgbClr val="002060"/>
                </a:solidFill>
                <a:latin typeface="Annabelle" panose="03000400000000000000" pitchFamily="66" charset="0"/>
              </a:rPr>
              <a:t>Захарова Алиса</a:t>
            </a:r>
            <a:endParaRPr lang="ru-RU" sz="7200" b="1" dirty="0">
              <a:solidFill>
                <a:srgbClr val="002060"/>
              </a:solidFill>
              <a:latin typeface="Annabelle" panose="03000400000000000000" pitchFamily="66" charset="0"/>
            </a:endParaRPr>
          </a:p>
        </p:txBody>
      </p:sp>
    </p:spTree>
    <p:extLst>
      <p:ext uri="{BB962C8B-B14F-4D97-AF65-F5344CB8AC3E}">
        <p14:creationId xmlns:p14="http://schemas.microsoft.com/office/powerpoint/2010/main" val="272148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7990" y="593124"/>
            <a:ext cx="4327954" cy="5770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7509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32454" y="1122854"/>
            <a:ext cx="9144000" cy="4622804"/>
          </a:xfrm>
          <a:prstGeom prst="rect">
            <a:avLst/>
          </a:prstGeom>
        </p:spPr>
        <p:txBody>
          <a:bodyPr wrap="square">
            <a:spAutoFit/>
          </a:bodyPr>
          <a:lstStyle/>
          <a:p>
            <a:pPr>
              <a:lnSpc>
                <a:spcPct val="115000"/>
              </a:lnSpc>
              <a:spcAft>
                <a:spcPts val="1000"/>
              </a:spcAft>
            </a:pPr>
            <a:r>
              <a:rPr lang="ru-RU" sz="3200" b="1" dirty="0" smtClean="0">
                <a:solidFill>
                  <a:srgbClr val="002060"/>
                </a:solidFill>
                <a:effectLst/>
                <a:latin typeface="Corbel" panose="020B0503020204020204" pitchFamily="34" charset="0"/>
                <a:ea typeface="Calibri" panose="020F0502020204030204" pitchFamily="34" charset="0"/>
                <a:cs typeface="Times New Roman" panose="02020603050405020304" pitchFamily="18" charset="0"/>
              </a:rPr>
              <a:t>Основала этот монастырь Елизавета Петровна, в память о годах детства проведенном в этом месте, конечно она хотела возвести незабываемый комплекс, именно так он и выглядит-  выполненный в белых и небесно-голубых цветах, он представляет собой греческий крест с центральным собором внутри и четырьмя церквями по углам</a:t>
            </a:r>
            <a:r>
              <a:rPr lang="ru-RU" sz="3200" b="1" dirty="0" smtClean="0">
                <a:effectLst/>
                <a:latin typeface="Corbel" panose="020B0503020204020204" pitchFamily="34" charset="0"/>
                <a:ea typeface="Calibri" panose="020F0502020204030204" pitchFamily="34" charset="0"/>
                <a:cs typeface="Times New Roman" panose="02020603050405020304" pitchFamily="18" charset="0"/>
              </a:rPr>
              <a:t>.</a:t>
            </a:r>
            <a:endParaRPr lang="ru-RU" sz="3200" b="1"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76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904" y="238205"/>
            <a:ext cx="4828918" cy="6438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102" y="238204"/>
            <a:ext cx="4828918" cy="6438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3109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909" y="387179"/>
            <a:ext cx="4673944" cy="6231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452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996" y="370702"/>
            <a:ext cx="4649230" cy="6198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7032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2897" y="402092"/>
            <a:ext cx="9976022" cy="6423297"/>
          </a:xfrm>
          <a:prstGeom prst="rect">
            <a:avLst/>
          </a:prstGeom>
        </p:spPr>
        <p:txBody>
          <a:bodyPr wrap="square">
            <a:spAutoFit/>
          </a:bodyPr>
          <a:lstStyle/>
          <a:p>
            <a:pPr>
              <a:lnSpc>
                <a:spcPct val="115000"/>
              </a:lnSpc>
              <a:spcAft>
                <a:spcPts val="1000"/>
              </a:spcAft>
            </a:pPr>
            <a:r>
              <a:rPr lang="ru-RU" sz="2800" b="1" dirty="0" smtClean="0">
                <a:solidFill>
                  <a:srgbClr val="002060"/>
                </a:solidFill>
                <a:effectLst/>
                <a:ea typeface="Calibri" panose="020F0502020204030204" pitchFamily="34" charset="0"/>
                <a:cs typeface="Times New Roman" panose="02020603050405020304" pitchFamily="18" charset="0"/>
              </a:rPr>
              <a:t>Приехав в Екатеринбург, первым делом мы посетили </a:t>
            </a:r>
          </a:p>
          <a:p>
            <a:pPr>
              <a:lnSpc>
                <a:spcPct val="115000"/>
              </a:lnSpc>
              <a:spcAft>
                <a:spcPts val="1000"/>
              </a:spcAft>
            </a:pPr>
            <a:r>
              <a:rPr lang="ru-RU" sz="2800" b="1" dirty="0" smtClean="0">
                <a:solidFill>
                  <a:srgbClr val="002060"/>
                </a:solidFill>
                <a:effectLst/>
                <a:ea typeface="Calibri" panose="020F0502020204030204" pitchFamily="34" charset="0"/>
                <a:cs typeface="Times New Roman" panose="02020603050405020304" pitchFamily="18" charset="0"/>
              </a:rPr>
              <a:t>Храм Памятник на Крови во имя Всех Святых </a:t>
            </a:r>
          </a:p>
          <a:p>
            <a:pPr>
              <a:lnSpc>
                <a:spcPct val="115000"/>
              </a:lnSpc>
              <a:spcAft>
                <a:spcPts val="1000"/>
              </a:spcAft>
            </a:pPr>
            <a:r>
              <a:rPr lang="ru-RU" sz="2800" b="1" dirty="0" smtClean="0">
                <a:solidFill>
                  <a:srgbClr val="002060"/>
                </a:solidFill>
                <a:effectLst/>
                <a:ea typeface="Calibri" panose="020F0502020204030204" pitchFamily="34" charset="0"/>
                <a:cs typeface="Times New Roman" panose="02020603050405020304" pitchFamily="18" charset="0"/>
              </a:rPr>
              <a:t>в Земле Российской просиявших.</a:t>
            </a:r>
          </a:p>
          <a:p>
            <a:pPr>
              <a:lnSpc>
                <a:spcPct val="115000"/>
              </a:lnSpc>
              <a:spcAft>
                <a:spcPts val="0"/>
              </a:spcAft>
            </a:pPr>
            <a:r>
              <a:rPr lang="ru-RU" sz="2800" b="1" dirty="0" smtClean="0">
                <a:solidFill>
                  <a:srgbClr val="002060"/>
                </a:solidFill>
                <a:effectLst/>
                <a:ea typeface="Calibri" panose="020F0502020204030204" pitchFamily="34" charset="0"/>
                <a:cs typeface="Times New Roman" panose="02020603050405020304" pitchFamily="18" charset="0"/>
              </a:rPr>
              <a:t>Построен он на месте дома горного инженера Николая Ипатьева, в чьем</a:t>
            </a:r>
          </a:p>
          <a:p>
            <a:pPr>
              <a:lnSpc>
                <a:spcPct val="115000"/>
              </a:lnSpc>
              <a:spcAft>
                <a:spcPts val="0"/>
              </a:spcAft>
            </a:pPr>
            <a:r>
              <a:rPr lang="ru-RU" sz="2800" b="1" dirty="0" smtClean="0">
                <a:solidFill>
                  <a:srgbClr val="002060"/>
                </a:solidFill>
                <a:effectLst/>
                <a:ea typeface="Calibri" panose="020F0502020204030204" pitchFamily="34" charset="0"/>
                <a:cs typeface="Times New Roman" panose="02020603050405020304" pitchFamily="18" charset="0"/>
              </a:rPr>
              <a:t>подвале была убита вся царская семья</a:t>
            </a:r>
            <a:r>
              <a:rPr lang="ru-RU" sz="2800" b="1" kern="1400" spc="25" dirty="0" smtClean="0">
                <a:solidFill>
                  <a:srgbClr val="002060"/>
                </a:solidFill>
                <a:effectLst/>
                <a:ea typeface="Times New Roman" panose="02020603050405020304" pitchFamily="18" charset="0"/>
                <a:cs typeface="Times New Roman" panose="02020603050405020304" pitchFamily="18" charset="0"/>
              </a:rPr>
              <a:t>. При проектировании план будущего храма был наложен на план снесённого дома Ипатьева таким образом, чтобы создать аналог помещения, где была расстреляна Царская семья. На нижнем уровне храма предусматривалось символическое место этого расстрела.</a:t>
            </a:r>
            <a:endParaRPr lang="ru-RU" sz="2800" b="1" dirty="0" smtClean="0">
              <a:solidFill>
                <a:srgbClr val="002060"/>
              </a:solidFill>
              <a:effectLst/>
              <a:ea typeface="Calibri" panose="020F0502020204030204" pitchFamily="34" charset="0"/>
              <a:cs typeface="Times New Roman" panose="02020603050405020304" pitchFamily="18" charset="0"/>
            </a:endParaRPr>
          </a:p>
          <a:p>
            <a:pPr>
              <a:lnSpc>
                <a:spcPct val="115000"/>
              </a:lnSpc>
              <a:spcAft>
                <a:spcPts val="1000"/>
              </a:spcAft>
            </a:pPr>
            <a:r>
              <a:rPr lang="ru-RU" sz="2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411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527" y="2290117"/>
            <a:ext cx="5585255" cy="4188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52" y="271847"/>
            <a:ext cx="5585255" cy="4188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752765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Параллакс">
  <a:themeElements>
    <a:clrScheme name="Другая 3">
      <a:dk1>
        <a:srgbClr val="CDD0D1"/>
      </a:dk1>
      <a:lt1>
        <a:sysClr val="window" lastClr="FFFFFF"/>
      </a:lt1>
      <a:dk2>
        <a:srgbClr val="FFFFFF"/>
      </a:dk2>
      <a:lt2>
        <a:srgbClr val="CDD0D1"/>
      </a:lt2>
      <a:accent1>
        <a:srgbClr val="ACDDF7"/>
      </a:accent1>
      <a:accent2>
        <a:srgbClr val="80C34F"/>
      </a:accent2>
      <a:accent3>
        <a:srgbClr val="E5F5FC"/>
      </a:accent3>
      <a:accent4>
        <a:srgbClr val="ACDDF7"/>
      </a:accent4>
      <a:accent5>
        <a:srgbClr val="DBC1F2"/>
      </a:accent5>
      <a:accent6>
        <a:srgbClr val="82CDF3"/>
      </a:accent6>
      <a:hlink>
        <a:srgbClr val="C69DEA"/>
      </a:hlink>
      <a:folHlink>
        <a:srgbClr val="82B6F4"/>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TM02900722[[fn=Совет директоров]]</Template>
  <TotalTime>31</TotalTime>
  <Words>425</Words>
  <Application>Microsoft Office PowerPoint</Application>
  <PresentationFormat>Широкоэкранный</PresentationFormat>
  <Paragraphs>24</Paragraphs>
  <Slides>23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23</vt:i4>
      </vt:variant>
    </vt:vector>
  </HeadingPairs>
  <TitlesOfParts>
    <vt:vector size="33" baseType="lpstr">
      <vt:lpstr>Annabelle</vt:lpstr>
      <vt:lpstr>Arial</vt:lpstr>
      <vt:lpstr>Calibri</vt:lpstr>
      <vt:lpstr>Calibri Light</vt:lpstr>
      <vt:lpstr>Corbel</vt:lpstr>
      <vt:lpstr>Times New Roman</vt:lpstr>
      <vt:lpstr>Wingdings 2</vt:lpstr>
      <vt:lpstr>HDOfficeLightV0</vt:lpstr>
      <vt:lpstr>1_HDOfficeLightV0</vt:lpstr>
      <vt:lpstr>Параллакс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МАХ</dc:creator>
  <cp:lastModifiedBy>МАХ</cp:lastModifiedBy>
  <cp:revision>5</cp:revision>
  <dcterms:created xsi:type="dcterms:W3CDTF">2018-09-19T06:36:13Z</dcterms:created>
  <dcterms:modified xsi:type="dcterms:W3CDTF">2018-09-19T07:07:37Z</dcterms:modified>
</cp:coreProperties>
</file>