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C0179-C435-4498-9F15-21A9B9F61CF9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8B32B-E071-45B3-8E3A-49D4FCFC7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8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D8A79-AA93-41CD-BEBC-8B55C82747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9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54" y="0"/>
            <a:ext cx="9156554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права ребенка кл час 3а\ramka2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Андрей\Desktop\права ребенка кл час 3а\4bfe4584625d2f9717ec8b0e3a9dae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" y="0"/>
            <a:ext cx="1580009" cy="21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76470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Что такое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ОБЯЗАННОСТИ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348880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Установленные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законом</a:t>
            </a:r>
          </a:p>
          <a:p>
            <a:pPr algn="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правила поведения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63" y="4005064"/>
            <a:ext cx="5828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Правила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поведения, 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которые выполняются по желанию</a:t>
            </a:r>
          </a:p>
        </p:txBody>
      </p:sp>
    </p:spTree>
    <p:extLst>
      <p:ext uri="{BB962C8B-B14F-4D97-AF65-F5344CB8AC3E}">
        <p14:creationId xmlns:p14="http://schemas.microsoft.com/office/powerpoint/2010/main" val="17766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права ребенка кл час 3а\ramka2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Андрей\Desktop\права ребенка кл час 3а\4bfe4584625d2f9717ec8b0e3a9dae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1" y="21894"/>
            <a:ext cx="1594340" cy="22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9910" y="2026710"/>
            <a:ext cx="6132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Какое право главного героя нарушено в сказке «Колобок»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156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права ребенка кл час 3а\9e9b4f6415a0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263691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FF0000"/>
                </a:solidFill>
              </a:rPr>
              <a:t>Право на ЖИЗНЬ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права ребенка кл час 3а\ramka2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Андрей\Desktop\права ребенка кл час 3а\4bfe4584625d2f9717ec8b0e3a9dae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94"/>
            <a:ext cx="1594340" cy="22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700808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Какие ПРАВА главной героини в сказке «Золушка» были нарушены?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884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дрей\Desktop\права ребенка кл час 3а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права ребенка кл час 3а\ramka2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Андрей\Desktop\права ребенка кл час 3а\4bfe4584625d2f9717ec8b0e3a9dae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94"/>
            <a:ext cx="1403648" cy="19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412776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Какими обязанностями пренебрегает главная героиня сказки «Гуси – лебеди» и из – за этого происходит много неприятностей?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126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\Desktop\права ребенка кл час 3а\scrn_bi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8893175" cy="3599929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b="1" i="1" dirty="0" smtClean="0">
                <a:solidFill>
                  <a:srgbClr val="FFC000"/>
                </a:solidFill>
                <a:latin typeface="Arial Narrow" pitchFamily="34" charset="0"/>
              </a:rPr>
              <a:t>     </a:t>
            </a:r>
            <a:r>
              <a:rPr lang="ru-RU" sz="2400" b="1" i="1" u="sng" dirty="0" smtClean="0">
                <a:solidFill>
                  <a:schemeClr val="hlink"/>
                </a:solidFill>
                <a:latin typeface="Arial" charset="0"/>
              </a:rPr>
              <a:t>Продолжите фразы:</a:t>
            </a:r>
          </a:p>
          <a:p>
            <a:pPr eaLnBrk="1" hangingPunct="1">
              <a:buFont typeface="Arial" charset="0"/>
              <a:buNone/>
            </a:pPr>
            <a:endParaRPr lang="ru-RU" sz="2400" b="1" i="1" u="sng" dirty="0" smtClean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Я открыл (а) для себя новое …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Я понял (а) ….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Для </a:t>
            </a: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меня самое главное право – это…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Я могу сделать вывод…</a:t>
            </a:r>
          </a:p>
          <a:p>
            <a:pPr eaLnBrk="1" hangingPunct="1">
              <a:buFont typeface="Arial" charset="0"/>
              <a:buNone/>
            </a:pPr>
            <a:endParaRPr lang="ru-RU" sz="2400" b="1" dirty="0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6393" name="AutoShape 9" descr="http://&amp;tcy;&amp;iecy;&amp;rcy;&amp;iecy;&amp;mcy;&amp;ocy;&amp;kcy;-&amp;yacy;&amp;ncy;&amp;acy;&amp;ocy;.&amp;rcy;&amp;fcy;/wp-content/uploads/2013/07/zadanie_municipalnoe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5" name="AutoShape 11" descr="http://&amp;tcy;&amp;iecy;&amp;rcy;&amp;iecy;&amp;mcy;&amp;ocy;&amp;kcy;-&amp;yacy;&amp;ncy;&amp;acy;&amp;ocy;.&amp;rcy;&amp;fcy;/wp-content/uploads/2013/07/zadanie_municipalnoe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7" name="AutoShape 13" descr="http://&amp;tcy;&amp;iecy;&amp;rcy;&amp;iecy;&amp;mcy;&amp;ocy;&amp;kcy;-&amp;yacy;&amp;ncy;&amp;acy;&amp;ocy;.&amp;rcy;&amp;fcy;/wp-content/uploads/2013/07/zadanie_municipalnoe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398" name="Picture 14" descr="zadanie_municipalno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952750"/>
            <a:ext cx="36957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4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3707904" y="1052513"/>
            <a:ext cx="5328592" cy="41767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Важно помнить, что законы есть не только в документах разных уровней, но и в любом из нас.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Главный закон жизни – поступать по совести.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Права и свободы человека возможны только при осуществлении каждым своих обязанностей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ru-RU" sz="2400" dirty="0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8438" name="Picture 6" descr="http://chechkab.ucoz.ru/21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2994" r="5431" b="2994"/>
          <a:stretch>
            <a:fillRect/>
          </a:stretch>
        </p:blipFill>
        <p:spPr bwMode="auto">
          <a:xfrm>
            <a:off x="142875" y="1065213"/>
            <a:ext cx="36512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7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printwater.ru/templ/image/aHR0cDovL25hY2hhbG80a2EucnUvd3AtY29udGVudC91cGxvYWRzLzIwMTQvMDUvdmVzZWx5aWUtcmVieWF0YS1zaGFibG9uLXByZXZ5dS0x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" y="0"/>
            <a:ext cx="91318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268760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я имею права</a:t>
            </a:r>
          </a:p>
          <a:p>
            <a:pPr algn="ctr"/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23112" cy="116205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0" dirty="0">
                <a:solidFill>
                  <a:prstClr val="black"/>
                </a:solidFill>
                <a:ea typeface="+mn-ea"/>
                <a:cs typeface="+mn-cs"/>
              </a:rPr>
              <a:t>Мои права или мои обязанности?</a:t>
            </a:r>
            <a:r>
              <a:rPr lang="ru-RU" sz="1800" b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Picture 16" descr="http://img1.liveinternet.ru/images/attach/c/2/69/490/69490747_0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2448272" cy="32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80" y="1268760"/>
            <a:ext cx="534330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rintwater.ru/templ/image/aHR0cDovL25hY2hhbG80a2EucnUvd3AtY29udGVudC91cGxvYWRzLzIwMTQvMDUvdmVzZWx5aWUtcmVieWF0YS1zaGFibG9uLXByZXZ5dS0xLnBuZw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572" y="764704"/>
            <a:ext cx="77048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ребенок имеет право: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жизнь;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имя при рождении;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общение с обоими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родителями;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выражать свои взгляды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мнения;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исповедовать любую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религию;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доступ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информации;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защиту от всех форм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насилия;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отдых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досуг;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защиту от жестокого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обращения;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 достигшие 15-летнего возраста, не должны участвовать в военных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действиях;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медицинскую помощь.</a:t>
            </a:r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2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663300"/>
                </a:solidFill>
                <a:latin typeface="Arial" charset="0"/>
              </a:rPr>
              <a:t>Права и обязанности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300038" y="1600200"/>
            <a:ext cx="4038600" cy="3557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Что люди могут делать и чего не могут?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Что они обязаны делать и чего не обязаны?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На что они имеют право и на что не имеют?</a:t>
            </a:r>
          </a:p>
        </p:txBody>
      </p:sp>
      <p:sp>
        <p:nvSpPr>
          <p:cNvPr id="12292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600200"/>
            <a:ext cx="4038600" cy="4525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u="sng" dirty="0" smtClean="0">
                <a:solidFill>
                  <a:schemeClr val="hlink"/>
                </a:solidFill>
                <a:latin typeface="Arial" charset="0"/>
              </a:rPr>
              <a:t>Вывод: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     Человек, нарушая права другого, забывает свои обязанности. Надо быть внимательными  и осторожными, потому что  каждому  </a:t>
            </a:r>
            <a:r>
              <a:rPr lang="ru-RU" sz="2400" b="1" u="sng" dirty="0" smtClean="0">
                <a:solidFill>
                  <a:schemeClr val="hlink"/>
                </a:solidFill>
                <a:latin typeface="Arial" charset="0"/>
              </a:rPr>
              <a:t>праву </a:t>
            </a: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соответствует </a:t>
            </a:r>
            <a:r>
              <a:rPr lang="ru-RU" sz="2400" b="1" u="sng" dirty="0" smtClean="0">
                <a:solidFill>
                  <a:schemeClr val="hlink"/>
                </a:solidFill>
                <a:latin typeface="Arial" charset="0"/>
              </a:rPr>
              <a:t>обязанность</a:t>
            </a: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, об  этом не надо забывать.</a:t>
            </a:r>
            <a:endParaRPr lang="en-US" sz="2400" b="1" dirty="0" smtClean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dirty="0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3074" name="Picture 2" descr="C:\Users\Андрей\Desktop\права ребенка кл час 3а\88764072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97152"/>
            <a:ext cx="23050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1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1844675"/>
            <a:ext cx="7632700" cy="4752975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>
              <a:solidFill>
                <a:srgbClr val="FFFFFF"/>
              </a:solidFill>
            </a:endParaRPr>
          </a:p>
          <a:p>
            <a:pPr eaLnBrk="1" hangingPunct="1"/>
            <a:endParaRPr lang="ru-RU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</a:rPr>
              <a:t>      </a:t>
            </a:r>
            <a:r>
              <a:rPr lang="ru-RU" sz="2400" b="1" dirty="0" smtClean="0">
                <a:solidFill>
                  <a:schemeClr val="hlink"/>
                </a:solidFill>
                <a:latin typeface="Arial Narrow" pitchFamily="34" charset="0"/>
              </a:rPr>
              <a:t>дома       в школе     в общественных местах</a:t>
            </a:r>
          </a:p>
          <a:p>
            <a:pPr eaLnBrk="1" hangingPunct="1"/>
            <a:endParaRPr lang="ru-RU" sz="2400" b="1" dirty="0" smtClean="0">
              <a:solidFill>
                <a:schemeClr val="hlink"/>
              </a:solidFill>
              <a:latin typeface="Arial Narrow" pitchFamily="34" charset="0"/>
            </a:endParaRPr>
          </a:p>
          <a:p>
            <a:pPr eaLnBrk="1" hangingPunct="1"/>
            <a:endParaRPr lang="ru-RU" sz="2400" b="1" dirty="0" smtClean="0">
              <a:solidFill>
                <a:schemeClr val="hlink"/>
              </a:solidFill>
              <a:latin typeface="Arial Narrow" pitchFamily="34" charset="0"/>
            </a:endParaRPr>
          </a:p>
          <a:p>
            <a:pPr eaLnBrk="1" hangingPunct="1"/>
            <a:endParaRPr lang="ru-RU" sz="2400" b="1" dirty="0" smtClean="0">
              <a:solidFill>
                <a:schemeClr val="hlink"/>
              </a:solidFill>
              <a:latin typeface="Arial Narrow" pitchFamily="34" charset="0"/>
            </a:endParaRPr>
          </a:p>
          <a:p>
            <a:pPr eaLnBrk="1" hangingPunct="1"/>
            <a:endParaRPr lang="ru-RU" sz="2400" b="1" dirty="0" smtClean="0">
              <a:solidFill>
                <a:schemeClr val="hlink"/>
              </a:solidFill>
              <a:latin typeface="Arial Narrow" pitchFamily="34" charset="0"/>
            </a:endParaRPr>
          </a:p>
          <a:p>
            <a:pPr eaLnBrk="1" hangingPunct="1"/>
            <a:endParaRPr lang="ru-RU" sz="2400" b="1" u="sng" dirty="0" smtClean="0">
              <a:solidFill>
                <a:schemeClr val="hlink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ru-RU" sz="2400" b="1" dirty="0" smtClean="0">
                <a:solidFill>
                  <a:schemeClr val="hlink"/>
                </a:solidFill>
                <a:latin typeface="Arial Narrow" pitchFamily="34" charset="0"/>
              </a:rPr>
              <a:t>Вывод:  </a:t>
            </a:r>
            <a:r>
              <a:rPr lang="ru-RU" sz="2400" b="1" i="1" dirty="0" smtClean="0">
                <a:solidFill>
                  <a:schemeClr val="hlink"/>
                </a:solidFill>
                <a:latin typeface="Arial Narrow" pitchFamily="34" charset="0"/>
              </a:rPr>
              <a:t>нет прав без обязанностей, </a:t>
            </a:r>
          </a:p>
          <a:p>
            <a:pPr eaLnBrk="1" hangingPunct="1">
              <a:spcBef>
                <a:spcPts val="0"/>
              </a:spcBef>
            </a:pPr>
            <a:r>
              <a:rPr lang="ru-RU" sz="2400" b="1" i="1" dirty="0" smtClean="0">
                <a:solidFill>
                  <a:schemeClr val="hlink"/>
                </a:solidFill>
                <a:latin typeface="Arial Narrow" pitchFamily="34" charset="0"/>
              </a:rPr>
              <a:t>а обязанностей – без прав.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                  </a:t>
            </a:r>
          </a:p>
          <a:p>
            <a:pPr eaLnBrk="1" hangingPunct="1"/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43608" y="531236"/>
            <a:ext cx="7200800" cy="1457604"/>
          </a:xfrm>
          <a:prstGeom prst="rect">
            <a:avLst/>
          </a:prstGeom>
          <a:solidFill>
            <a:srgbClr val="EEF32D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hlink"/>
                </a:solidFill>
                <a:latin typeface="Arial Narrow" pitchFamily="34" charset="0"/>
              </a:rPr>
              <a:t>Обязанности - круг действий, возложенных на кого-нибудь и </a:t>
            </a:r>
            <a:r>
              <a:rPr lang="ru-RU" sz="2800" b="1" dirty="0" smtClean="0">
                <a:solidFill>
                  <a:schemeClr val="hlink"/>
                </a:solidFill>
                <a:latin typeface="Arial Narrow" pitchFamily="34" charset="0"/>
              </a:rPr>
              <a:t>безусловных (обязательных)  </a:t>
            </a:r>
            <a:r>
              <a:rPr lang="ru-RU" sz="2800" b="1" dirty="0">
                <a:solidFill>
                  <a:schemeClr val="hlink"/>
                </a:solidFill>
                <a:latin typeface="Arial Narrow" pitchFamily="34" charset="0"/>
              </a:rPr>
              <a:t>для выполнения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43808" y="4437112"/>
            <a:ext cx="2952155" cy="468052"/>
          </a:xfrm>
          <a:prstGeom prst="rect">
            <a:avLst/>
          </a:prstGeom>
          <a:solidFill>
            <a:srgbClr val="EEF32D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hlink"/>
                </a:solidFill>
                <a:latin typeface="Arial Narrow" pitchFamily="34" charset="0"/>
              </a:rPr>
              <a:t>УСТАВ ШКОЛЫ</a:t>
            </a:r>
          </a:p>
        </p:txBody>
      </p:sp>
      <p:sp>
        <p:nvSpPr>
          <p:cNvPr id="13" name="Выгнутая влево стрелка 12"/>
          <p:cNvSpPr>
            <a:spLocks noChangeArrowheads="1"/>
          </p:cNvSpPr>
          <p:nvPr/>
        </p:nvSpPr>
        <p:spPr bwMode="auto">
          <a:xfrm>
            <a:off x="684213" y="3429000"/>
            <a:ext cx="1151483" cy="2808312"/>
          </a:xfrm>
          <a:prstGeom prst="curvedRightArrow">
            <a:avLst>
              <a:gd name="adj1" fmla="val 25000"/>
              <a:gd name="adj2" fmla="val 50000"/>
              <a:gd name="adj3" fmla="val 25001"/>
            </a:avLst>
          </a:prstGeom>
          <a:solidFill>
            <a:srgbClr val="EEF32D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14" name="Выгнутая вправо стрелка 13"/>
          <p:cNvSpPr>
            <a:spLocks noChangeArrowheads="1"/>
          </p:cNvSpPr>
          <p:nvPr/>
        </p:nvSpPr>
        <p:spPr bwMode="auto">
          <a:xfrm>
            <a:off x="7380288" y="3429000"/>
            <a:ext cx="1262062" cy="295232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EF32D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15" name="Двойная стрелка вверх/вниз 14"/>
          <p:cNvSpPr>
            <a:spLocks noChangeArrowheads="1"/>
          </p:cNvSpPr>
          <p:nvPr/>
        </p:nvSpPr>
        <p:spPr bwMode="auto">
          <a:xfrm>
            <a:off x="3563889" y="3357563"/>
            <a:ext cx="431850" cy="935533"/>
          </a:xfrm>
          <a:prstGeom prst="upDownArrow">
            <a:avLst>
              <a:gd name="adj1" fmla="val 50000"/>
              <a:gd name="adj2" fmla="val 49997"/>
            </a:avLst>
          </a:prstGeom>
          <a:solidFill>
            <a:srgbClr val="EEF32D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dk1"/>
              </a:solidFill>
              <a:latin typeface="+mn-lt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267744" y="2132856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922714" y="2132858"/>
            <a:ext cx="73024" cy="7920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895851" y="2132860"/>
            <a:ext cx="684261" cy="792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834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Arial" charset="0"/>
              </a:rPr>
              <a:t>Устав школы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1063" cy="4525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sz="2400" b="1" i="1" u="sng" dirty="0" smtClean="0">
                <a:solidFill>
                  <a:schemeClr val="hlink"/>
                </a:solidFill>
                <a:latin typeface="Arial" charset="0"/>
              </a:rPr>
              <a:t>Ученики обязаны: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добросовестно учиться;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бережно относиться к школьному имуществу;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соблюдать ПРАВИЛА поведения учащихся;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уважать ПРАВА других.</a:t>
            </a:r>
            <a:endParaRPr lang="ru-RU" sz="2400" b="1" dirty="0" smtClean="0">
              <a:latin typeface="Arial" charset="0"/>
            </a:endParaRPr>
          </a:p>
        </p:txBody>
      </p:sp>
      <p:pic>
        <p:nvPicPr>
          <p:cNvPr id="11271" name="Picture 7" descr="http://www.profi-forex.org/system/news/A03_36_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1125" r="1909" b="2539"/>
          <a:stretch>
            <a:fillRect/>
          </a:stretch>
        </p:blipFill>
        <p:spPr bwMode="auto">
          <a:xfrm>
            <a:off x="4932363" y="1268413"/>
            <a:ext cx="386238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права ребенка кл час 3а\ramka2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esktop\права ребенка кл час 3а\4bfe4584625d2f9717ec8b0e3a9dae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" y="3200"/>
            <a:ext cx="1774937" cy="251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486" y="990114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 algn="ctr"/>
            <a:endParaRPr lang="ru-RU" sz="4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 и ОБЯЗАННОСТИ</a:t>
            </a:r>
          </a:p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сказках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права ребенка кл час 3а\ramka2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5" y="0"/>
            <a:ext cx="91369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Андрей\Desktop\права ребенка кл час 3а\4bfe4584625d2f9717ec8b0e3a9dae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8" y="0"/>
            <a:ext cx="1642050" cy="232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76470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Что такое ПРАВО?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206084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Документ, разрешение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1" y="3429000"/>
            <a:ext cx="6651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Совокупность норм и правил, </a:t>
            </a:r>
          </a:p>
          <a:p>
            <a:r>
              <a:rPr lang="ru-RU" sz="2800" dirty="0"/>
              <a:t>устанавливающие отношения</a:t>
            </a:r>
          </a:p>
          <a:p>
            <a:r>
              <a:rPr lang="ru-RU" sz="2800" dirty="0"/>
              <a:t> людей в обществе. </a:t>
            </a:r>
          </a:p>
        </p:txBody>
      </p:sp>
    </p:spTree>
    <p:extLst>
      <p:ext uri="{BB962C8B-B14F-4D97-AF65-F5344CB8AC3E}">
        <p14:creationId xmlns:p14="http://schemas.microsoft.com/office/powerpoint/2010/main" val="229188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Экран (4:3)</PresentationFormat>
  <Paragraphs>69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Мои права или мои обязанности? </vt:lpstr>
      <vt:lpstr>Презентация PowerPoint</vt:lpstr>
      <vt:lpstr>Права и обязанности</vt:lpstr>
      <vt:lpstr>Презентация PowerPoint</vt:lpstr>
      <vt:lpstr>Устав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1</cp:revision>
  <dcterms:created xsi:type="dcterms:W3CDTF">2016-01-29T01:25:18Z</dcterms:created>
  <dcterms:modified xsi:type="dcterms:W3CDTF">2016-01-29T01:33:58Z</dcterms:modified>
</cp:coreProperties>
</file>