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6" r:id="rId3"/>
    <p:sldId id="258" r:id="rId4"/>
    <p:sldId id="259" r:id="rId5"/>
    <p:sldId id="263" r:id="rId6"/>
    <p:sldId id="264" r:id="rId7"/>
    <p:sldId id="267" r:id="rId8"/>
    <p:sldId id="260" r:id="rId9"/>
    <p:sldId id="261" r:id="rId10"/>
    <p:sldId id="265" r:id="rId11"/>
    <p:sldId id="268" r:id="rId12"/>
    <p:sldId id="269" r:id="rId13"/>
    <p:sldId id="270" r:id="rId14"/>
    <p:sldId id="271" r:id="rId15"/>
    <p:sldId id="266" r:id="rId16"/>
    <p:sldId id="26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B1BC-BD24-4D5E-962F-4016084F16F9}" type="datetimeFigureOut">
              <a:rPr lang="ru-RU" smtClean="0"/>
              <a:t>17.09.2018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2D8563B-C091-4C4B-A5C4-E81265442CA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B1BC-BD24-4D5E-962F-4016084F16F9}" type="datetimeFigureOut">
              <a:rPr lang="ru-RU" smtClean="0"/>
              <a:t>17.09.2018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63B-C091-4C4B-A5C4-E81265442CA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B1BC-BD24-4D5E-962F-4016084F16F9}" type="datetimeFigureOut">
              <a:rPr lang="ru-RU" smtClean="0"/>
              <a:t>17.09.2018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63B-C091-4C4B-A5C4-E81265442CA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B1BC-BD24-4D5E-962F-4016084F16F9}" type="datetimeFigureOut">
              <a:rPr lang="ru-RU" smtClean="0"/>
              <a:t>17.09.2018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2D8563B-C091-4C4B-A5C4-E81265442CA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B1BC-BD24-4D5E-962F-4016084F16F9}" type="datetimeFigureOut">
              <a:rPr lang="ru-RU" smtClean="0"/>
              <a:t>17.09.2018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63B-C091-4C4B-A5C4-E81265442CA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B1BC-BD24-4D5E-962F-4016084F16F9}" type="datetimeFigureOut">
              <a:rPr lang="ru-RU" smtClean="0"/>
              <a:t>17.09.2018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63B-C091-4C4B-A5C4-E81265442CA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B1BC-BD24-4D5E-962F-4016084F16F9}" type="datetimeFigureOut">
              <a:rPr lang="ru-RU" smtClean="0"/>
              <a:t>17.09.2018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2D8563B-C091-4C4B-A5C4-E81265442CA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B1BC-BD24-4D5E-962F-4016084F16F9}" type="datetimeFigureOut">
              <a:rPr lang="ru-RU" smtClean="0"/>
              <a:t>17.09.2018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63B-C091-4C4B-A5C4-E81265442CA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B1BC-BD24-4D5E-962F-4016084F16F9}" type="datetimeFigureOut">
              <a:rPr lang="ru-RU" smtClean="0"/>
              <a:t>17.09.2018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63B-C091-4C4B-A5C4-E81265442CA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B1BC-BD24-4D5E-962F-4016084F16F9}" type="datetimeFigureOut">
              <a:rPr lang="ru-RU" smtClean="0"/>
              <a:t>17.09.2018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63B-C091-4C4B-A5C4-E81265442CA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B1BC-BD24-4D5E-962F-4016084F16F9}" type="datetimeFigureOut">
              <a:rPr lang="ru-RU" smtClean="0"/>
              <a:t>17.09.2018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63B-C091-4C4B-A5C4-E81265442CA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58FB1BC-BD24-4D5E-962F-4016084F16F9}" type="datetimeFigureOut">
              <a:rPr lang="ru-RU" smtClean="0"/>
              <a:t>17.09.2018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2D8563B-C091-4C4B-A5C4-E81265442CA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99761" y="1124744"/>
            <a:ext cx="46474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9900"/>
                </a:solidFill>
              </a:rPr>
              <a:t>Проект «Семёновская матрёшка»</a:t>
            </a:r>
            <a:endParaRPr lang="ru-RU" sz="2400" b="1" dirty="0">
              <a:solidFill>
                <a:srgbClr val="009900"/>
              </a:solidFill>
            </a:endParaRPr>
          </a:p>
        </p:txBody>
      </p:sp>
      <p:pic>
        <p:nvPicPr>
          <p:cNvPr id="1026" name="Picture 2" descr="N:\ВИНДУВС 7-32-D\Desktop\43181bec897d56d895e7337598b8fa7c-768x41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717688"/>
            <a:ext cx="73152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6884" y="332656"/>
            <a:ext cx="3428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МБДОУ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Детский сад </a:t>
            </a:r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dirty="0" smtClean="0">
                <a:solidFill>
                  <a:srgbClr val="C00000"/>
                </a:solidFill>
              </a:rPr>
              <a:t>Рукавичка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Picture 2" descr="https://blaginina.nethouse.ru/static/img/0000/0003/1365/31365579.fyy18rnas2.W66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55166">
            <a:off x="7763118" y="182803"/>
            <a:ext cx="1226086" cy="75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20575" y="5737223"/>
            <a:ext cx="4644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Выполнила :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воспитатель </a:t>
            </a:r>
            <a:r>
              <a:rPr lang="ru-RU" dirty="0" smtClean="0">
                <a:solidFill>
                  <a:srgbClr val="C00000"/>
                </a:solidFill>
              </a:rPr>
              <a:t>Тарасова А. Н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>
                <a:solidFill>
                  <a:srgbClr val="C00000"/>
                </a:solidFill>
              </a:rPr>
              <a:t>г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dirty="0" smtClean="0">
                <a:solidFill>
                  <a:srgbClr val="C00000"/>
                </a:solidFill>
              </a:rPr>
              <a:t>Бор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438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517113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Создание условий для самостоятельной деятельности детей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428123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Центр </a:t>
            </a:r>
            <a:r>
              <a:rPr lang="ru-RU" dirty="0">
                <a:solidFill>
                  <a:srgbClr val="C00000"/>
                </a:solidFill>
              </a:rPr>
              <a:t>сюжетно-ролевой игры: </a:t>
            </a:r>
            <a:r>
              <a:rPr lang="ru-RU" dirty="0">
                <a:solidFill>
                  <a:srgbClr val="009900"/>
                </a:solidFill>
              </a:rPr>
              <a:t>атрибуты для игры </a:t>
            </a:r>
            <a:r>
              <a:rPr lang="ru-RU" dirty="0" smtClean="0">
                <a:solidFill>
                  <a:srgbClr val="009900"/>
                </a:solidFill>
              </a:rPr>
              <a:t>«Матрёшки ».</a:t>
            </a:r>
            <a:endParaRPr lang="ru-RU" dirty="0">
              <a:solidFill>
                <a:srgbClr val="009900"/>
              </a:solidFill>
            </a:endParaRPr>
          </a:p>
          <a:p>
            <a:r>
              <a:rPr lang="ru-RU" dirty="0">
                <a:solidFill>
                  <a:srgbClr val="C00000"/>
                </a:solidFill>
              </a:rPr>
              <a:t>Центр художественного творчества: </a:t>
            </a:r>
            <a:r>
              <a:rPr lang="ru-RU" dirty="0">
                <a:solidFill>
                  <a:srgbClr val="009900"/>
                </a:solidFill>
              </a:rPr>
              <a:t>материалы для рисования (карандаши, фломастеры, краски, кисточки, бумага, трафареты, пластилин, материалы для изготовления </a:t>
            </a:r>
            <a:r>
              <a:rPr lang="ru-RU" dirty="0" smtClean="0">
                <a:solidFill>
                  <a:srgbClr val="009900"/>
                </a:solidFill>
              </a:rPr>
              <a:t>аппликаций).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Центр речевого развития: </a:t>
            </a:r>
            <a:r>
              <a:rPr lang="ru-RU" dirty="0" smtClean="0">
                <a:solidFill>
                  <a:srgbClr val="009900"/>
                </a:solidFill>
              </a:rPr>
              <a:t>книги с иллюстрациями матрёшек, стихи про матрёшек, разрезные картинки с матрёшками.</a:t>
            </a:r>
            <a:endParaRPr lang="ru-RU" dirty="0">
              <a:solidFill>
                <a:srgbClr val="0099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3356992"/>
            <a:ext cx="6678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Взаимодействие с семьей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9900"/>
                </a:solidFill>
              </a:rPr>
              <a:t>Консультация по теме «Народные промыслы Нижегородской области. Семёновская матрёшка»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9900"/>
                </a:solidFill>
              </a:rPr>
              <a:t>Выставка совместных работ детей и родителей «Семейная матрёшка</a:t>
            </a:r>
            <a:r>
              <a:rPr lang="ru-RU" dirty="0" smtClean="0">
                <a:solidFill>
                  <a:srgbClr val="009900"/>
                </a:solidFill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9900"/>
                </a:solidFill>
              </a:rPr>
              <a:t>Родительское собрание на тему «Создание условий дома для  </a:t>
            </a:r>
            <a:r>
              <a:rPr lang="ru-RU" dirty="0">
                <a:solidFill>
                  <a:srgbClr val="009900"/>
                </a:solidFill>
              </a:rPr>
              <a:t>х</a:t>
            </a:r>
            <a:r>
              <a:rPr lang="ru-RU" dirty="0" smtClean="0">
                <a:solidFill>
                  <a:srgbClr val="009900"/>
                </a:solidFill>
              </a:rPr>
              <a:t>удожественно -творческого развития детей.</a:t>
            </a:r>
            <a:endParaRPr lang="ru-RU" dirty="0">
              <a:solidFill>
                <a:srgbClr val="0099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Picture 2" descr="https://blaginina.nethouse.ru/static/img/0000/0003/1365/31365579.fyy18rnas2.W66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55166">
            <a:off x="7098652" y="554522"/>
            <a:ext cx="1995260" cy="122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688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blaginina.nethouse.ru/static/img/0000/0003/1365/31365579.fyy18rnas2.W66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55166">
            <a:off x="6812393" y="465455"/>
            <a:ext cx="2550606" cy="156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J:\матрешки\IMG_20180302_1239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1" y="1772816"/>
            <a:ext cx="7409205" cy="470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640890"/>
            <a:ext cx="3574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Мини музей « Русская матрёшка»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562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ети 2018 (2)\Фото12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4" y="1124744"/>
            <a:ext cx="2985436" cy="223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Дети 2018 (2)\Фото11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21088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Дети 2018 (2)\Фото11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64" y="4077072"/>
            <a:ext cx="3079652" cy="230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:\Дети 2018 (3)\Фото12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24744"/>
            <a:ext cx="3114092" cy="233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8016" y="332656"/>
            <a:ext cx="2433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Рисование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«Украсим матрёшку </a:t>
            </a:r>
            <a:r>
              <a:rPr lang="ru-RU" dirty="0" smtClean="0">
                <a:solidFill>
                  <a:srgbClr val="C00000"/>
                </a:solidFill>
              </a:rPr>
              <a:t>! »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154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blaginina.nethouse.ru/static/img/0000/0003/1365/31365579.fyy18rnas2.W66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55166">
            <a:off x="6956408" y="237689"/>
            <a:ext cx="2550606" cy="156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:\ВИНДУВС 7-32-D\Desktop\Новая папка\Фото13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49814"/>
            <a:ext cx="3419352" cy="256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N:\ВИНДУВС 7-32-D\Desktop\Новая папка\Фото13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960" y="4095549"/>
            <a:ext cx="3547735" cy="266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:\ВИНДУВС 7-32-D\Desktop\Новая папка\Фото13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71" y="4095549"/>
            <a:ext cx="3574225" cy="268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N:\ВИНДУВС 7-32-D\Desktop\Новая папка\Фото136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297" y="1237773"/>
            <a:ext cx="3272399" cy="24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445950"/>
            <a:ext cx="4390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Конструирование «Домики для матрёшек»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473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blaginina.nethouse.ru/static/img/0000/0003/1365/31365579.fyy18rnas2.W66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55166">
            <a:off x="6812394" y="393447"/>
            <a:ext cx="2550606" cy="156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:\ВИНДУВС 7-32-D\Desktop\Дети и сенсор\Фото13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78" y="415741"/>
            <a:ext cx="4209700" cy="31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:\ВИНДУВС 7-32-D\Desktop\Дети и сенсор\Фото13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144" y="3573016"/>
            <a:ext cx="4118209" cy="308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920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59340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Прогнозируемое дальнейшее развитие проекта:</a:t>
            </a:r>
          </a:p>
          <a:p>
            <a:r>
              <a:rPr lang="ru-RU" dirty="0">
                <a:solidFill>
                  <a:srgbClr val="009900"/>
                </a:solidFill>
              </a:rPr>
              <a:t>При условии достижения поставленных задач и получения положительных результатов предполагается дальнейшее развитие проекта в </a:t>
            </a:r>
            <a:r>
              <a:rPr lang="ru-RU" dirty="0" smtClean="0">
                <a:solidFill>
                  <a:srgbClr val="009900"/>
                </a:solidFill>
              </a:rPr>
              <a:t>ДОУ -  проект «Нижегородские матрешки»</a:t>
            </a:r>
          </a:p>
          <a:p>
            <a:r>
              <a:rPr lang="ru-RU" dirty="0" smtClean="0">
                <a:solidFill>
                  <a:srgbClr val="009900"/>
                </a:solidFill>
              </a:rPr>
              <a:t> Кроме </a:t>
            </a:r>
            <a:r>
              <a:rPr lang="ru-RU" dirty="0">
                <a:solidFill>
                  <a:srgbClr val="009900"/>
                </a:solidFill>
              </a:rPr>
              <a:t>того возможна презентация полученного опыта работы </a:t>
            </a:r>
            <a:r>
              <a:rPr lang="ru-RU" dirty="0" smtClean="0">
                <a:solidFill>
                  <a:srgbClr val="009900"/>
                </a:solidFill>
              </a:rPr>
              <a:t>на сайтах </a:t>
            </a:r>
            <a:r>
              <a:rPr lang="ru-RU" dirty="0">
                <a:solidFill>
                  <a:srgbClr val="009900"/>
                </a:solidFill>
              </a:rPr>
              <a:t>интернета.</a:t>
            </a:r>
          </a:p>
        </p:txBody>
      </p:sp>
      <p:pic>
        <p:nvPicPr>
          <p:cNvPr id="4" name="Picture 2" descr="https://blaginina.nethouse.ru/static/img/0000/0003/1365/31365579.fyy18rnas2.W66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55166">
            <a:off x="6596965" y="597420"/>
            <a:ext cx="2550606" cy="156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300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1547664" y="404664"/>
            <a:ext cx="5570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Литература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340768"/>
            <a:ext cx="79208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err="1" smtClean="0">
                <a:solidFill>
                  <a:srgbClr val="009900"/>
                </a:solidFill>
              </a:rPr>
              <a:t>Веракса</a:t>
            </a:r>
            <a:r>
              <a:rPr lang="ru-RU" sz="1200" dirty="0" smtClean="0">
                <a:solidFill>
                  <a:srgbClr val="009900"/>
                </a:solidFill>
              </a:rPr>
              <a:t> Н.Е., </a:t>
            </a:r>
            <a:r>
              <a:rPr lang="ru-RU" sz="1200" dirty="0" err="1" smtClean="0">
                <a:solidFill>
                  <a:srgbClr val="009900"/>
                </a:solidFill>
              </a:rPr>
              <a:t>Веракса</a:t>
            </a:r>
            <a:r>
              <a:rPr lang="ru-RU" sz="1200" dirty="0" smtClean="0">
                <a:solidFill>
                  <a:srgbClr val="009900"/>
                </a:solidFill>
              </a:rPr>
              <a:t> А.Н. Проектная деятельность дошкольников. Пособие для педагогов дошкольных учреждений. – М, 2008. – 112 с.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9900"/>
                </a:solidFill>
              </a:rPr>
              <a:t>Виноградова Н.А., Панкова Е.П. Образовательные проекты в детском саду. Пособие для воспитателей. М., 2008. – 208 с.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rgbClr val="0099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9900"/>
                </a:solidFill>
              </a:rPr>
              <a:t>Евдокимова Е.С. Технология проектирования в ДОУ. –М., 2006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err="1" smtClean="0">
                <a:solidFill>
                  <a:srgbClr val="009900"/>
                </a:solidFill>
              </a:rPr>
              <a:t>А.Е.Клиентов</a:t>
            </a:r>
            <a:r>
              <a:rPr lang="ru-RU" sz="1200" dirty="0" smtClean="0">
                <a:solidFill>
                  <a:srgbClr val="009900"/>
                </a:solidFill>
              </a:rPr>
              <a:t> .Народные промыслы. Издательство: Белый город, 2008 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099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err="1" smtClean="0">
                <a:solidFill>
                  <a:srgbClr val="009900"/>
                </a:solidFill>
              </a:rPr>
              <a:t>Квач</a:t>
            </a:r>
            <a:r>
              <a:rPr lang="ru-RU" sz="1200" dirty="0" smtClean="0">
                <a:solidFill>
                  <a:srgbClr val="009900"/>
                </a:solidFill>
              </a:rPr>
              <a:t> </a:t>
            </a:r>
            <a:r>
              <a:rPr lang="ru-RU" sz="1200" dirty="0">
                <a:solidFill>
                  <a:srgbClr val="009900"/>
                </a:solidFill>
              </a:rPr>
              <a:t>Н.В., </a:t>
            </a:r>
            <a:r>
              <a:rPr lang="ru-RU" sz="1200" dirty="0" err="1">
                <a:solidFill>
                  <a:srgbClr val="009900"/>
                </a:solidFill>
              </a:rPr>
              <a:t>Квач</a:t>
            </a:r>
            <a:r>
              <a:rPr lang="ru-RU" sz="1200" dirty="0">
                <a:solidFill>
                  <a:srgbClr val="009900"/>
                </a:solidFill>
              </a:rPr>
              <a:t> </a:t>
            </a:r>
            <a:r>
              <a:rPr lang="ru-RU" sz="1200" dirty="0" smtClean="0">
                <a:solidFill>
                  <a:srgbClr val="009900"/>
                </a:solidFill>
              </a:rPr>
              <a:t>С.И. Нижегородская </a:t>
            </a:r>
            <a:r>
              <a:rPr lang="ru-RU" sz="1200" dirty="0">
                <a:solidFill>
                  <a:srgbClr val="009900"/>
                </a:solidFill>
              </a:rPr>
              <a:t>игрушка. – Нижний Новгород:  «Литера», 2010. – 200 с.: ил.+ цвет. ил. (32 с.) – (Библиотека им.  </a:t>
            </a:r>
            <a:r>
              <a:rPr lang="ru-RU" sz="1200" dirty="0" err="1">
                <a:solidFill>
                  <a:srgbClr val="009900"/>
                </a:solidFill>
              </a:rPr>
              <a:t>И.П.Склярова</a:t>
            </a:r>
            <a:r>
              <a:rPr lang="ru-RU" sz="1200" dirty="0">
                <a:solidFill>
                  <a:srgbClr val="009900"/>
                </a:solidFill>
              </a:rPr>
              <a:t> «Народные художественные промыслы Нижегородской области</a:t>
            </a:r>
            <a:r>
              <a:rPr lang="ru-RU" sz="1200" dirty="0" smtClean="0">
                <a:solidFill>
                  <a:srgbClr val="009900"/>
                </a:solidFill>
              </a:rPr>
              <a:t>»).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rgbClr val="009900"/>
                </a:solidFill>
              </a:rPr>
              <a:t>Чуянов</a:t>
            </a:r>
            <a:r>
              <a:rPr lang="ru-RU" sz="1200" dirty="0">
                <a:solidFill>
                  <a:srgbClr val="009900"/>
                </a:solidFill>
              </a:rPr>
              <a:t> </a:t>
            </a:r>
            <a:r>
              <a:rPr lang="ru-RU" sz="1200" dirty="0" smtClean="0">
                <a:solidFill>
                  <a:srgbClr val="009900"/>
                </a:solidFill>
              </a:rPr>
              <a:t>С.П. Городецкая </a:t>
            </a:r>
            <a:r>
              <a:rPr lang="ru-RU" sz="1200" dirty="0">
                <a:solidFill>
                  <a:srgbClr val="009900"/>
                </a:solidFill>
              </a:rPr>
              <a:t>роспись.  - Нижний Новгород: «Литера», 2009. – 232 с.: ил.+ цвет. ил. (48 с.) – (Библиотека им.  </a:t>
            </a:r>
            <a:r>
              <a:rPr lang="ru-RU" sz="1200" dirty="0" err="1">
                <a:solidFill>
                  <a:srgbClr val="009900"/>
                </a:solidFill>
              </a:rPr>
              <a:t>И.П.Склярова</a:t>
            </a:r>
            <a:r>
              <a:rPr lang="ru-RU" sz="1200" dirty="0">
                <a:solidFill>
                  <a:srgbClr val="009900"/>
                </a:solidFill>
              </a:rPr>
              <a:t> «Народные художественные промыслы Нижегородской области</a:t>
            </a:r>
            <a:r>
              <a:rPr lang="ru-RU" sz="1200" dirty="0" smtClean="0">
                <a:solidFill>
                  <a:srgbClr val="009900"/>
                </a:solidFill>
              </a:rPr>
              <a:t>»).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9900"/>
                </a:solidFill>
              </a:rPr>
              <a:t>Альбом "Народные художественные промыслы России" Составитель: Антонов В.П</a:t>
            </a:r>
            <a:r>
              <a:rPr lang="ru-RU" sz="1200" dirty="0" smtClean="0">
                <a:solidFill>
                  <a:srgbClr val="0099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099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rgbClr val="009900"/>
                </a:solidFill>
              </a:rPr>
              <a:t>Чуянов</a:t>
            </a:r>
            <a:r>
              <a:rPr lang="ru-RU" sz="1200" dirty="0">
                <a:solidFill>
                  <a:srgbClr val="009900"/>
                </a:solidFill>
              </a:rPr>
              <a:t> С.П. Городецкая роспись. – </a:t>
            </a:r>
            <a:r>
              <a:rPr lang="ru-RU" sz="1200" dirty="0" err="1">
                <a:solidFill>
                  <a:srgbClr val="009900"/>
                </a:solidFill>
              </a:rPr>
              <a:t>Н.Новгород</a:t>
            </a:r>
            <a:r>
              <a:rPr lang="ru-RU" sz="1200" dirty="0">
                <a:solidFill>
                  <a:srgbClr val="009900"/>
                </a:solidFill>
              </a:rPr>
              <a:t>: Литера, 2009. – 232с.: ил. – (Народные художественные промыслы Нижегородской области</a:t>
            </a:r>
            <a:r>
              <a:rPr lang="ru-RU" sz="1200" dirty="0" smtClean="0">
                <a:solidFill>
                  <a:srgbClr val="00990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9900"/>
                </a:solidFill>
              </a:rPr>
              <a:t> Александрова Н. С. «Русские народные игрушки как </a:t>
            </a:r>
            <a:r>
              <a:rPr lang="ru-RU" sz="1200" dirty="0" err="1">
                <a:solidFill>
                  <a:srgbClr val="009900"/>
                </a:solidFill>
              </a:rPr>
              <a:t>этнопедагогический</a:t>
            </a:r>
            <a:r>
              <a:rPr lang="ru-RU" sz="1200" dirty="0">
                <a:solidFill>
                  <a:srgbClr val="009900"/>
                </a:solidFill>
              </a:rPr>
              <a:t> феномен» (на материале дошкольного образования (М., 2000 г.)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099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9900"/>
                </a:solidFill>
              </a:rPr>
              <a:t>3. Алёхин А. Д. Матрёшки. – М. : ООО «Издательство «Малыш»,</a:t>
            </a:r>
            <a:r>
              <a:rPr lang="ru-RU" sz="1200" dirty="0" smtClean="0">
                <a:solidFill>
                  <a:srgbClr val="009900"/>
                </a:solidFill>
              </a:rPr>
              <a:t>1988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9900"/>
                </a:solidFill>
              </a:rPr>
              <a:t>Князева О. Л., </a:t>
            </a:r>
            <a:r>
              <a:rPr lang="ru-RU" sz="1200" dirty="0" err="1">
                <a:solidFill>
                  <a:srgbClr val="009900"/>
                </a:solidFill>
              </a:rPr>
              <a:t>Маханёва</a:t>
            </a:r>
            <a:r>
              <a:rPr lang="ru-RU" sz="1200" dirty="0">
                <a:solidFill>
                  <a:srgbClr val="009900"/>
                </a:solidFill>
              </a:rPr>
              <a:t> М. Д. Приобщение детей к истокам русской </a:t>
            </a:r>
            <a:r>
              <a:rPr lang="ru-RU" sz="1200" dirty="0" smtClean="0">
                <a:solidFill>
                  <a:srgbClr val="009900"/>
                </a:solidFill>
              </a:rPr>
              <a:t>народной культуры. Учебно-методическое </a:t>
            </a:r>
            <a:r>
              <a:rPr lang="ru-RU" sz="1200" dirty="0">
                <a:solidFill>
                  <a:srgbClr val="009900"/>
                </a:solidFill>
              </a:rPr>
              <a:t>пособие. – 2-е изд., </a:t>
            </a:r>
            <a:r>
              <a:rPr lang="ru-RU" sz="1200" dirty="0" err="1">
                <a:solidFill>
                  <a:srgbClr val="009900"/>
                </a:solidFill>
              </a:rPr>
              <a:t>перераб</a:t>
            </a:r>
            <a:r>
              <a:rPr lang="ru-RU" sz="1200" dirty="0">
                <a:solidFill>
                  <a:srgbClr val="009900"/>
                </a:solidFill>
              </a:rPr>
              <a:t>. и доп. – </a:t>
            </a:r>
            <a:r>
              <a:rPr lang="ru-RU" sz="1200" dirty="0" smtClean="0">
                <a:solidFill>
                  <a:srgbClr val="009900"/>
                </a:solidFill>
              </a:rPr>
              <a:t>СПб. Детство- </a:t>
            </a:r>
            <a:r>
              <a:rPr lang="ru-RU" sz="1200" dirty="0">
                <a:solidFill>
                  <a:srgbClr val="009900"/>
                </a:solidFill>
              </a:rPr>
              <a:t>Пресс,2004.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099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err="1" smtClean="0">
                <a:solidFill>
                  <a:srgbClr val="009900"/>
                </a:solidFill>
              </a:rPr>
              <a:t>Скоролупова</a:t>
            </a:r>
            <a:r>
              <a:rPr lang="ru-RU" sz="1200" dirty="0" smtClean="0">
                <a:solidFill>
                  <a:srgbClr val="009900"/>
                </a:solidFill>
              </a:rPr>
              <a:t> </a:t>
            </a:r>
            <a:r>
              <a:rPr lang="ru-RU" sz="1200" dirty="0">
                <a:solidFill>
                  <a:srgbClr val="009900"/>
                </a:solidFill>
              </a:rPr>
              <a:t>О. А. Знакомство детей дошкольного возраста с </a:t>
            </a:r>
            <a:r>
              <a:rPr lang="ru-RU" sz="1200" dirty="0" smtClean="0">
                <a:solidFill>
                  <a:srgbClr val="009900"/>
                </a:solidFill>
              </a:rPr>
              <a:t>русским народным </a:t>
            </a:r>
            <a:r>
              <a:rPr lang="ru-RU" sz="1200" dirty="0">
                <a:solidFill>
                  <a:srgbClr val="009900"/>
                </a:solidFill>
              </a:rPr>
              <a:t>декоративно-прикладным искусством. – М. : ООО «</a:t>
            </a:r>
            <a:r>
              <a:rPr lang="ru-RU" sz="1200" dirty="0" smtClean="0">
                <a:solidFill>
                  <a:srgbClr val="009900"/>
                </a:solidFill>
              </a:rPr>
              <a:t>Издательство Скрипторий </a:t>
            </a:r>
            <a:r>
              <a:rPr lang="ru-RU" sz="1200" dirty="0">
                <a:solidFill>
                  <a:srgbClr val="009900"/>
                </a:solidFill>
              </a:rPr>
              <a:t>2000», </a:t>
            </a:r>
            <a:r>
              <a:rPr lang="ru-RU" sz="1200" dirty="0" smtClean="0">
                <a:solidFill>
                  <a:srgbClr val="009900"/>
                </a:solidFill>
              </a:rPr>
              <a:t>2003г.</a:t>
            </a:r>
            <a:endParaRPr lang="ru-RU" sz="12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730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88640"/>
            <a:ext cx="698840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Цель</a:t>
            </a:r>
            <a:r>
              <a:rPr lang="ru-RU" b="1" dirty="0" smtClean="0">
                <a:solidFill>
                  <a:srgbClr val="009900"/>
                </a:solidFill>
              </a:rPr>
              <a:t>   </a:t>
            </a:r>
            <a:r>
              <a:rPr lang="ru-RU" dirty="0" smtClean="0">
                <a:solidFill>
                  <a:srgbClr val="009900"/>
                </a:solidFill>
              </a:rPr>
              <a:t>формирование интереса к народному творчеству через ознакомление с матрёшкой ,развитие детского творчества.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Задачи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Образовательные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9900"/>
                </a:solidFill>
              </a:rPr>
              <a:t>Формировать у детей первоначальное представление о  народной игрушке;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9900"/>
                </a:solidFill>
              </a:rPr>
              <a:t>у</a:t>
            </a:r>
            <a:r>
              <a:rPr lang="ru-RU" dirty="0" smtClean="0">
                <a:solidFill>
                  <a:srgbClr val="009900"/>
                </a:solidFill>
              </a:rPr>
              <a:t>чить приёмам игры с народной игрушкой, правильно её собирать;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9900"/>
                </a:solidFill>
              </a:rPr>
              <a:t>содействовать развитию речи: обогащать и </a:t>
            </a:r>
            <a:r>
              <a:rPr lang="ru-RU" dirty="0" smtClean="0">
                <a:solidFill>
                  <a:srgbClr val="009900"/>
                </a:solidFill>
              </a:rPr>
              <a:t>активизировать словарь </a:t>
            </a:r>
            <a:r>
              <a:rPr lang="ru-RU" dirty="0">
                <a:solidFill>
                  <a:srgbClr val="009900"/>
                </a:solidFill>
              </a:rPr>
              <a:t>по </a:t>
            </a:r>
            <a:r>
              <a:rPr lang="ru-RU" dirty="0" smtClean="0">
                <a:solidFill>
                  <a:srgbClr val="009900"/>
                </a:solidFill>
              </a:rPr>
              <a:t>теме. </a:t>
            </a:r>
            <a:endParaRPr lang="ru-RU" dirty="0">
              <a:solidFill>
                <a:srgbClr val="0099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 smtClean="0">
              <a:solidFill>
                <a:srgbClr val="0099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9900"/>
                </a:solidFill>
              </a:rPr>
              <a:t>учить рассматривать игрушку, видеть её красоту;</a:t>
            </a:r>
          </a:p>
          <a:p>
            <a:r>
              <a:rPr lang="ru-RU" dirty="0">
                <a:solidFill>
                  <a:srgbClr val="009900"/>
                </a:solidFill>
              </a:rPr>
              <a:t> </a:t>
            </a:r>
            <a:r>
              <a:rPr lang="ru-RU" dirty="0" smtClean="0">
                <a:solidFill>
                  <a:srgbClr val="009900"/>
                </a:solidFill>
              </a:rPr>
              <a:t>     </a:t>
            </a:r>
            <a:r>
              <a:rPr lang="ru-RU" dirty="0" smtClean="0">
                <a:solidFill>
                  <a:srgbClr val="C00000"/>
                </a:solidFill>
              </a:rPr>
              <a:t>Развивающие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9900"/>
                </a:solidFill>
              </a:rPr>
              <a:t> способствовать формированию познавательных интересов;</a:t>
            </a:r>
          </a:p>
          <a:p>
            <a:pPr marL="342900" lvl="2" indent="-34290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9900"/>
                </a:solidFill>
              </a:rPr>
              <a:t>развивать эмоциональные проявления во всех видах деятельности; </a:t>
            </a:r>
          </a:p>
          <a:p>
            <a:pPr marL="342900" lvl="2" indent="-34290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9900"/>
                </a:solidFill>
              </a:rPr>
              <a:t>развивать сенсорные навыки</a:t>
            </a:r>
            <a:r>
              <a:rPr lang="ru-RU" dirty="0" smtClean="0">
                <a:solidFill>
                  <a:srgbClr val="009900"/>
                </a:solidFill>
              </a:rPr>
              <a:t>;</a:t>
            </a:r>
          </a:p>
          <a:p>
            <a:pPr marL="342900" lvl="2" indent="-34290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9900"/>
                </a:solidFill>
              </a:rPr>
              <a:t>развивать эстетические чувства, </a:t>
            </a:r>
            <a:r>
              <a:rPr lang="ru-RU" dirty="0">
                <a:solidFill>
                  <a:srgbClr val="009900"/>
                </a:solidFill>
              </a:rPr>
              <a:t>чувство формы и цвета.</a:t>
            </a:r>
            <a:endParaRPr lang="ru-RU" dirty="0" smtClean="0">
              <a:solidFill>
                <a:srgbClr val="009900"/>
              </a:solidFill>
            </a:endParaRPr>
          </a:p>
          <a:p>
            <a:pPr marL="342900" lvl="2" indent="-34290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</a:rPr>
              <a:t>Воспитательные</a:t>
            </a:r>
          </a:p>
          <a:p>
            <a:pPr marL="342900" lvl="2" indent="-34290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9900"/>
                </a:solidFill>
              </a:rPr>
              <a:t>с</a:t>
            </a:r>
            <a:r>
              <a:rPr lang="ru-RU" dirty="0" smtClean="0">
                <a:solidFill>
                  <a:srgbClr val="009900"/>
                </a:solidFill>
              </a:rPr>
              <a:t>тремиться к налаживанию позитивных взаимоотношений между детьми </a:t>
            </a:r>
            <a:r>
              <a:rPr lang="ru-RU" dirty="0">
                <a:solidFill>
                  <a:srgbClr val="009900"/>
                </a:solidFill>
              </a:rPr>
              <a:t>в</a:t>
            </a:r>
            <a:r>
              <a:rPr lang="ru-RU" dirty="0" smtClean="0">
                <a:solidFill>
                  <a:srgbClr val="009900"/>
                </a:solidFill>
              </a:rPr>
              <a:t> совместной деятельности;</a:t>
            </a:r>
          </a:p>
          <a:p>
            <a:pPr marL="342900" lvl="2" indent="-34290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9900"/>
                </a:solidFill>
              </a:rPr>
              <a:t>в</a:t>
            </a:r>
            <a:r>
              <a:rPr lang="ru-RU" dirty="0" smtClean="0">
                <a:solidFill>
                  <a:srgbClr val="009900"/>
                </a:solidFill>
              </a:rPr>
              <a:t>оспитывать бережное отношение к игрушкам.</a:t>
            </a:r>
          </a:p>
        </p:txBody>
      </p:sp>
      <p:pic>
        <p:nvPicPr>
          <p:cNvPr id="3074" name="Picture 2" descr="https://blaginina.nethouse.ru/static/img/0000/0003/1365/31365579.fyy18rnas2.W66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39445">
            <a:off x="6700982" y="129686"/>
            <a:ext cx="2639663" cy="162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054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10070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Актуальность</a:t>
            </a:r>
          </a:p>
          <a:p>
            <a:endParaRPr lang="ru-RU" b="1" dirty="0" smtClean="0">
              <a:solidFill>
                <a:srgbClr val="0099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9900"/>
                </a:solidFill>
              </a:rPr>
              <a:t>Сегодня почти невозможно увидеть ребенка, играющего народной игрушкой. Народная игрушка ассоциируется в сознании детей и их родителей с сувенирной продукцией. А ведь народная игрушка, как никакая другая  может решать ряд таких важных задач, как : развитие художественного вкуса, творческих способностей, сенсорных навыков, </a:t>
            </a:r>
          </a:p>
          <a:p>
            <a:endParaRPr lang="ru-RU" b="1" dirty="0" smtClean="0">
              <a:solidFill>
                <a:srgbClr val="0099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9900"/>
                </a:solidFill>
              </a:rPr>
              <a:t>Проектная </a:t>
            </a:r>
            <a:r>
              <a:rPr lang="ru-RU" dirty="0">
                <a:solidFill>
                  <a:srgbClr val="009900"/>
                </a:solidFill>
              </a:rPr>
              <a:t>деятельность, как ни какая другая поддерживает детскую познавательную инициативу в условиях детского сада и семьи. </a:t>
            </a:r>
            <a:endParaRPr lang="ru-RU" dirty="0" smtClean="0">
              <a:solidFill>
                <a:srgbClr val="0099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04" y="3068960"/>
            <a:ext cx="88811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Гипотеза</a:t>
            </a:r>
          </a:p>
          <a:p>
            <a:r>
              <a:rPr lang="ru-RU" dirty="0" smtClean="0">
                <a:solidFill>
                  <a:srgbClr val="009900"/>
                </a:solidFill>
              </a:rPr>
              <a:t>Если начинать знакомить детей с народной игрушкой с раннего возраста, </a:t>
            </a:r>
          </a:p>
          <a:p>
            <a:r>
              <a:rPr lang="ru-RU" dirty="0" smtClean="0">
                <a:solidFill>
                  <a:srgbClr val="009900"/>
                </a:solidFill>
              </a:rPr>
              <a:t>то в дальнейшем это будет способствовать развитию познавательного интереса к народным промыслам родного края.</a:t>
            </a:r>
            <a:endParaRPr lang="ru-RU" dirty="0">
              <a:solidFill>
                <a:srgbClr val="0099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368" y="4293096"/>
            <a:ext cx="74041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Новизна и оригинальность</a:t>
            </a:r>
          </a:p>
          <a:p>
            <a:r>
              <a:rPr lang="ru-RU" dirty="0" smtClean="0">
                <a:solidFill>
                  <a:srgbClr val="009900"/>
                </a:solidFill>
              </a:rPr>
              <a:t>Новизна и оригинальность проекта заключается в том, что во время его реализации использовались нетрадиционные </a:t>
            </a:r>
            <a:r>
              <a:rPr lang="ru-RU" dirty="0">
                <a:solidFill>
                  <a:srgbClr val="009900"/>
                </a:solidFill>
              </a:rPr>
              <a:t>техники </a:t>
            </a:r>
            <a:r>
              <a:rPr lang="ru-RU" dirty="0" smtClean="0">
                <a:solidFill>
                  <a:srgbClr val="009900"/>
                </a:solidFill>
              </a:rPr>
              <a:t>рисования.</a:t>
            </a:r>
          </a:p>
          <a:p>
            <a:r>
              <a:rPr lang="ru-RU" dirty="0" smtClean="0">
                <a:solidFill>
                  <a:srgbClr val="009900"/>
                </a:solidFill>
              </a:rPr>
              <a:t> Использование  таких техник даёт </a:t>
            </a:r>
            <a:r>
              <a:rPr lang="ru-RU" dirty="0">
                <a:solidFill>
                  <a:srgbClr val="009900"/>
                </a:solidFill>
              </a:rPr>
              <a:t>возможность развивать у малышей художественное, а не шаблонное мышление. Даже, скорее, художественно-образное, которое напрямую связано с творческими способностями и наблюдательностью, а также духовными качествами. </a:t>
            </a:r>
          </a:p>
        </p:txBody>
      </p:sp>
      <p:pic>
        <p:nvPicPr>
          <p:cNvPr id="2050" name="Picture 2" descr="https://blaginina.nethouse.ru/static/img/0000/0003/1365/31365579.fyy18rnas2.W6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87702">
            <a:off x="6694653" y="322188"/>
            <a:ext cx="2830789" cy="174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119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5776" y="467380"/>
            <a:ext cx="2946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I</a:t>
            </a:r>
            <a:r>
              <a:rPr lang="ru-RU" sz="2000" b="1" dirty="0" smtClean="0">
                <a:solidFill>
                  <a:srgbClr val="C00000"/>
                </a:solidFill>
              </a:rPr>
              <a:t> этап. Подготовительный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132" y="2727905"/>
            <a:ext cx="818794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9900"/>
                </a:solidFill>
              </a:rPr>
              <a:t>Изучение литературы о русской народной матрёшке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9900"/>
                </a:solidFill>
              </a:rPr>
              <a:t>Подбор иллюстраций, раскрасок, открыток, трафаретов о матрёшках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9900"/>
                </a:solidFill>
              </a:rPr>
              <a:t>Подбор загадок, потешек, стихов о матрёшке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9900"/>
                </a:solidFill>
              </a:rPr>
              <a:t>Подбор дидактических игр</a:t>
            </a:r>
            <a:r>
              <a:rPr lang="ru-RU" sz="2000" b="1" dirty="0">
                <a:solidFill>
                  <a:srgbClr val="009900"/>
                </a:solidFill>
              </a:rPr>
              <a:t> </a:t>
            </a:r>
            <a:r>
              <a:rPr lang="ru-RU" sz="2000" b="1" dirty="0" smtClean="0">
                <a:solidFill>
                  <a:srgbClr val="009900"/>
                </a:solidFill>
              </a:rPr>
              <a:t>о матрёшках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9900"/>
                </a:solidFill>
              </a:rPr>
              <a:t>Изготовление новых дидактических игр о матрёшках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9900"/>
                </a:solidFill>
              </a:rPr>
              <a:t>Организация мини-музея «Нижегородская матрешка» </a:t>
            </a:r>
            <a:endParaRPr lang="ru-RU" sz="2000" b="1" dirty="0">
              <a:solidFill>
                <a:srgbClr val="009900"/>
              </a:solidFill>
            </a:endParaRPr>
          </a:p>
        </p:txBody>
      </p:sp>
      <p:pic>
        <p:nvPicPr>
          <p:cNvPr id="4098" name="Picture 2" descr="https://blaginina.nethouse.ru/static/img/0000/0003/1365/31365579.fyy18rnas2.W66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55166">
            <a:off x="6585249" y="465456"/>
            <a:ext cx="2550606" cy="156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781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1800" y="188640"/>
            <a:ext cx="2781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Ожидаемые результаты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88750"/>
            <a:ext cx="79928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Для педагога: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9900"/>
                </a:solidFill>
              </a:rPr>
              <a:t>о</a:t>
            </a:r>
            <a:r>
              <a:rPr lang="ru-RU" dirty="0" smtClean="0">
                <a:solidFill>
                  <a:srgbClr val="009900"/>
                </a:solidFill>
              </a:rPr>
              <a:t>своение </a:t>
            </a:r>
            <a:r>
              <a:rPr lang="ru-RU" dirty="0">
                <a:solidFill>
                  <a:srgbClr val="009900"/>
                </a:solidFill>
              </a:rPr>
              <a:t>проектного метода</a:t>
            </a:r>
            <a:r>
              <a:rPr lang="ru-RU" dirty="0" smtClean="0">
                <a:solidFill>
                  <a:srgbClr val="009900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9900"/>
                </a:solidFill>
              </a:rPr>
              <a:t>п</a:t>
            </a:r>
            <a:r>
              <a:rPr lang="ru-RU" dirty="0" smtClean="0">
                <a:solidFill>
                  <a:srgbClr val="009900"/>
                </a:solidFill>
              </a:rPr>
              <a:t>овышение </a:t>
            </a:r>
            <a:r>
              <a:rPr lang="ru-RU" dirty="0">
                <a:solidFill>
                  <a:srgbClr val="009900"/>
                </a:solidFill>
              </a:rPr>
              <a:t>качества работы с детьми через использование различных видов деятельности</a:t>
            </a:r>
            <a:r>
              <a:rPr lang="ru-RU" dirty="0" smtClean="0">
                <a:solidFill>
                  <a:srgbClr val="009900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9900"/>
                </a:solidFill>
              </a:rPr>
              <a:t>о</a:t>
            </a:r>
            <a:r>
              <a:rPr lang="ru-RU" dirty="0" smtClean="0">
                <a:solidFill>
                  <a:srgbClr val="009900"/>
                </a:solidFill>
              </a:rPr>
              <a:t>своение нетрадиционных техник рисования.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Для детей: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9900"/>
                </a:solidFill>
              </a:rPr>
              <a:t> получение первоначальных знаний о народной игрушке – матрёшке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9900"/>
                </a:solidFill>
              </a:rPr>
              <a:t>п</a:t>
            </a:r>
            <a:r>
              <a:rPr lang="ru-RU" dirty="0" smtClean="0">
                <a:solidFill>
                  <a:srgbClr val="009900"/>
                </a:solidFill>
              </a:rPr>
              <a:t>ополнение словарного запаса по </a:t>
            </a:r>
            <a:r>
              <a:rPr lang="ru-RU" dirty="0">
                <a:solidFill>
                  <a:srgbClr val="009900"/>
                </a:solidFill>
              </a:rPr>
              <a:t>теме </a:t>
            </a:r>
            <a:endParaRPr lang="ru-RU" dirty="0" smtClean="0">
              <a:solidFill>
                <a:srgbClr val="0099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9900"/>
                </a:solidFill>
              </a:rPr>
              <a:t>р</a:t>
            </a:r>
            <a:r>
              <a:rPr lang="ru-RU" dirty="0" smtClean="0">
                <a:solidFill>
                  <a:srgbClr val="009900"/>
                </a:solidFill>
              </a:rPr>
              <a:t>азвитие </a:t>
            </a:r>
            <a:r>
              <a:rPr lang="ru-RU" dirty="0">
                <a:solidFill>
                  <a:srgbClr val="009900"/>
                </a:solidFill>
              </a:rPr>
              <a:t>творческих </a:t>
            </a:r>
            <a:r>
              <a:rPr lang="ru-RU" dirty="0" smtClean="0">
                <a:solidFill>
                  <a:srgbClr val="009900"/>
                </a:solidFill>
              </a:rPr>
              <a:t>способностей, эстетического вкуса, воображения;</a:t>
            </a:r>
            <a:endParaRPr lang="ru-RU" dirty="0">
              <a:solidFill>
                <a:srgbClr val="0099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9900"/>
                </a:solidFill>
              </a:rPr>
              <a:t>приобретение навыков  художественного </a:t>
            </a:r>
            <a:r>
              <a:rPr lang="ru-RU" dirty="0">
                <a:solidFill>
                  <a:srgbClr val="009900"/>
                </a:solidFill>
              </a:rPr>
              <a:t>оформления  шаблона </a:t>
            </a:r>
            <a:r>
              <a:rPr lang="ru-RU" dirty="0" smtClean="0">
                <a:solidFill>
                  <a:srgbClr val="009900"/>
                </a:solidFill>
              </a:rPr>
              <a:t>матрёшки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Для родителей: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9900"/>
                </a:solidFill>
              </a:rPr>
              <a:t>у</a:t>
            </a:r>
            <a:r>
              <a:rPr lang="ru-RU" dirty="0" smtClean="0">
                <a:solidFill>
                  <a:srgbClr val="009900"/>
                </a:solidFill>
              </a:rPr>
              <a:t>становление партнёрских отношений между всеми участниками проекта;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9900"/>
                </a:solidFill>
              </a:rPr>
              <a:t>повышение интереса </a:t>
            </a:r>
            <a:r>
              <a:rPr lang="ru-RU" dirty="0">
                <a:solidFill>
                  <a:srgbClr val="009900"/>
                </a:solidFill>
              </a:rPr>
              <a:t>родителей к занятиям </a:t>
            </a:r>
            <a:r>
              <a:rPr lang="ru-RU" dirty="0" smtClean="0">
                <a:solidFill>
                  <a:srgbClr val="009900"/>
                </a:solidFill>
              </a:rPr>
              <a:t>детей</a:t>
            </a:r>
            <a:r>
              <a:rPr lang="ru-RU" dirty="0">
                <a:solidFill>
                  <a:srgbClr val="009900"/>
                </a:solidFill>
              </a:rPr>
              <a:t> </a:t>
            </a:r>
            <a:r>
              <a:rPr lang="ru-RU" dirty="0" smtClean="0">
                <a:solidFill>
                  <a:srgbClr val="009900"/>
                </a:solidFill>
              </a:rPr>
              <a:t>в детском саду</a:t>
            </a:r>
            <a:endParaRPr lang="ru-RU" dirty="0">
              <a:solidFill>
                <a:srgbClr val="009900"/>
              </a:solidFill>
            </a:endParaRP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Предполагаемый продукт проекта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>
              <a:solidFill>
                <a:srgbClr val="0099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9900"/>
                </a:solidFill>
              </a:rPr>
              <a:t>Выставка творческих </a:t>
            </a:r>
            <a:r>
              <a:rPr lang="ru-RU" dirty="0">
                <a:solidFill>
                  <a:srgbClr val="009900"/>
                </a:solidFill>
              </a:rPr>
              <a:t>работ детей: </a:t>
            </a:r>
            <a:r>
              <a:rPr lang="ru-RU" dirty="0" smtClean="0">
                <a:solidFill>
                  <a:srgbClr val="009900"/>
                </a:solidFill>
              </a:rPr>
              <a:t>«Семейная матрёшка» (</a:t>
            </a:r>
            <a:r>
              <a:rPr lang="ru-RU" dirty="0">
                <a:solidFill>
                  <a:srgbClr val="009900"/>
                </a:solidFill>
              </a:rPr>
              <a:t>совместная работа детей с родителями</a:t>
            </a:r>
            <a:r>
              <a:rPr lang="ru-RU" dirty="0" smtClean="0">
                <a:solidFill>
                  <a:srgbClr val="009900"/>
                </a:solidFill>
              </a:rPr>
              <a:t>).</a:t>
            </a:r>
            <a:endParaRPr lang="ru-RU" dirty="0">
              <a:solidFill>
                <a:srgbClr val="009900"/>
              </a:solidFill>
            </a:endParaRPr>
          </a:p>
          <a:p>
            <a:r>
              <a:rPr lang="ru-RU" dirty="0" smtClean="0">
                <a:solidFill>
                  <a:srgbClr val="009900"/>
                </a:solidFill>
              </a:rPr>
              <a:t> </a:t>
            </a:r>
            <a:endParaRPr lang="ru-RU" dirty="0">
              <a:solidFill>
                <a:srgbClr val="009900"/>
              </a:solidFill>
            </a:endParaRPr>
          </a:p>
        </p:txBody>
      </p:sp>
      <p:pic>
        <p:nvPicPr>
          <p:cNvPr id="6" name="Picture 2" descr="https://blaginina.nethouse.ru/static/img/0000/0003/1365/31365579.fyy18rnas2.W66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39216">
            <a:off x="6886310" y="187582"/>
            <a:ext cx="2639663" cy="162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429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44824"/>
            <a:ext cx="8892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	</a:t>
            </a:r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Вид </a:t>
            </a:r>
            <a:r>
              <a:rPr lang="ru-RU" dirty="0">
                <a:solidFill>
                  <a:srgbClr val="C00000"/>
                </a:solidFill>
              </a:rPr>
              <a:t>проекта</a:t>
            </a:r>
            <a:r>
              <a:rPr lang="ru-RU" dirty="0">
                <a:solidFill>
                  <a:srgbClr val="009900"/>
                </a:solidFill>
              </a:rPr>
              <a:t>: </a:t>
            </a:r>
            <a:r>
              <a:rPr lang="ru-RU" dirty="0" smtClean="0">
                <a:solidFill>
                  <a:srgbClr val="009900"/>
                </a:solidFill>
              </a:rPr>
              <a:t>краткосрочный, </a:t>
            </a:r>
            <a:r>
              <a:rPr lang="ru-RU" dirty="0">
                <a:solidFill>
                  <a:srgbClr val="009900"/>
                </a:solidFill>
              </a:rPr>
              <a:t>групповой, </a:t>
            </a:r>
            <a:r>
              <a:rPr lang="ru-RU" dirty="0" smtClean="0">
                <a:solidFill>
                  <a:srgbClr val="009900"/>
                </a:solidFill>
              </a:rPr>
              <a:t>информационно-творческий</a:t>
            </a:r>
            <a:r>
              <a:rPr lang="ru-RU" dirty="0">
                <a:solidFill>
                  <a:srgbClr val="009900"/>
                </a:solidFill>
              </a:rPr>
              <a:t>.</a:t>
            </a:r>
          </a:p>
          <a:p>
            <a:r>
              <a:rPr lang="ru-RU" dirty="0">
                <a:solidFill>
                  <a:srgbClr val="C00000"/>
                </a:solidFill>
              </a:rPr>
              <a:t>Участники проекта: </a:t>
            </a:r>
            <a:r>
              <a:rPr lang="ru-RU" dirty="0">
                <a:solidFill>
                  <a:srgbClr val="009900"/>
                </a:solidFill>
              </a:rPr>
              <a:t>дети </a:t>
            </a:r>
            <a:r>
              <a:rPr lang="ru-RU" dirty="0" smtClean="0">
                <a:solidFill>
                  <a:srgbClr val="009900"/>
                </a:solidFill>
              </a:rPr>
              <a:t>2 - 3 </a:t>
            </a:r>
            <a:r>
              <a:rPr lang="ru-RU" dirty="0">
                <a:solidFill>
                  <a:srgbClr val="009900"/>
                </a:solidFill>
              </a:rPr>
              <a:t>лет, воспитатели, родители.</a:t>
            </a:r>
          </a:p>
          <a:p>
            <a:r>
              <a:rPr lang="ru-RU" dirty="0">
                <a:solidFill>
                  <a:srgbClr val="C00000"/>
                </a:solidFill>
              </a:rPr>
              <a:t>Исполнители проекта: </a:t>
            </a:r>
            <a:r>
              <a:rPr lang="ru-RU" dirty="0">
                <a:solidFill>
                  <a:srgbClr val="009900"/>
                </a:solidFill>
              </a:rPr>
              <a:t>дети, родители, </a:t>
            </a:r>
            <a:r>
              <a:rPr lang="ru-RU" dirty="0" smtClean="0">
                <a:solidFill>
                  <a:srgbClr val="009900"/>
                </a:solidFill>
              </a:rPr>
              <a:t>воспитатели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Продолжительность </a:t>
            </a:r>
            <a:r>
              <a:rPr lang="ru-RU" dirty="0">
                <a:solidFill>
                  <a:srgbClr val="C00000"/>
                </a:solidFill>
              </a:rPr>
              <a:t>проекта: </a:t>
            </a:r>
            <a:r>
              <a:rPr lang="ru-RU" dirty="0">
                <a:solidFill>
                  <a:srgbClr val="009900"/>
                </a:solidFill>
              </a:rPr>
              <a:t>1 неделя.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Этапы </a:t>
            </a:r>
            <a:r>
              <a:rPr lang="ru-RU" dirty="0">
                <a:solidFill>
                  <a:srgbClr val="C00000"/>
                </a:solidFill>
              </a:rPr>
              <a:t>реализации проекта: </a:t>
            </a:r>
          </a:p>
          <a:p>
            <a:r>
              <a:rPr lang="ru-RU" dirty="0">
                <a:solidFill>
                  <a:srgbClr val="C00000"/>
                </a:solidFill>
              </a:rPr>
              <a:t>1</a:t>
            </a:r>
            <a:r>
              <a:rPr lang="ru-RU" dirty="0"/>
              <a:t>. </a:t>
            </a:r>
            <a:r>
              <a:rPr lang="ru-RU" dirty="0">
                <a:solidFill>
                  <a:srgbClr val="009900"/>
                </a:solidFill>
              </a:rPr>
              <a:t>Подготовительный этап</a:t>
            </a:r>
          </a:p>
          <a:p>
            <a:r>
              <a:rPr lang="ru-RU" dirty="0">
                <a:solidFill>
                  <a:srgbClr val="C00000"/>
                </a:solidFill>
              </a:rPr>
              <a:t>2. </a:t>
            </a:r>
            <a:r>
              <a:rPr lang="ru-RU" dirty="0">
                <a:solidFill>
                  <a:srgbClr val="009900"/>
                </a:solidFill>
              </a:rPr>
              <a:t>Практический этап</a:t>
            </a:r>
          </a:p>
          <a:p>
            <a:r>
              <a:rPr lang="ru-RU" dirty="0">
                <a:solidFill>
                  <a:srgbClr val="C00000"/>
                </a:solidFill>
              </a:rPr>
              <a:t>3.</a:t>
            </a:r>
            <a:r>
              <a:rPr lang="ru-RU" dirty="0"/>
              <a:t> </a:t>
            </a:r>
            <a:r>
              <a:rPr lang="ru-RU" dirty="0">
                <a:solidFill>
                  <a:srgbClr val="009900"/>
                </a:solidFill>
              </a:rPr>
              <a:t>Обобщающе - результативный этап.</a:t>
            </a:r>
          </a:p>
          <a:p>
            <a:endParaRPr lang="ru-RU" dirty="0"/>
          </a:p>
        </p:txBody>
      </p:sp>
      <p:pic>
        <p:nvPicPr>
          <p:cNvPr id="4" name="Picture 2" descr="https://blaginina.nethouse.ru/static/img/0000/0003/1365/31365579.fyy18rnas2.W66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14167">
            <a:off x="6064065" y="370651"/>
            <a:ext cx="2639663" cy="162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95736" y="638890"/>
            <a:ext cx="2026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Описание проекта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08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15816" y="476672"/>
            <a:ext cx="2499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Подготовительный этап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2204864"/>
            <a:ext cx="87129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9900"/>
                </a:solidFill>
              </a:rPr>
              <a:t>Подбор и изучение методической литературы по вопросам проектной </a:t>
            </a:r>
            <a:r>
              <a:rPr lang="ru-RU" dirty="0" smtClean="0">
                <a:solidFill>
                  <a:srgbClr val="009900"/>
                </a:solidFill>
              </a:rPr>
              <a:t>деятельности;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9900"/>
                </a:solidFill>
              </a:rPr>
              <a:t>Постановка </a:t>
            </a:r>
            <a:r>
              <a:rPr lang="ru-RU" dirty="0">
                <a:solidFill>
                  <a:srgbClr val="009900"/>
                </a:solidFill>
              </a:rPr>
              <a:t>целей, определение актуальности и значимости </a:t>
            </a:r>
            <a:r>
              <a:rPr lang="ru-RU" dirty="0" smtClean="0">
                <a:solidFill>
                  <a:srgbClr val="009900"/>
                </a:solidFill>
              </a:rPr>
              <a:t>проекта;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9900"/>
                </a:solidFill>
              </a:rPr>
              <a:t>Разработка плана работы основного </a:t>
            </a:r>
            <a:r>
              <a:rPr lang="ru-RU" dirty="0" smtClean="0">
                <a:solidFill>
                  <a:srgbClr val="009900"/>
                </a:solidFill>
              </a:rPr>
              <a:t>этапа;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9900"/>
                </a:solidFill>
              </a:rPr>
              <a:t>Подбор методической литературы для реализации проекта (журналы, статьи, энциклопедии, рефераты и т.п</a:t>
            </a:r>
            <a:r>
              <a:rPr lang="ru-RU" dirty="0" smtClean="0">
                <a:solidFill>
                  <a:srgbClr val="009900"/>
                </a:solidFill>
              </a:rPr>
              <a:t>.);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9900"/>
                </a:solidFill>
              </a:rPr>
              <a:t>Подбор наглядно-дидактического материала; художественной литературы, иллюстраций; подборка аудио и видеоматериала по теме; </a:t>
            </a:r>
            <a:endParaRPr lang="ru-RU" dirty="0" smtClean="0">
              <a:solidFill>
                <a:srgbClr val="0099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9900"/>
                </a:solidFill>
              </a:rPr>
              <a:t>создание презентации</a:t>
            </a:r>
            <a:r>
              <a:rPr lang="ru-RU" dirty="0">
                <a:solidFill>
                  <a:srgbClr val="009900"/>
                </a:solidFill>
              </a:rPr>
              <a:t>;</a:t>
            </a:r>
            <a:endParaRPr lang="ru-RU" dirty="0" smtClean="0">
              <a:solidFill>
                <a:srgbClr val="0099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9900"/>
                </a:solidFill>
              </a:rPr>
              <a:t>Подготовка бесед и игр с детьми по </a:t>
            </a:r>
            <a:r>
              <a:rPr lang="ru-RU" dirty="0" smtClean="0">
                <a:solidFill>
                  <a:srgbClr val="009900"/>
                </a:solidFill>
              </a:rPr>
              <a:t>теме</a:t>
            </a:r>
            <a:r>
              <a:rPr lang="ru-RU" dirty="0">
                <a:solidFill>
                  <a:srgbClr val="009900"/>
                </a:solidFill>
              </a:rPr>
              <a:t>;</a:t>
            </a:r>
            <a:endParaRPr lang="ru-RU" dirty="0" smtClean="0">
              <a:solidFill>
                <a:srgbClr val="0099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9900"/>
                </a:solidFill>
              </a:rPr>
              <a:t>Организация развивающей среды в группе.</a:t>
            </a:r>
          </a:p>
        </p:txBody>
      </p:sp>
      <p:pic>
        <p:nvPicPr>
          <p:cNvPr id="9" name="Picture 2" descr="https://blaginina.nethouse.ru/static/img/0000/0003/1365/31365579.fyy18rnas2.W66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55166">
            <a:off x="6585249" y="465456"/>
            <a:ext cx="2550606" cy="156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370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5816" y="365626"/>
            <a:ext cx="1593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Основой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 этап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9334" y="1096811"/>
            <a:ext cx="7067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Мероприятия по реализации проекта по образовательным областям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3335" y="1443384"/>
            <a:ext cx="61798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dirty="0" smtClean="0">
                <a:solidFill>
                  <a:srgbClr val="C00000"/>
                </a:solidFill>
              </a:rPr>
              <a:t>Речевое развитие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9900"/>
                </a:solidFill>
              </a:rPr>
              <a:t>Чтение стихотворения «Много кукол деревянных…».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9900"/>
                </a:solidFill>
              </a:rPr>
              <a:t>Чтение стихотворения С. Я. Маршака «Ванька-Встанька».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9900"/>
                </a:solidFill>
              </a:rPr>
              <a:t>Чтение стихотворения «У сестричек, у матрёшек».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33525" y="2643713"/>
            <a:ext cx="5814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r>
              <a:rPr lang="ru-RU" dirty="0" smtClean="0">
                <a:solidFill>
                  <a:srgbClr val="C00000"/>
                </a:solidFill>
              </a:rPr>
              <a:t>Художественно-эстетическое развитие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9900"/>
                </a:solidFill>
              </a:rPr>
              <a:t> Конструирование «Домик для матрёшек».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9900"/>
                </a:solidFill>
              </a:rPr>
              <a:t> Лепка «Кукла-неваляшка».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9900"/>
                </a:solidFill>
              </a:rPr>
              <a:t> Рисование «Украсим матрёшкам сарафаны».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9900"/>
                </a:solidFill>
              </a:rPr>
              <a:t>Рисование «Украсим матрёшкам платочки».</a:t>
            </a:r>
            <a:endParaRPr lang="ru-RU" dirty="0">
              <a:solidFill>
                <a:srgbClr val="00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710" y="4140072"/>
            <a:ext cx="50355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Физическое развитие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9900"/>
                </a:solidFill>
              </a:rPr>
              <a:t>Подвижная игра «Бегите к матрёшке»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9900"/>
                </a:solidFill>
              </a:rPr>
              <a:t>Подвижная игра «Шли матрёшки по дорожке»</a:t>
            </a:r>
            <a:endParaRPr lang="ru-RU" dirty="0">
              <a:solidFill>
                <a:srgbClr val="0099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7397" y="5063402"/>
            <a:ext cx="45587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Познавательное развитие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9900"/>
                </a:solidFill>
              </a:rPr>
              <a:t>Занятие «Знакомство с матрёшкой».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9900"/>
                </a:solidFill>
              </a:rPr>
              <a:t>Дидактическая игра «Собери матрёшку»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9900"/>
                </a:solidFill>
              </a:rPr>
              <a:t>Дидактическая игра «Найди такую же»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9900"/>
                </a:solidFill>
              </a:rPr>
              <a:t>Конструирование «Домик для матрёшки»</a:t>
            </a:r>
            <a:endParaRPr lang="ru-RU" dirty="0">
              <a:solidFill>
                <a:srgbClr val="009900"/>
              </a:solidFill>
            </a:endParaRPr>
          </a:p>
        </p:txBody>
      </p:sp>
      <p:pic>
        <p:nvPicPr>
          <p:cNvPr id="9" name="Picture 2" descr="https://blaginina.nethouse.ru/static/img/0000/0003/1365/31365579.fyy18rnas2.W66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55166">
            <a:off x="7207015" y="310491"/>
            <a:ext cx="2090328" cy="128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900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5" y="5301208"/>
            <a:ext cx="763494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       Работа с родителями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9900"/>
                </a:solidFill>
              </a:rPr>
              <a:t>Консультация по теме «Народные промыслы Нижегородской области. Семёновская матрёшка»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9900"/>
                </a:solidFill>
              </a:rPr>
              <a:t>Выставка совместных работ детей и родителей «Семейная матрёшка»</a:t>
            </a:r>
            <a:endParaRPr lang="ru-RU" sz="1600" dirty="0">
              <a:solidFill>
                <a:srgbClr val="0099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338259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Социально-коммуникативное развитие</a:t>
            </a:r>
          </a:p>
          <a:p>
            <a:r>
              <a:rPr lang="ru-RU" sz="1600" dirty="0" smtClean="0">
                <a:solidFill>
                  <a:srgbClr val="009900"/>
                </a:solidFill>
              </a:rPr>
              <a:t>      Беседы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9900"/>
                </a:solidFill>
              </a:rPr>
              <a:t>«Зачем игрушки нам нужны?»,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9900"/>
                </a:solidFill>
              </a:rPr>
              <a:t>«Кто  делает игрушки?»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9900"/>
                </a:solidFill>
              </a:rPr>
              <a:t>«Как надо обращаться с игрушками?» </a:t>
            </a:r>
            <a:endParaRPr lang="ru-RU" sz="1600" dirty="0">
              <a:solidFill>
                <a:srgbClr val="0099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1916832"/>
            <a:ext cx="54543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Игровая деятельность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9900"/>
                </a:solidFill>
              </a:rPr>
              <a:t>Сюжетная игра «Дружные сестрички» (матрёшки).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9900"/>
                </a:solidFill>
              </a:rPr>
              <a:t>Сюжетная игра «Матрёшки ходят в гости».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9900"/>
                </a:solidFill>
              </a:rPr>
              <a:t>Театрализованная игра «Весёлые сестрички».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9900"/>
                </a:solidFill>
              </a:rPr>
              <a:t>Театрализованная игра «Матрёшки и их друзья».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9900"/>
                </a:solidFill>
              </a:rPr>
              <a:t> Дидактическая игра </a:t>
            </a:r>
            <a:r>
              <a:rPr lang="ru-RU" dirty="0" smtClean="0">
                <a:solidFill>
                  <a:srgbClr val="009900"/>
                </a:solidFill>
              </a:rPr>
              <a:t>«Домики для матрёшек».</a:t>
            </a:r>
            <a:endParaRPr lang="ru-RU" dirty="0">
              <a:solidFill>
                <a:srgbClr val="0099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9900"/>
                </a:solidFill>
              </a:rPr>
              <a:t>Дидактическая игра «Угостим матрёшек».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9900"/>
                </a:solidFill>
              </a:rPr>
              <a:t> Подвижная игра «Карусель».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9900"/>
                </a:solidFill>
              </a:rPr>
              <a:t>Подвижная игра «Матрёшки пляшут».</a:t>
            </a:r>
          </a:p>
        </p:txBody>
      </p:sp>
      <p:pic>
        <p:nvPicPr>
          <p:cNvPr id="7" name="Picture 2" descr="https://blaginina.nethouse.ru/static/img/0000/0003/1365/31365579.fyy18rnas2.W66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55166">
            <a:off x="6585249" y="465456"/>
            <a:ext cx="2550606" cy="156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2298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524</TotalTime>
  <Words>901</Words>
  <Application>Microsoft Office PowerPoint</Application>
  <PresentationFormat>Экран (4:3)</PresentationFormat>
  <Paragraphs>149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Franklin Gothic Book</vt:lpstr>
      <vt:lpstr>Franklin Gothic Medium</vt:lpstr>
      <vt:lpstr>Wingdings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AVK-W7-32D</dc:creator>
  <cp:lastModifiedBy>1PC</cp:lastModifiedBy>
  <cp:revision>44</cp:revision>
  <dcterms:created xsi:type="dcterms:W3CDTF">2018-01-27T11:15:39Z</dcterms:created>
  <dcterms:modified xsi:type="dcterms:W3CDTF">2018-09-17T11:31:44Z</dcterms:modified>
</cp:coreProperties>
</file>