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302" r:id="rId2"/>
    <p:sldId id="257" r:id="rId3"/>
    <p:sldId id="314" r:id="rId4"/>
    <p:sldId id="260" r:id="rId5"/>
    <p:sldId id="303" r:id="rId6"/>
    <p:sldId id="304" r:id="rId7"/>
    <p:sldId id="305" r:id="rId8"/>
    <p:sldId id="301" r:id="rId9"/>
    <p:sldId id="316" r:id="rId10"/>
    <p:sldId id="317" r:id="rId11"/>
    <p:sldId id="307" r:id="rId12"/>
    <p:sldId id="270" r:id="rId13"/>
    <p:sldId id="284" r:id="rId14"/>
    <p:sldId id="309" r:id="rId15"/>
    <p:sldId id="288" r:id="rId16"/>
    <p:sldId id="320" r:id="rId17"/>
    <p:sldId id="321" r:id="rId18"/>
    <p:sldId id="269" r:id="rId19"/>
    <p:sldId id="312" r:id="rId20"/>
    <p:sldId id="275" r:id="rId21"/>
    <p:sldId id="277" r:id="rId22"/>
    <p:sldId id="279" r:id="rId23"/>
    <p:sldId id="297" r:id="rId24"/>
    <p:sldId id="322" r:id="rId25"/>
    <p:sldId id="300" r:id="rId2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9900"/>
    <a:srgbClr val="CC00CC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1DF9FA5-622C-489C-8607-E27057DCC318}" type="datetimeFigureOut">
              <a:rPr lang="ru-RU" smtClean="0"/>
              <a:t>21.09.2018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27398203-5FF0-43FB-97B1-FE66F5C1D778}" type="slidenum">
              <a:rPr lang="ru-RU" smtClean="0"/>
              <a:t>‹#›</a:t>
            </a:fld>
            <a:endParaRPr lang="ru-RU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gif"/><Relationship Id="rId5" Type="http://schemas.openxmlformats.org/officeDocument/2006/relationships/image" Target="../media/image45.png"/><Relationship Id="rId4" Type="http://schemas.openxmlformats.org/officeDocument/2006/relationships/image" Target="../media/image4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260648"/>
            <a:ext cx="8350696" cy="3375217"/>
          </a:xfrm>
        </p:spPr>
        <p:txBody>
          <a:bodyPr/>
          <a:lstStyle/>
          <a:p>
            <a:r>
              <a:rPr lang="ru-RU" sz="2400" dirty="0" smtClean="0"/>
              <a:t>Муниципальное бюджетное дошкольное образовательное учреждение детский сад №14</a:t>
            </a:r>
            <a:br>
              <a:rPr lang="ru-RU" sz="2400" dirty="0" smtClean="0"/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4000" dirty="0" smtClean="0"/>
              <a:t>Нравственно – патриотическое воспитание через музыкально-художественную деятельность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Подготовила:  </a:t>
            </a:r>
          </a:p>
          <a:p>
            <a:r>
              <a:rPr lang="ru-RU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музыкальный руководитель высшей категории</a:t>
            </a:r>
          </a:p>
          <a:p>
            <a:r>
              <a:rPr lang="ru-RU" b="1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Терехова Наталья Магомедовна</a:t>
            </a:r>
            <a:endParaRPr lang="ru-RU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3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7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Новая папка\троиц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5" y="-36644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user\Desktop\ФОТОМАТЕРИАЛ\ФОТО ВЕСНА\IMG_3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886" y="540189"/>
            <a:ext cx="2808312" cy="2317025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93111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63891F">
                    <a:tint val="50000"/>
                    <a:satMod val="180000"/>
                  </a:srgbClr>
                </a:solidFill>
              </a:rPr>
              <a:t> </a:t>
            </a:r>
            <a:endParaRPr lang="ru-RU" sz="5400" b="1" dirty="0">
              <a:ln/>
              <a:solidFill>
                <a:srgbClr val="63891F">
                  <a:tint val="50000"/>
                  <a:satMod val="180000"/>
                </a:srgb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8804" y="260648"/>
            <a:ext cx="386808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Систематично в своей работе  использую  взаимосвязь музыкального и изобразительного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искусства</a:t>
            </a:r>
            <a:endParaRPr lang="ru-RU" sz="2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845198" y="0"/>
            <a:ext cx="1975274" cy="264687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Интегрированные занятия –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одна из любимых форм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организованной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образовательной </a:t>
            </a:r>
          </a:p>
          <a:p>
            <a:pPr algn="ctr"/>
            <a:r>
              <a:rPr lang="ru-RU" sz="1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деятельности</a:t>
            </a:r>
            <a:endParaRPr lang="ru-RU" sz="1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 descr="http://detsad14.odinedu.ru/assets/img/detsad14/2IMG_38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39" y="1698702"/>
            <a:ext cx="2912213" cy="2537265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 descr="C:\Users\Детсад14\YandexDisk\от 29.03 все в слайдер пока\от 15.03\IMG_2371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212976"/>
            <a:ext cx="4176464" cy="2994162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395536" y="4941168"/>
            <a:ext cx="33843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/>
                <a:solidFill>
                  <a:schemeClr val="accent5"/>
                </a:solidFill>
              </a:rPr>
              <a:t>Экологическая акция </a:t>
            </a:r>
          </a:p>
          <a:p>
            <a:pPr algn="ctr"/>
            <a:r>
              <a:rPr lang="ru-RU" b="1" dirty="0">
                <a:ln/>
                <a:solidFill>
                  <a:schemeClr val="accent5"/>
                </a:solidFill>
              </a:rPr>
              <a:t>«Посади дерево»</a:t>
            </a:r>
          </a:p>
        </p:txBody>
      </p:sp>
    </p:spTree>
    <p:extLst>
      <p:ext uri="{BB962C8B-B14F-4D97-AF65-F5344CB8AC3E}">
        <p14:creationId xmlns:p14="http://schemas.microsoft.com/office/powerpoint/2010/main" val="565477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user\Desktop\Новая папка\весна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Новая папка\img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004" y="-773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689203"/>
            <a:ext cx="394407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Семья для маленького ребенка–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это целый мир. 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семье ребенок приобретает первоначальный опыт общения, умения жить среди людей. В повседневном общении с родителями малыш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 познает </a:t>
            </a:r>
            <a:r>
              <a:rPr lang="ru-RU" dirty="0">
                <a:solidFill>
                  <a:schemeClr val="tx2">
                    <a:lumMod val="50000"/>
                  </a:schemeClr>
                </a:solidFill>
              </a:rPr>
              <a:t>мир, подражает взрослым, приобретает жизненный опыт, усваивает нормы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поведения.</a:t>
            </a:r>
          </a:p>
          <a:p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В своей работе огромное значение я придаю  взаимодействию  с родителями. Они принимают самое активное участие во всех наших мероприятиях. Это доставляет огромную радость детям. Воспитывает в них чувство гордости за своих пап и мам.</a:t>
            </a:r>
            <a:endParaRPr lang="ru-RU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16632"/>
            <a:ext cx="7848872" cy="132343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itchFamily="18" charset="0"/>
              </a:rPr>
              <a:t>Следующим этапом в этом направлении является использование музыки при ознакомлении с образом  Родины.</a:t>
            </a:r>
          </a:p>
          <a:p>
            <a:pPr algn="ctr"/>
            <a:r>
              <a:rPr lang="ru-RU" sz="2000" dirty="0">
                <a:solidFill>
                  <a:srgbClr val="000000"/>
                </a:solidFill>
                <a:latin typeface="Palatino Linotype" pitchFamily="18" charset="0"/>
              </a:rPr>
              <a:t>Для ребёнка-дошкольника </a:t>
            </a:r>
            <a:r>
              <a:rPr lang="ru-RU" sz="2000" b="1" dirty="0">
                <a:solidFill>
                  <a:srgbClr val="000000"/>
                </a:solidFill>
                <a:latin typeface="Palatino Linotype" pitchFamily="18" charset="0"/>
              </a:rPr>
              <a:t>Родина – </a:t>
            </a:r>
            <a:r>
              <a:rPr lang="ru-RU" sz="2000" b="1" dirty="0" smtClean="0">
                <a:solidFill>
                  <a:srgbClr val="000000"/>
                </a:solidFill>
                <a:latin typeface="Palatino Linotype" pitchFamily="18" charset="0"/>
              </a:rPr>
              <a:t>это близкие </a:t>
            </a:r>
            <a:r>
              <a:rPr lang="ru-RU" sz="2000" b="1" dirty="0">
                <a:solidFill>
                  <a:srgbClr val="000000"/>
                </a:solidFill>
                <a:latin typeface="Palatino Linotype" pitchFamily="18" charset="0"/>
              </a:rPr>
              <a:t>родные люди, </a:t>
            </a:r>
            <a:r>
              <a:rPr lang="ru-RU" sz="2000" dirty="0">
                <a:solidFill>
                  <a:srgbClr val="000000"/>
                </a:solidFill>
                <a:latin typeface="Palatino Linotype" pitchFamily="18" charset="0"/>
              </a:rPr>
              <a:t>окружающие его.  </a:t>
            </a:r>
            <a:endParaRPr lang="ru-RU" sz="2000" b="0" i="0" dirty="0">
              <a:solidFill>
                <a:srgbClr val="000000"/>
              </a:solidFill>
              <a:effectLst/>
              <a:latin typeface="Palatino Linotype" pitchFamily="18" charset="0"/>
            </a:endParaRPr>
          </a:p>
        </p:txBody>
      </p:sp>
      <p:pic>
        <p:nvPicPr>
          <p:cNvPr id="6" name="Picture 2" descr="C:\Users\user\Desktop\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6856" y="2852936"/>
            <a:ext cx="4663962" cy="3187524"/>
          </a:xfrm>
          <a:prstGeom prst="rect">
            <a:avLst/>
          </a:prstGeom>
          <a:noFill/>
          <a:ln w="63500" cmpd="thickThin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03848" y="1407383"/>
            <a:ext cx="574574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.  </a:t>
            </a:r>
            <a:endParaRPr lang="ru-RU" sz="2800" dirty="0">
              <a:ln w="18415" cmpd="sng">
                <a:solidFill>
                  <a:srgbClr val="FFFFFF"/>
                </a:solidFill>
                <a:prstDash val="solid"/>
              </a:ln>
              <a:solidFill>
                <a:schemeClr val="accent5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87340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user\Desktop\Новая папка\440629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6408"/>
            <a:ext cx="291581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15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user\Desktop\ФОТОМАТЕРИАЛ\23 и 8 марта группа №4\IMG_26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2229" y="391873"/>
            <a:ext cx="3255526" cy="2772227"/>
          </a:xfrm>
          <a:prstGeom prst="rect">
            <a:avLst/>
          </a:prstGeom>
          <a:noFill/>
          <a:ln w="63500" cmpd="thickThin">
            <a:solidFill>
              <a:srgbClr val="FF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-108519" y="413315"/>
            <a:ext cx="2197668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800" b="1" cap="all" spc="0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spc="0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«С  </a:t>
            </a:r>
          </a:p>
          <a:p>
            <a:pPr algn="ctr"/>
            <a:r>
              <a:rPr lang="ru-RU" sz="3200" b="1" cap="all" spc="0" dirty="0" smtClean="0">
                <a:ln w="0"/>
                <a:solidFill>
                  <a:srgbClr val="CC00CC"/>
                </a:solidFill>
                <a:effectLst>
                  <a:reflection blurRad="12700" stA="50000" endPos="50000" dist="5000" dir="5400000" sy="-100000" rotWithShape="0"/>
                </a:effectLst>
              </a:rPr>
              <a:t>ДНЕМ МАТЕРИ!»</a:t>
            </a:r>
            <a:endParaRPr lang="ru-RU" sz="3200" b="1" cap="all" spc="0" dirty="0">
              <a:ln w="0"/>
              <a:solidFill>
                <a:srgbClr val="CC00CC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7" name="Picture 2" descr="C:\Users\user\Desktop\ФОТОМАТЕРИАЛ\Рабочие фотки\8марта2012\DSCF56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69" y="3435215"/>
            <a:ext cx="3168352" cy="3228132"/>
          </a:xfrm>
          <a:prstGeom prst="rect">
            <a:avLst/>
          </a:prstGeom>
          <a:noFill/>
          <a:ln w="63500" cmpd="thickThin">
            <a:solidFill>
              <a:srgbClr val="FF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92110" y="365086"/>
            <a:ext cx="3622577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200" b="1" cap="none" spc="0" dirty="0" smtClean="0">
                <a:ln w="11430"/>
                <a:solidFill>
                  <a:srgbClr val="FF66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8 МАРТА</a:t>
            </a:r>
            <a:endParaRPr lang="ru-RU" sz="3200" b="1" cap="none" spc="0" dirty="0">
              <a:ln w="11430"/>
              <a:solidFill>
                <a:srgbClr val="FF66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" name="Picture 3" descr="C:\Users\user\Desktop\ФОТОМАТЕРИАЛ\8 марта 9гр\3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69371"/>
            <a:ext cx="4500328" cy="3422785"/>
          </a:xfrm>
          <a:prstGeom prst="rect">
            <a:avLst/>
          </a:prstGeom>
          <a:noFill/>
          <a:ln w="63500" cmpd="thickThin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214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Новая папка\март (2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93105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endParaRPr lang="ru-RU" sz="5400" b="1" cap="none" spc="0" dirty="0">
              <a:ln/>
              <a:solidFill>
                <a:schemeClr val="accent5">
                  <a:tint val="50000"/>
                  <a:satMod val="180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347203" y="483294"/>
            <a:ext cx="2889568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r>
              <a:rPr lang="ru-RU" sz="2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Весенние хороводы, танцы,  песни, добрые сказки</a:t>
            </a:r>
          </a:p>
          <a:p>
            <a:pPr algn="ctr"/>
            <a:r>
              <a:rPr lang="ru-RU" sz="2400" b="1" cap="none" spc="0" dirty="0" smtClean="0">
                <a:ln/>
                <a:solidFill>
                  <a:schemeClr val="bg2">
                    <a:lumMod val="10000"/>
                  </a:schemeClr>
                </a:solidFill>
                <a:effectLst/>
              </a:rPr>
              <a:t> для любимых женщин</a:t>
            </a:r>
            <a:endParaRPr lang="ru-RU" sz="2400" b="1" cap="none" spc="0" dirty="0">
              <a:ln/>
              <a:solidFill>
                <a:schemeClr val="bg2">
                  <a:lumMod val="10000"/>
                </a:schemeClr>
              </a:solidFill>
              <a:effectLst/>
            </a:endParaRPr>
          </a:p>
        </p:txBody>
      </p:sp>
      <p:pic>
        <p:nvPicPr>
          <p:cNvPr id="8" name="Picture 5" descr="C:\Users\user\Desktop\ФОТОМАТЕРИАЛ\ФОТО 8 МАРТА\IMG_20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842" y="3517389"/>
            <a:ext cx="3824291" cy="2879932"/>
          </a:xfrm>
          <a:prstGeom prst="rect">
            <a:avLst/>
          </a:prstGeom>
          <a:ln w="63500" cmpd="thickThin">
            <a:solidFill>
              <a:schemeClr val="accent5">
                <a:lumMod val="60000"/>
                <a:lumOff val="4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user\Desktop\ФОТОМАТЕРИАЛ\ФОТО 8 МАРТА\IMG_20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09" y="483294"/>
            <a:ext cx="3136686" cy="3000350"/>
          </a:xfrm>
          <a:prstGeom prst="rect">
            <a:avLst/>
          </a:prstGeom>
          <a:noFill/>
          <a:ln w="63500" cmpd="thickThin">
            <a:solidFill>
              <a:srgbClr val="FF66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17389"/>
            <a:ext cx="3048023" cy="3084039"/>
          </a:xfrm>
          <a:prstGeom prst="rect">
            <a:avLst/>
          </a:prstGeom>
          <a:noFill/>
          <a:ln w="63500">
            <a:solidFill>
              <a:srgbClr val="FF66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2486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23fevral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03852" y="994448"/>
            <a:ext cx="447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8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endParaRPr lang="ru-RU" sz="54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4079" y="2882"/>
            <a:ext cx="7560840" cy="218521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</a:t>
            </a:r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990033"/>
                </a:solidFill>
              </a:rPr>
              <a:t>Праздник настоящих мужчин</a:t>
            </a:r>
            <a:endParaRPr lang="ru-RU" sz="1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990033"/>
              </a:solidFill>
            </a:endParaRPr>
          </a:p>
          <a:p>
            <a:pPr algn="ctr"/>
            <a:r>
              <a:rPr lang="ru-RU" sz="2000" dirty="0">
                <a:solidFill>
                  <a:srgbClr val="000000"/>
                </a:solidFill>
              </a:rPr>
              <a:t> </a:t>
            </a:r>
            <a:r>
              <a:rPr lang="ru-RU" sz="1400" dirty="0">
                <a:solidFill>
                  <a:srgbClr val="000000"/>
                </a:solidFill>
              </a:rPr>
              <a:t>Особое значение в рамках нравственно- патриотического воспитания имеет тема «Защитников Отечества». Эта тема очень любима детьми, тем более что основную массу наших воспитанников составляют мальчишки. Песни военной тематики легко запоминаются </a:t>
            </a:r>
            <a:r>
              <a:rPr lang="ru-RU" sz="1400" dirty="0" smtClean="0">
                <a:solidFill>
                  <a:srgbClr val="000000"/>
                </a:solidFill>
              </a:rPr>
              <a:t>ребятами. Они </a:t>
            </a:r>
            <a:r>
              <a:rPr lang="ru-RU" sz="1400" dirty="0">
                <a:solidFill>
                  <a:srgbClr val="000000"/>
                </a:solidFill>
              </a:rPr>
              <a:t>написаны в жанре марша, содержание их созвучно с желанием  ребят быть </a:t>
            </a:r>
            <a:r>
              <a:rPr lang="ru-RU" sz="1400" dirty="0" smtClean="0">
                <a:solidFill>
                  <a:srgbClr val="000000"/>
                </a:solidFill>
              </a:rPr>
              <a:t>сильными и смелыми, как защитники нашей Родины</a:t>
            </a:r>
            <a:r>
              <a:rPr lang="ru-RU" sz="2000" dirty="0" smtClean="0">
                <a:solidFill>
                  <a:srgbClr val="000000"/>
                </a:solidFill>
              </a:rPr>
              <a:t>!</a:t>
            </a:r>
            <a:endParaRPr lang="ru-RU" sz="2000" b="0" i="0" dirty="0">
              <a:solidFill>
                <a:srgbClr val="000000"/>
              </a:solidFill>
              <a:effectLst/>
            </a:endParaRPr>
          </a:p>
        </p:txBody>
      </p:sp>
      <p:pic>
        <p:nvPicPr>
          <p:cNvPr id="5" name="Рисунок 4" descr="C:\Users\Детсад14\YandexDisk\от 14.03\от27 февраля\IMG_130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93717"/>
            <a:ext cx="3430550" cy="2270566"/>
          </a:xfrm>
          <a:prstGeom prst="rect">
            <a:avLst/>
          </a:prstGeom>
          <a:noFill/>
          <a:ln w="63500" cmpd="thickThin">
            <a:solidFill>
              <a:schemeClr val="accent5">
                <a:lumMod val="75000"/>
              </a:schemeClr>
            </a:solidFill>
          </a:ln>
        </p:spPr>
      </p:pic>
      <p:pic>
        <p:nvPicPr>
          <p:cNvPr id="6" name="Рисунок 5" descr="C:\Users\Детсад14\YandexDisk\от 14.03\от27 февраля\IMG_115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188096"/>
            <a:ext cx="3289440" cy="2371695"/>
          </a:xfrm>
          <a:prstGeom prst="rect">
            <a:avLst/>
          </a:prstGeom>
          <a:noFill/>
          <a:ln w="63500" cmpd="thickThin">
            <a:solidFill>
              <a:schemeClr val="accent5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055555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9825264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МАТЕРИАЛ\Концерт для ветеранов\IMG_559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771" y="2924944"/>
            <a:ext cx="4740294" cy="3431704"/>
          </a:xfrm>
          <a:prstGeom prst="rect">
            <a:avLst/>
          </a:prstGeom>
          <a:noFill/>
          <a:ln w="63500" cmpd="thickThin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370686" y="46271"/>
            <a:ext cx="4176465" cy="28931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32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День Победы</a:t>
            </a:r>
          </a:p>
          <a:p>
            <a:pPr algn="ctr"/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На праздник «День Победы» к ребятам приходят убелённые сединами  </a:t>
            </a:r>
            <a:r>
              <a:rPr lang="ru-RU" sz="1400" b="1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участники той </a:t>
            </a:r>
            <a:r>
              <a:rPr lang="ru-RU" sz="14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страшной войны. Такие встречи надолго остаются в памяти ребят и являются важнейшим фактором в формировании их морального облика и духовного воспитания.</a:t>
            </a:r>
          </a:p>
          <a:p>
            <a:pPr algn="ctr"/>
            <a:endParaRPr lang="ru-RU" sz="1600" b="1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69" y="476672"/>
            <a:ext cx="4041775" cy="3084513"/>
          </a:xfrm>
          <a:prstGeom prst="rect">
            <a:avLst/>
          </a:prstGeom>
          <a:noFill/>
          <a:ln w="63500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445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Новая папка\hello_html_76770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82" y="-171400"/>
            <a:ext cx="8928992" cy="6858000"/>
          </a:xfrm>
          <a:prstGeom prst="rect">
            <a:avLst/>
          </a:prstGeom>
          <a:noFill/>
          <a:ln w="127000" cmpd="sng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558116" y="44624"/>
            <a:ext cx="3384376" cy="1538883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 </a:t>
            </a:r>
            <a:r>
              <a:rPr lang="ru-RU" sz="4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«Осенняя ярмарка»</a:t>
            </a:r>
          </a:p>
        </p:txBody>
      </p:sp>
      <p:pic>
        <p:nvPicPr>
          <p:cNvPr id="8" name="Рисунок 7" descr="C:\Users\Детсад14\Documents\Орлова\САЙТ\на сайт в НОВОСТИ\2016-2017 уч год\осенние утренники от 21 октября\ФОТО ОСЕНЬ САЙТ\IMG_85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437" y="1974241"/>
            <a:ext cx="3312368" cy="4509120"/>
          </a:xfrm>
          <a:prstGeom prst="rect">
            <a:avLst/>
          </a:prstGeom>
          <a:noFill/>
          <a:ln w="63500" cmpd="thickThin">
            <a:solidFill>
              <a:schemeClr val="accent3"/>
            </a:solidFill>
          </a:ln>
        </p:spPr>
      </p:pic>
      <p:pic>
        <p:nvPicPr>
          <p:cNvPr id="9" name="Picture 5" descr="C:\Users\user\Desktop\ФОТОМАТЕРИАЛ\ОСЕНЬ2016\IMG_85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4664"/>
            <a:ext cx="5040560" cy="3211163"/>
          </a:xfrm>
          <a:prstGeom prst="rect">
            <a:avLst/>
          </a:prstGeom>
          <a:noFill/>
          <a:ln w="50800" cmpd="thickThin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1841" y="3823524"/>
            <a:ext cx="5112568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Приобщить детей к истокам русской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народной культуры помогает фольклор.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Почти на всех праздниках, развлечениях, 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тематических и интегрированных занятиях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я обращаюсь  к русскому народному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фольклору.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Народные песни, танцы, игры, 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инсценировки помогают детям ближе узнать 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свой край, традиции  своего народа, свою</a:t>
            </a:r>
          </a:p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</a:rPr>
              <a:t>историю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251266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Новая папка\hello_html_76770e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8928992" cy="6858000"/>
          </a:xfrm>
          <a:prstGeom prst="rect">
            <a:avLst/>
          </a:prstGeom>
          <a:noFill/>
          <a:ln w="127000" cmpd="sng">
            <a:solidFill>
              <a:srgbClr val="FF99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er\Desktop\Нравственно - патриотическое воспитание\IMG_87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115" y="3789040"/>
            <a:ext cx="4587514" cy="2880320"/>
          </a:xfrm>
          <a:prstGeom prst="rect">
            <a:avLst/>
          </a:prstGeom>
          <a:noFill/>
          <a:ln w="63500" cmpd="thickThin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user\Desktop\ФОТОМАТЕРИАЛ\Ярмарка 2016\IMG_8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196752"/>
            <a:ext cx="4824536" cy="3096344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s://lh6.googleusercontent.com/VPahoZP8AH2aCG47YE9Rhjew1TI29f5mqH25XQzfTrKqQRvHjd4x2C_9-rg1wMXWyJMlEVvcbKu_WUNVPrAmfcqpCvjwl8JSVQ-HfG6Q_bJ4Fx_PAHK1rwm82c9HGZfF6rSf7Ep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93096"/>
            <a:ext cx="3810000" cy="235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f1.mylove.ru/V_20q6hm9YybT3L4u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637" y="692696"/>
            <a:ext cx="3496859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450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Новая папка\i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38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ОМАТЕРИАЛ\ОСЕНЬ2016\IMG_848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647" y="3696994"/>
            <a:ext cx="2986755" cy="2699734"/>
          </a:xfrm>
          <a:prstGeom prst="rect">
            <a:avLst/>
          </a:prstGeom>
          <a:noFill/>
          <a:ln w="63500" cmpd="thickThin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user\Desktop\ФОТОМАТЕРИАЛ\ОСЕНЬ2016\IMG_87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59" y="908720"/>
            <a:ext cx="2939525" cy="4537431"/>
          </a:xfrm>
          <a:prstGeom prst="rect">
            <a:avLst/>
          </a:prstGeom>
          <a:noFill/>
          <a:ln w="63500" cmpd="thickThin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C:\Users\user\Desktop\ФОТОМАТЕРИАЛ\ОСЕНЬ2016\IMG_859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5" y="316090"/>
            <a:ext cx="4464496" cy="3380904"/>
          </a:xfrm>
          <a:prstGeom prst="rect">
            <a:avLst/>
          </a:prstGeom>
          <a:noFill/>
          <a:ln w="63500" cmpd="thickThin">
            <a:solidFill>
              <a:schemeClr val="accent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33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C:\Users\user\Desktop\Новая папка\fon-zory-147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9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6980" y="5229200"/>
            <a:ext cx="320855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dirty="0" smtClean="0">
                <a:solidFill>
                  <a:srgbClr val="FFFF00"/>
                </a:solidFill>
              </a:rPr>
              <a:t>На таком мероприятии дети знакомятся с различными видами русских ремесел.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3788" y="407676"/>
            <a:ext cx="3960440" cy="92333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</a:t>
            </a:r>
            <a:r>
              <a:rPr lang="ru-RU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Кузьминки»</a:t>
            </a:r>
            <a:endParaRPr lang="ru-RU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Picture 3" descr="C:\Users\user\Desktop\Нравственно - патриотическое воспитание\DSCF0881 (2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665322"/>
            <a:ext cx="3827428" cy="3327113"/>
          </a:xfrm>
          <a:prstGeom prst="rect">
            <a:avLst/>
          </a:prstGeom>
          <a:noFill/>
          <a:ln w="63500" cmpd="thickThin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user\Desktop\Нравственно - патриотическое воспитание\DSCF088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924944"/>
            <a:ext cx="4086263" cy="2939753"/>
          </a:xfrm>
          <a:prstGeom prst="rect">
            <a:avLst/>
          </a:prstGeom>
          <a:noFill/>
          <a:ln w="63500" cmpd="thickThin">
            <a:solidFill>
              <a:srgbClr val="990033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11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24502"/>
            <a:ext cx="87849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</a:t>
            </a:r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 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2000" y="188640"/>
            <a:ext cx="864779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/>
              <a:t>Нравственно - патриотическое воспитание</a:t>
            </a:r>
            <a:r>
              <a:rPr lang="ru-RU" sz="1600" dirty="0"/>
              <a:t> - это основа формирования будущего гражданина. Чувство Родины.... Оно начинается у ребенка с отношения к семье, к самым близким людям - матери, отцу, бабушке, дедушке. Это корни, связывающие его с родным домом и ближайшим окружением. </a:t>
            </a:r>
            <a:endParaRPr lang="ru-RU" sz="1600" dirty="0" smtClean="0"/>
          </a:p>
          <a:p>
            <a:pPr algn="ctr"/>
            <a:r>
              <a:rPr lang="ru-RU" sz="1600" dirty="0" smtClean="0"/>
              <a:t>Чувство </a:t>
            </a:r>
            <a:r>
              <a:rPr lang="ru-RU" sz="1600" dirty="0"/>
              <a:t>Родины начинается с восхищения тем, что видит перед собой малыш, чему он изумляется и что вызывает отклик в его душе.       </a:t>
            </a:r>
          </a:p>
          <a:p>
            <a:pPr algn="ctr"/>
            <a:r>
              <a:rPr lang="ru-RU" sz="1600" dirty="0" smtClean="0"/>
              <a:t>Нравственно – патриотическое воспитание является одним из важнейших звеньев системы воспитательной работы в детском саду  в условиях введения ФГОС ДО . Одной из основных задач ФГОС  ДО является: « объединение развития и воспитания в целостный образовательный процесс на основе духовно – нравственных и социокультурных ценностей и принятых в обществе правил и норм поведения в </a:t>
            </a:r>
            <a:r>
              <a:rPr lang="ru-RU" sz="1600" dirty="0"/>
              <a:t>и</a:t>
            </a:r>
            <a:r>
              <a:rPr lang="ru-RU" sz="1600" dirty="0" smtClean="0"/>
              <a:t>нтересах человека, семьи, общества»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95790" y="2924944"/>
            <a:ext cx="8647798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990033"/>
                </a:solidFill>
              </a:rPr>
              <a:t> </a:t>
            </a:r>
            <a:endParaRPr lang="ru-RU" b="1" dirty="0">
              <a:solidFill>
                <a:srgbClr val="990033"/>
              </a:solidFill>
            </a:endParaRPr>
          </a:p>
          <a:p>
            <a:r>
              <a:rPr lang="ru-RU" b="1" dirty="0" smtClean="0"/>
              <a:t>Актуальность</a:t>
            </a:r>
            <a:endParaRPr lang="ru-RU" b="1" dirty="0"/>
          </a:p>
          <a:p>
            <a:r>
              <a:rPr lang="ru-RU" sz="2000" dirty="0">
                <a:solidFill>
                  <a:schemeClr val="accent6">
                    <a:lumMod val="75000"/>
                  </a:schemeClr>
                </a:solidFill>
              </a:rPr>
              <a:t>  </a:t>
            </a:r>
            <a:r>
              <a:rPr lang="ru-RU" sz="1600" dirty="0"/>
              <a:t>Воспитание чувства патриотизма у дошкольников –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</a:t>
            </a:r>
          </a:p>
          <a:p>
            <a:pPr algn="ctr"/>
            <a:r>
              <a:rPr lang="ru-RU" sz="1600" dirty="0"/>
              <a:t>Эта тема стала приоритетным направлением всей деятельности нашего дошкольного учреждения. Работа, проводимая педагогическим коллективом, по разработке и внедрению методов нравственно-патриотического воспитания дошкольников с обращением к основам народной жизни, к традиционной нравственности, чувству патриотизма, ярким страницам истории своей Родины стала чрезвычайно актуальной на данном историческом этапе. Вакуум, образовавшийся в нашем обществе в сфере нравственно-патриотического воспитания, уже обернулся большими проблемами для государства в целом и для каждого из нас в отдельности.  Это искажение исторических событий, без духовность современной массовой культуры, кризис семьи и семейного воспитания, возрастающая агрессия в обществе, озлобленность и т.п.</a:t>
            </a:r>
          </a:p>
          <a:p>
            <a:r>
              <a:rPr lang="ru-RU" sz="28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800" dirty="0"/>
              <a:t>  </a:t>
            </a:r>
            <a:endParaRPr lang="ru-RU" sz="28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168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139367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22" y="472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Нравственно - патриотическое воспитание\IMG_0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68960"/>
            <a:ext cx="4104456" cy="2666764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user\Desktop\Нравственно - патриотическое воспитание\IMG_01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5778" y="764704"/>
            <a:ext cx="4277451" cy="3319231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93820" y="3789040"/>
            <a:ext cx="427745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</a:rPr>
              <a:t> </a:t>
            </a:r>
            <a:r>
              <a:rPr lang="ru-RU" sz="2400" b="1" dirty="0" smtClean="0">
                <a:ln/>
                <a:solidFill>
                  <a:schemeClr val="accent5">
                    <a:lumMod val="75000"/>
                  </a:schemeClr>
                </a:solidFill>
              </a:rPr>
              <a:t>Хороводы вокруг елки</a:t>
            </a:r>
            <a:endParaRPr lang="ru-RU" sz="2400" b="1" dirty="0">
              <a:ln/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09017" y="4402342"/>
            <a:ext cx="355097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48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r>
              <a:rPr lang="ru-RU" sz="2400" b="1" cap="none" spc="0" dirty="0" smtClean="0">
                <a:ln/>
                <a:solidFill>
                  <a:schemeClr val="accent5">
                    <a:lumMod val="75000"/>
                  </a:schemeClr>
                </a:solidFill>
                <a:effectLst/>
              </a:rPr>
              <a:t>Встреча </a:t>
            </a:r>
          </a:p>
          <a:p>
            <a:pPr algn="ctr"/>
            <a:r>
              <a:rPr lang="ru-RU" sz="2400" b="1" cap="none" spc="0" dirty="0" smtClean="0">
                <a:ln/>
                <a:solidFill>
                  <a:schemeClr val="accent5">
                    <a:lumMod val="75000"/>
                  </a:schemeClr>
                </a:solidFill>
                <a:effectLst/>
              </a:rPr>
              <a:t>с любимыми героями</a:t>
            </a:r>
            <a:endParaRPr lang="ru-RU" sz="4800" b="1" cap="none" spc="0" dirty="0">
              <a:ln/>
              <a:solidFill>
                <a:schemeClr val="accent5">
                  <a:lumMod val="75000"/>
                </a:schemeClr>
              </a:solidFill>
              <a:effectLst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351139" y="201274"/>
            <a:ext cx="35349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spc="50" dirty="0">
                <a:ln w="11430"/>
                <a:solidFill>
                  <a:schemeClr val="accent5">
                    <a:lumMod val="75000"/>
                  </a:schemeClr>
                </a:solidFill>
              </a:rPr>
              <a:t>«Новогодняя сказка»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9756" y="662939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spc="50" dirty="0">
                <a:ln w="11430"/>
                <a:solidFill>
                  <a:schemeClr val="accent5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ru-RU" sz="1400" b="1" spc="50" dirty="0">
                <a:ln w="11430"/>
                <a:solidFill>
                  <a:schemeClr val="accent5">
                    <a:lumMod val="75000"/>
                  </a:schemeClr>
                </a:solidFill>
              </a:rPr>
              <a:t>Новогодние утренники дают детям возможность окунуться в мир русской народной сказки, встретиться с полюбившимися героями: с Зимушкой, Снегурочкой, Дедом Морозом, Кикиморой, Емелей, Настенькой и другими персонажами.</a:t>
            </a:r>
          </a:p>
          <a:p>
            <a:pPr algn="ctr"/>
            <a:r>
              <a:rPr lang="ru-RU" sz="1400" b="1" spc="50" dirty="0">
                <a:ln w="11430"/>
                <a:solidFill>
                  <a:schemeClr val="accent5">
                    <a:lumMod val="75000"/>
                  </a:schemeClr>
                </a:solidFill>
              </a:rPr>
              <a:t>Можно превратиться в метелицу, снежинок,  и закружиться в легком танце . Или  на некоторое время стать лесным  жителя и повеселиться у новогодней елочки</a:t>
            </a:r>
            <a:endParaRPr lang="ru-RU" sz="14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933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ser\Desktop\Новая папка\Новый год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Нравственно - патриотическое воспитание\IMG_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498" y="3428999"/>
            <a:ext cx="3951936" cy="3386919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user\Desktop\Нравственно - патриотическое воспитание\IMG_02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55803"/>
            <a:ext cx="3563888" cy="3595150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410445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35572" y="4506218"/>
            <a:ext cx="3962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pic>
        <p:nvPicPr>
          <p:cNvPr id="7" name="Picture 3" descr="C:\Users\user\Desktop\Нравственно - патриотическое воспитание\IMG_05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56781"/>
            <a:ext cx="3888432" cy="2808312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C:\Users\user\Desktop\Нравственно - патриотическое воспитание\IMG_018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806" y="3733375"/>
            <a:ext cx="3615532" cy="2845406"/>
          </a:xfrm>
          <a:prstGeom prst="rect">
            <a:avLst/>
          </a:prstGeom>
          <a:noFill/>
          <a:ln w="63500" cmpd="thickThin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5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shutterstock_648817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7" y="260648"/>
            <a:ext cx="85791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 </a:t>
            </a:r>
            <a:r>
              <a:rPr lang="ru-RU" sz="36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«Пришли святки - запевай колядки!»</a:t>
            </a:r>
            <a:endParaRPr lang="ru-RU" sz="3600" b="1" cap="none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pic>
        <p:nvPicPr>
          <p:cNvPr id="1027" name="Picture 3" descr="C:\Users\user\Desktop\IMG_1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060848"/>
            <a:ext cx="3816424" cy="4437112"/>
          </a:xfrm>
          <a:prstGeom prst="rect">
            <a:avLst/>
          </a:prstGeom>
          <a:noFill/>
          <a:ln w="63500" cmpd="thickThin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10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060848"/>
            <a:ext cx="3763055" cy="4365104"/>
          </a:xfrm>
          <a:prstGeom prst="rect">
            <a:avLst/>
          </a:prstGeom>
          <a:noFill/>
          <a:ln w="63500" cmpd="thickThin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63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Новая папка\657358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19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28095" y="404664"/>
            <a:ext cx="628890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/>
                <a:solidFill>
                  <a:schemeClr val="accent3"/>
                </a:solidFill>
              </a:rPr>
              <a:t> «Прощай, Масленица!»</a:t>
            </a:r>
            <a:endParaRPr lang="ru-RU" sz="4000" b="1" dirty="0">
              <a:ln/>
              <a:solidFill>
                <a:schemeClr val="accent3"/>
              </a:solidFill>
            </a:endParaRPr>
          </a:p>
        </p:txBody>
      </p:sp>
      <p:pic>
        <p:nvPicPr>
          <p:cNvPr id="3075" name="Picture 3" descr="C:\Users\user\Desktop\Нравственно - патриотическое воспитание\IMG_92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614" y="2403682"/>
            <a:ext cx="2016224" cy="2843375"/>
          </a:xfrm>
          <a:prstGeom prst="rect">
            <a:avLst/>
          </a:prstGeom>
          <a:noFill/>
          <a:ln w="63500" cmpd="thickThin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Детсад14\YandexDisk\от 14.03\от 22 февраля\IMG_161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412776"/>
            <a:ext cx="4589187" cy="2880320"/>
          </a:xfrm>
          <a:prstGeom prst="rect">
            <a:avLst/>
          </a:prstGeom>
          <a:noFill/>
          <a:ln w="63500" cmpd="thickThin">
            <a:solidFill>
              <a:srgbClr val="FFC000"/>
            </a:solidFill>
          </a:ln>
        </p:spPr>
      </p:pic>
      <p:pic>
        <p:nvPicPr>
          <p:cNvPr id="6" name="Рисунок 5" descr="C:\Users\Детсад14\YandexDisk\от 14.03\от 22 февраля\IMG_164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861048"/>
            <a:ext cx="3888432" cy="2772018"/>
          </a:xfrm>
          <a:prstGeom prst="rect">
            <a:avLst/>
          </a:prstGeom>
          <a:noFill/>
          <a:ln w="63500" cmpd="thickThin">
            <a:solidFill>
              <a:srgbClr val="FF9900"/>
            </a:solidFill>
          </a:ln>
        </p:spPr>
      </p:pic>
    </p:spTree>
    <p:extLst>
      <p:ext uri="{BB962C8B-B14F-4D97-AF65-F5344CB8AC3E}">
        <p14:creationId xmlns:p14="http://schemas.microsoft.com/office/powerpoint/2010/main" val="3065906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8marta-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7" y="28357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707904" y="188640"/>
            <a:ext cx="518457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>
                <a:solidFill>
                  <a:srgbClr val="000000"/>
                </a:solidFill>
              </a:rPr>
              <a:t>«Музыка – необходимый душевный атрибут человеческого существования</a:t>
            </a:r>
            <a:r>
              <a:rPr lang="ru-RU" sz="2400" b="1" i="1" dirty="0" smtClean="0">
                <a:solidFill>
                  <a:srgbClr val="000000"/>
                </a:solidFill>
              </a:rPr>
              <a:t>»</a:t>
            </a:r>
            <a:endParaRPr lang="ru-RU" sz="2400" b="1" i="1" dirty="0">
              <a:solidFill>
                <a:srgbClr val="000000"/>
              </a:solidFill>
            </a:endParaRPr>
          </a:p>
          <a:p>
            <a:pPr algn="r"/>
            <a:r>
              <a:rPr lang="ru-RU" sz="2400" b="1" dirty="0" smtClean="0">
                <a:solidFill>
                  <a:srgbClr val="000000"/>
                </a:solidFill>
              </a:rPr>
              <a:t>Аристотель</a:t>
            </a:r>
            <a:r>
              <a:rPr lang="ru-RU" sz="2400" dirty="0" smtClean="0">
                <a:solidFill>
                  <a:srgbClr val="000000"/>
                </a:solidFill>
              </a:rPr>
              <a:t>.</a:t>
            </a:r>
          </a:p>
          <a:p>
            <a:pPr algn="r"/>
            <a:r>
              <a:rPr lang="ru-RU" sz="2400" dirty="0" smtClean="0">
                <a:solidFill>
                  <a:srgbClr val="000000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Поскольку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музыка способна воздействовать на чувства, настроения ребёнка,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  </a:t>
            </a: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она способна преобразовать его нравственный и духовный мир.</a:t>
            </a:r>
            <a:endParaRPr lang="ru-RU" sz="2400" b="1" i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10242" name="Picture 2" descr="Картинки по запросу музыка и дети в доу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7" y="1412776"/>
            <a:ext cx="3569362" cy="2378088"/>
          </a:xfrm>
          <a:prstGeom prst="rect">
            <a:avLst/>
          </a:prstGeom>
          <a:noFill/>
          <a:ln w="63500" cmpd="thickThin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Похожее изображени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77072"/>
            <a:ext cx="2376264" cy="2376264"/>
          </a:xfrm>
          <a:prstGeom prst="rect">
            <a:avLst/>
          </a:prstGeom>
          <a:noFill/>
          <a:ln w="63500" cmpd="thickThin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Похожее изображени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5803" y="4077073"/>
            <a:ext cx="3824592" cy="2376264"/>
          </a:xfrm>
          <a:prstGeom prst="rect">
            <a:avLst/>
          </a:prstGeom>
          <a:noFill/>
          <a:ln w="63500" cmpd="thickThin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2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8marta-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4426" y="2967335"/>
            <a:ext cx="87751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Благодарю за внимание.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99805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332656"/>
            <a:ext cx="792088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ctr"/>
            <a:r>
              <a:rPr lang="ru-RU" b="1" dirty="0" smtClean="0">
                <a:solidFill>
                  <a:srgbClr val="990033"/>
                </a:solidFill>
                <a:latin typeface="Palatino Linotype" pitchFamily="18" charset="0"/>
              </a:rPr>
              <a:t>Нравственно-патриотическое воспитание посредством музыки</a:t>
            </a:r>
          </a:p>
          <a:p>
            <a:pPr indent="449580" algn="ctr"/>
            <a:r>
              <a:rPr lang="ru-RU" sz="1600" dirty="0" smtClean="0">
                <a:solidFill>
                  <a:srgbClr val="000000"/>
                </a:solidFill>
                <a:latin typeface="Palatino Linotype" pitchFamily="18" charset="0"/>
              </a:rPr>
              <a:t>Музыкальное </a:t>
            </a:r>
            <a:r>
              <a:rPr lang="ru-RU" sz="1600" dirty="0">
                <a:solidFill>
                  <a:srgbClr val="000000"/>
                </a:solidFill>
                <a:latin typeface="Palatino Linotype" pitchFamily="18" charset="0"/>
              </a:rPr>
              <a:t>искусство  в педагогике является  важным и эффективным средством воспитательного воздействия на ребенка. Ввести маленьких  детей в прекрасный мир музыки, воспитывая  на ее основе  добрые чувства, прививая нравственные качества – какая  это благодарная и вместе с тем важная задача! Понятие «нравственность» включает внутренние, духовные качества, которыми руководствуется человек, этические нормы правила поведения, определяемые этими качествами. </a:t>
            </a:r>
            <a:endParaRPr lang="ru-RU" sz="1600" b="0" i="0" dirty="0">
              <a:solidFill>
                <a:srgbClr val="000000"/>
              </a:solidFill>
              <a:effectLst/>
              <a:latin typeface="Palatino Linotype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67544" y="2680008"/>
            <a:ext cx="84969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C00000"/>
                </a:solidFill>
              </a:rPr>
              <a:t>Суть нравственно-патриотического воспитания состоит в том, чтобы посеять и взрастить в детской душе семена любви к родной природе, к родному дому и семье, к истории и культуре страны, созданной трудами родных и близких людей, тех, кого зовут соотечественниками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-22595" y="3749791"/>
            <a:ext cx="914400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Цель моей работы в данном направлении: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воспитание гуманной, духовно – нравственной личности, достойных, будущих граждан России, патриотов своего Отечества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средствами музыки.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50000"/>
                  </a:schemeClr>
                </a:solidFill>
              </a:rPr>
              <a:t>Задачи:</a:t>
            </a: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/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*Формировать духовно-нравственное отношение и чувство сопричастности к родной стране, краю, дому, семье, детскому саду;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*Развивать познавательные, художественные и творческие способности детей через ознакомление с музыкальными произведениями, русским народным фольклором;</a:t>
            </a:r>
            <a:br>
              <a:rPr lang="ru-RU" sz="1600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1600" dirty="0">
                <a:solidFill>
                  <a:schemeClr val="accent2">
                    <a:lumMod val="50000"/>
                  </a:schemeClr>
                </a:solidFill>
              </a:rPr>
              <a:t>*Воспитывать потребность в познавательной активности через восприятие русских произведений искусства</a:t>
            </a:r>
            <a:r>
              <a:rPr lang="ru-RU" sz="1600" i="1" dirty="0">
                <a:solidFill>
                  <a:schemeClr val="accent2">
                    <a:lumMod val="50000"/>
                  </a:schemeClr>
                </a:solidFill>
              </a:rPr>
              <a:t>. 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991353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34915" y="180797"/>
            <a:ext cx="8280920" cy="2816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C00000"/>
                </a:solidFill>
              </a:rPr>
              <a:t>Организованная образовательная деятельность</a:t>
            </a:r>
          </a:p>
          <a:p>
            <a:pPr lvl="0" algn="ctr"/>
            <a:endParaRPr lang="ru-RU" sz="900" b="1" dirty="0" smtClean="0">
              <a:solidFill>
                <a:srgbClr val="C00000"/>
              </a:solidFill>
            </a:endParaRPr>
          </a:p>
          <a:p>
            <a:pPr lvl="0" algn="ctr"/>
            <a:r>
              <a:rPr lang="ru-RU" sz="1600" dirty="0" smtClean="0">
                <a:solidFill>
                  <a:prstClr val="black"/>
                </a:solidFill>
              </a:rPr>
              <a:t>Свою образовательную </a:t>
            </a:r>
            <a:r>
              <a:rPr lang="ru-RU" sz="1600" dirty="0">
                <a:solidFill>
                  <a:prstClr val="black"/>
                </a:solidFill>
              </a:rPr>
              <a:t>деятельность, утренники, музыкальные гостиные , интегрированные и тематические занятия, стараюсь строить так, чтобы </a:t>
            </a:r>
            <a:r>
              <a:rPr lang="ru-RU" sz="1600" dirty="0" smtClean="0">
                <a:solidFill>
                  <a:prstClr val="black"/>
                </a:solidFill>
              </a:rPr>
              <a:t>дети </a:t>
            </a:r>
            <a:r>
              <a:rPr lang="ru-RU" sz="1600" dirty="0">
                <a:solidFill>
                  <a:prstClr val="black"/>
                </a:solidFill>
              </a:rPr>
              <a:t>знали и понимали: Родина – это все, что их окружает, родные и близкие люди, которые заботятся о них, родная природа, родная речь, песни и стихи обо всем этом,  музыка к танцам с родными интонациями – все это учит ребенка гордится этим и бережно ко всему </a:t>
            </a:r>
            <a:r>
              <a:rPr lang="ru-RU" sz="1600" dirty="0" smtClean="0">
                <a:solidFill>
                  <a:prstClr val="black"/>
                </a:solidFill>
              </a:rPr>
              <a:t>относиться. </a:t>
            </a:r>
            <a:endParaRPr lang="ru-RU" sz="1400" dirty="0"/>
          </a:p>
          <a:p>
            <a:endParaRPr lang="ru-RU" sz="1400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844943"/>
            <a:ext cx="3528392" cy="2294292"/>
          </a:xfrm>
          <a:prstGeom prst="rect">
            <a:avLst/>
          </a:prstGeom>
          <a:ln w="63500" cmpd="thickThin">
            <a:solidFill>
              <a:srgbClr val="C00000"/>
            </a:solidFill>
          </a:ln>
        </p:spPr>
      </p:pic>
      <p:pic>
        <p:nvPicPr>
          <p:cNvPr id="4" name="Picture 2" descr="C:\Users\user\Desktop\ФОТОМАТЕРИАЛ\МУЗЫКАЛЬНОЕ ЗАНЯТИЕ\IMG_20160331_0910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945" y="2708920"/>
            <a:ext cx="4522890" cy="2401149"/>
          </a:xfrm>
          <a:prstGeom prst="rect">
            <a:avLst/>
          </a:prstGeom>
          <a:noFill/>
          <a:ln w="50800" cmpd="thickThin">
            <a:solidFill>
              <a:schemeClr val="bg1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2339752" y="5372332"/>
            <a:ext cx="637608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dirty="0">
                <a:solidFill>
                  <a:prstClr val="black"/>
                </a:solidFill>
              </a:rPr>
              <a:t>Произведения русского музыкального и устного народного творчества , используемые в работе с дошкольниками, просты, образны, мелодичны, поэтому дети их быстро усваивают. Интонационные достоинства песен позволяют детям использовать их как в младшем возрасте, так и в старшем</a:t>
            </a:r>
            <a:r>
              <a:rPr lang="ru-RU" sz="1400" dirty="0">
                <a:solidFill>
                  <a:prstClr val="black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6397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Новая папка\0326852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764704"/>
            <a:ext cx="77048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Уже   1 сентября, в День знаний ребенок учится понимать и осмысливать, для чего нужно учиться, получать знания. Мечтая стать врачами, учителями, строителями, космонавтами, учеными, политиками,  помогая людям, они приходят к пониманию того, что  делают страну, в которой живут еще сильнее, красивее, успешнее, богаче.</a:t>
            </a:r>
          </a:p>
        </p:txBody>
      </p:sp>
      <p:pic>
        <p:nvPicPr>
          <p:cNvPr id="5" name="Рисунок 4" descr="C:\Users\Детсад14\Desktop\фото\1 СЕНТЯБРЯ\на сайт\IMG_764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2531428"/>
            <a:ext cx="4896544" cy="3240360"/>
          </a:xfrm>
          <a:prstGeom prst="rect">
            <a:avLst/>
          </a:prstGeom>
          <a:noFill/>
          <a:ln w="63500" cmpd="thickThin">
            <a:solidFill>
              <a:srgbClr val="0070C0"/>
            </a:solidFill>
          </a:ln>
        </p:spPr>
      </p:pic>
      <p:sp>
        <p:nvSpPr>
          <p:cNvPr id="3" name="Прямоугольник 2"/>
          <p:cNvSpPr/>
          <p:nvPr/>
        </p:nvSpPr>
        <p:spPr>
          <a:xfrm>
            <a:off x="611560" y="2276872"/>
            <a:ext cx="2347543" cy="166199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ru-RU" sz="24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Встреча с магистром всех наук</a:t>
            </a:r>
            <a:endParaRPr lang="ru-RU" sz="54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648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Новая папка\483685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" y="0"/>
            <a:ext cx="9036496" cy="6741368"/>
          </a:xfrm>
          <a:prstGeom prst="rect">
            <a:avLst/>
          </a:prstGeom>
          <a:noFill/>
          <a:ln w="63500" cmpd="thickThin">
            <a:solidFill>
              <a:schemeClr val="bg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07905" y="1307464"/>
            <a:ext cx="455063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</a:rPr>
              <a:t>Так </a:t>
            </a:r>
            <a:r>
              <a:rPr lang="ru-RU" sz="1400" b="1" dirty="0">
                <a:solidFill>
                  <a:srgbClr val="C00000"/>
                </a:solidFill>
              </a:rPr>
              <a:t>называется тематическое занятие, которое </a:t>
            </a:r>
            <a:r>
              <a:rPr lang="ru-RU" sz="1400" b="1" dirty="0" smtClean="0">
                <a:solidFill>
                  <a:srgbClr val="C00000"/>
                </a:solidFill>
              </a:rPr>
              <a:t>мы совместно с воспитателями проводим накануне </a:t>
            </a:r>
            <a:r>
              <a:rPr lang="ru-RU" sz="1400" b="1" dirty="0">
                <a:solidFill>
                  <a:srgbClr val="C00000"/>
                </a:solidFill>
              </a:rPr>
              <a:t>Дня Независимости России. Это занятие объединяет детей, </a:t>
            </a:r>
            <a:r>
              <a:rPr lang="ru-RU" sz="1400" b="1" dirty="0" smtClean="0">
                <a:solidFill>
                  <a:srgbClr val="C00000"/>
                </a:solidFill>
              </a:rPr>
              <a:t> воспитывает дружелюбие, чувство товарищества и взаимопомощи,  любовь  и гордость к отчизне,     уважение </a:t>
            </a:r>
            <a:r>
              <a:rPr lang="ru-RU" sz="1400" b="1" dirty="0">
                <a:solidFill>
                  <a:srgbClr val="C00000"/>
                </a:solidFill>
              </a:rPr>
              <a:t>к традициям народа и </a:t>
            </a:r>
            <a:r>
              <a:rPr lang="ru-RU" sz="1400" b="1" dirty="0" smtClean="0">
                <a:solidFill>
                  <a:srgbClr val="C00000"/>
                </a:solidFill>
              </a:rPr>
              <a:t>края.  </a:t>
            </a:r>
            <a:endParaRPr lang="ru-RU" sz="1400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491880" y="620688"/>
            <a:ext cx="547260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 «МЫ-РОССИЯНЕ»</a:t>
            </a:r>
            <a:endParaRPr lang="ru-RU" sz="4000" b="1" cap="all" spc="0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5" name="Picture 4" descr="C:\Users\user\Desktop\Нравственно - патриотическое воспитание\IMG_71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0749" y="2996952"/>
            <a:ext cx="4020447" cy="2880320"/>
          </a:xfrm>
          <a:prstGeom prst="rect">
            <a:avLst/>
          </a:prstGeom>
          <a:noFill/>
          <a:ln w="63500" cmpd="thickThin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54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316" y="333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8246" y="1372273"/>
            <a:ext cx="3075601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400" b="1" spc="50" dirty="0" smtClean="0">
                <a:ln w="11430"/>
                <a:solidFill>
                  <a:srgbClr val="990033"/>
                </a:solidFill>
              </a:rPr>
              <a:t>Выпускной в детском саду – это особый праздник</a:t>
            </a:r>
          </a:p>
          <a:p>
            <a:pPr algn="ctr"/>
            <a:r>
              <a:rPr lang="ru-RU" sz="1400" b="1" spc="50" dirty="0">
                <a:ln w="11430"/>
                <a:solidFill>
                  <a:srgbClr val="990033"/>
                </a:solidFill>
              </a:rPr>
              <a:t>д</a:t>
            </a:r>
            <a:r>
              <a:rPr lang="ru-RU" sz="1400" b="1" cap="none" spc="50" dirty="0" smtClean="0">
                <a:ln w="11430"/>
                <a:solidFill>
                  <a:srgbClr val="990033"/>
                </a:solidFill>
              </a:rPr>
              <a:t>ля детей. Он дает возможность почувствовать</a:t>
            </a:r>
          </a:p>
          <a:p>
            <a:pPr algn="ctr"/>
            <a:r>
              <a:rPr lang="ru-RU" sz="1400" b="1" spc="50" dirty="0" smtClean="0">
                <a:ln w="11430"/>
                <a:solidFill>
                  <a:srgbClr val="990033"/>
                </a:solidFill>
              </a:rPr>
              <a:t>себя повзрослевшими, сплоченными, дружными.</a:t>
            </a:r>
          </a:p>
          <a:p>
            <a:pPr algn="ctr"/>
            <a:r>
              <a:rPr lang="ru-RU" sz="1400" b="1" cap="none" spc="50" dirty="0" smtClean="0">
                <a:ln w="11430"/>
                <a:solidFill>
                  <a:srgbClr val="990033"/>
                </a:solidFill>
              </a:rPr>
              <a:t>Прощаясь с детским садом, дети ощущают чувство</a:t>
            </a:r>
          </a:p>
          <a:p>
            <a:pPr algn="ctr"/>
            <a:r>
              <a:rPr lang="ru-RU" sz="1400" b="1" spc="50" dirty="0">
                <a:ln w="11430"/>
                <a:solidFill>
                  <a:srgbClr val="990033"/>
                </a:solidFill>
              </a:rPr>
              <a:t>г</a:t>
            </a:r>
            <a:r>
              <a:rPr lang="ru-RU" sz="1400" b="1" spc="50" dirty="0" smtClean="0">
                <a:ln w="11430"/>
                <a:solidFill>
                  <a:srgbClr val="990033"/>
                </a:solidFill>
              </a:rPr>
              <a:t>русти, любви, нежности, благодарности. Ведь, детский сад – это неотъемлемая часть их жизни, где их любили, заботились о них,  где они получали знания и первый жизненный опыт. В то же время, чувство </a:t>
            </a:r>
            <a:r>
              <a:rPr lang="ru-RU" sz="1600" b="1" spc="50" dirty="0" smtClean="0">
                <a:ln w="11430"/>
                <a:solidFill>
                  <a:srgbClr val="990033"/>
                </a:solidFill>
              </a:rPr>
              <a:t>радости и ожидания чего-то нового и неизведанного переполняет их.</a:t>
            </a:r>
          </a:p>
          <a:p>
            <a:pPr algn="ctr"/>
            <a:r>
              <a:rPr lang="ru-RU" sz="2000" b="1" spc="50" dirty="0" smtClean="0">
                <a:ln w="11430"/>
                <a:solidFill>
                  <a:srgbClr val="990033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  <a:p>
            <a:pPr algn="ctr"/>
            <a:endParaRPr lang="ru-RU" sz="2400" b="1" spc="50" dirty="0" smtClean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2243" y="77465"/>
            <a:ext cx="54006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cap="all" spc="0" dirty="0" smtClean="0">
                <a:ln w="0"/>
                <a:solidFill>
                  <a:srgbClr val="990033"/>
                </a:solidFill>
                <a:effectLst>
                  <a:reflection blurRad="12700" stA="50000" endPos="50000" dist="5000" dir="5400000" sy="-100000" rotWithShape="0"/>
                </a:effectLst>
              </a:rPr>
              <a:t>«ДО СВИДАНЬЯ, ДЕТСКИЙ САД»</a:t>
            </a:r>
            <a:endParaRPr lang="ru-RU" sz="4000" b="1" cap="all" spc="0" dirty="0">
              <a:ln w="0"/>
              <a:solidFill>
                <a:srgbClr val="990033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8" name="Picture 3" descr="C:\Users\user\Desktop\ФОТОМАТЕРИАЛ\Выпускной  16\IMG_60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2276872"/>
            <a:ext cx="3598796" cy="2777384"/>
          </a:xfrm>
          <a:prstGeom prst="rect">
            <a:avLst/>
          </a:prstGeom>
          <a:noFill/>
          <a:ln w="63500" cmpd="thickThin">
            <a:solidFill>
              <a:schemeClr val="tx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user\Desktop\ФОТОМАТЕРИАЛ\Отчетный концерт 16\IMG_67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7" y="4034001"/>
            <a:ext cx="2880322" cy="2599432"/>
          </a:xfrm>
          <a:prstGeom prst="rect">
            <a:avLst/>
          </a:prstGeom>
          <a:noFill/>
          <a:ln w="63500" cmpd="thickThin">
            <a:solidFill>
              <a:srgbClr val="00B0F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476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9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Новая папка\723918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7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80033" y="36240"/>
            <a:ext cx="62263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Экологическая СКАЗКА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5123" name="Picture 3" descr="C:\Users\user\Desktop\Нравственно - патриотическое воспитание\IMG_91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896705"/>
            <a:ext cx="2376264" cy="2776558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esktop\Нравственно - патриотическое воспитание\IMG_91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365104"/>
            <a:ext cx="2483768" cy="2160240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user\Desktop\Нравственно - патриотическое воспитание\IMG_920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124" y="4374410"/>
            <a:ext cx="3168352" cy="1890878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61086" y="534365"/>
            <a:ext cx="7664278" cy="13542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/>
                <a:solidFill>
                  <a:schemeClr val="accent5">
                    <a:tint val="50000"/>
                    <a:satMod val="180000"/>
                  </a:schemeClr>
                </a:solidFill>
                <a:effectLst/>
              </a:rPr>
              <a:t> </a:t>
            </a:r>
            <a:r>
              <a:rPr lang="ru-RU" sz="2400" b="1" cap="none" spc="0" dirty="0" smtClean="0">
                <a:ln/>
              </a:rPr>
              <a:t>«</a:t>
            </a:r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ПРО ДУБ, ЛЕСНЫХ ЗВЕРЕЙ И ДОБРЫЕ ДЕЛА»</a:t>
            </a:r>
          </a:p>
          <a:p>
            <a:pPr algn="ctr"/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20922" y="1345132"/>
            <a:ext cx="5753681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chemeClr val="accent5"/>
                </a:solidFill>
              </a:rPr>
              <a:t>Чувство любви к родной природе – ещё одно из слагаемых патриотизма</a:t>
            </a:r>
            <a:r>
              <a:rPr lang="ru-RU" sz="1600" dirty="0">
                <a:solidFill>
                  <a:schemeClr val="accent5"/>
                </a:solidFill>
              </a:rPr>
              <a:t>. </a:t>
            </a:r>
          </a:p>
          <a:p>
            <a:pPr algn="ctr"/>
            <a:r>
              <a:rPr lang="ru-RU" sz="1400" dirty="0">
                <a:solidFill>
                  <a:schemeClr val="accent5"/>
                </a:solidFill>
              </a:rPr>
              <a:t>Именно воспитанием любви к родной природе ,можно и нужно развивать патриотическое чувство дошкольников: ведь природные явления и объекты, окружающие ребёнка, ближе ему и легче для его восприятия. сильнее воздействуют на эмоциональную сферу. В нашем детском саду  это достигается разными средствами. В том числе и средствами музыкального искусства. Через восприятие музыкальных образов, я воспитываю такое отношение к образам реальной природы, которое вызывает у детей разнообразные эмоциональные переживания, чувства радости, грусти, нежности и доброты. </a:t>
            </a:r>
          </a:p>
        </p:txBody>
      </p:sp>
    </p:spTree>
    <p:extLst>
      <p:ext uri="{BB962C8B-B14F-4D97-AF65-F5344CB8AC3E}">
        <p14:creationId xmlns:p14="http://schemas.microsoft.com/office/powerpoint/2010/main" val="900880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Новая папка\весна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ОМАТЕРИАЛ\ФОТО ВЕСНА\IMG_332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2208"/>
            <a:ext cx="4630320" cy="2904322"/>
          </a:xfrm>
          <a:prstGeom prst="rect">
            <a:avLst/>
          </a:prstGeom>
          <a:noFill/>
          <a:ln w="63500" cmpd="thickThin">
            <a:solidFill>
              <a:srgbClr val="92D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56267" y="310902"/>
            <a:ext cx="81644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/>
            </a:scene3d>
            <a:sp3d contourW="19050" prstMaterial="clear">
              <a:bevelT w="50800" h="50800"/>
              <a:contourClr>
                <a:schemeClr val="accent5">
                  <a:tint val="70000"/>
                  <a:satMod val="180000"/>
                  <a:alpha val="7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/>
                <a:solidFill>
                  <a:srgbClr val="63891F">
                    <a:tint val="50000"/>
                    <a:satMod val="180000"/>
                  </a:srgbClr>
                </a:solidFill>
              </a:rPr>
              <a:t> </a:t>
            </a:r>
            <a:r>
              <a:rPr lang="ru-RU" sz="4000" b="1" dirty="0" smtClean="0">
                <a:ln/>
                <a:solidFill>
                  <a:schemeClr val="tx2">
                    <a:lumMod val="50000"/>
                  </a:schemeClr>
                </a:solidFill>
              </a:rPr>
              <a:t>Встреча Весны в родном краю</a:t>
            </a:r>
            <a:endParaRPr lang="ru-RU" sz="4000" b="1" dirty="0">
              <a:ln/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3" descr="C:\Users\user\Desktop\ФОТОМАТЕРИАЛ\ФОТО ВЕСНА\IMG_342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540326"/>
            <a:ext cx="3913009" cy="3841002"/>
          </a:xfrm>
          <a:prstGeom prst="rect">
            <a:avLst/>
          </a:prstGeom>
          <a:noFill/>
          <a:ln w="63500" cmpd="thickThin">
            <a:solidFill>
              <a:schemeClr val="accent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471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ая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Исполнительн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Исполнитель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3919</TotalTime>
  <Words>1070</Words>
  <Application>Microsoft Office PowerPoint</Application>
  <PresentationFormat>Экран (4:3)</PresentationFormat>
  <Paragraphs>93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Исполнительная</vt:lpstr>
      <vt:lpstr>Муниципальное бюджетное дошкольное образовательное учреждение детский сад №14   Нравственно – патриотическое воспитание через музыкально-художественную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153</cp:revision>
  <cp:lastPrinted>2017-04-13T14:12:19Z</cp:lastPrinted>
  <dcterms:created xsi:type="dcterms:W3CDTF">2017-04-02T08:23:36Z</dcterms:created>
  <dcterms:modified xsi:type="dcterms:W3CDTF">2018-09-21T06:29:03Z</dcterms:modified>
</cp:coreProperties>
</file>