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4"/>
  </p:notesMasterIdLst>
  <p:sldIdLst>
    <p:sldId id="345" r:id="rId2"/>
    <p:sldId id="347" r:id="rId3"/>
    <p:sldId id="350" r:id="rId4"/>
    <p:sldId id="349" r:id="rId5"/>
    <p:sldId id="353" r:id="rId6"/>
    <p:sldId id="352" r:id="rId7"/>
    <p:sldId id="354" r:id="rId8"/>
    <p:sldId id="346" r:id="rId9"/>
    <p:sldId id="356" r:id="rId10"/>
    <p:sldId id="378" r:id="rId11"/>
    <p:sldId id="351" r:id="rId12"/>
    <p:sldId id="361" r:id="rId13"/>
    <p:sldId id="367" r:id="rId14"/>
    <p:sldId id="373" r:id="rId15"/>
    <p:sldId id="359" r:id="rId16"/>
    <p:sldId id="321" r:id="rId17"/>
    <p:sldId id="343" r:id="rId18"/>
    <p:sldId id="358" r:id="rId19"/>
    <p:sldId id="319" r:id="rId20"/>
    <p:sldId id="344" r:id="rId21"/>
    <p:sldId id="369" r:id="rId22"/>
    <p:sldId id="370" r:id="rId23"/>
    <p:sldId id="368" r:id="rId24"/>
    <p:sldId id="381" r:id="rId25"/>
    <p:sldId id="371" r:id="rId26"/>
    <p:sldId id="382" r:id="rId27"/>
    <p:sldId id="372" r:id="rId28"/>
    <p:sldId id="376" r:id="rId29"/>
    <p:sldId id="362" r:id="rId30"/>
    <p:sldId id="374" r:id="rId31"/>
    <p:sldId id="379" r:id="rId32"/>
    <p:sldId id="34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71" autoAdjust="0"/>
  </p:normalViewPr>
  <p:slideViewPr>
    <p:cSldViewPr>
      <p:cViewPr>
        <p:scale>
          <a:sx n="73" d="100"/>
          <a:sy n="73" d="100"/>
        </p:scale>
        <p:origin x="-48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3C0C8-1226-4BCC-95B6-E7F67EF8CE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85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39F0F-9F1F-4589-A91F-5E116626D85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3C0C8-1226-4BCC-95B6-E7F67EF8CEE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10903F9-A071-4C46-89D9-275B5F9EF46B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599B58-717A-40EB-BE12-133918CC8B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F5AD4-7365-418A-8906-98C99E003F52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F1CBD-3557-4624-889C-77F2562F9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20C53-2539-432B-B101-46677F94C25F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CEF31-7CE9-4935-ACB7-7DD226E83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15CF6DD-F405-402F-ADB5-EDAB5BE283D2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A4AEFEB-3EDC-4C24-9F31-90E695B23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124F6-F42A-45E6-B123-84EEBF0E9C93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59E9-BC4B-472F-A293-825E53C3A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A000C6-D3FA-44A3-A242-8D655BF04B15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0D0A8-EABC-4309-A176-CF45A4C959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CA6AA-91E1-4191-8F84-FE3FEC5CB5F5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E251B-6A4D-47DE-B3A7-462368698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39E01-8B51-4F40-BA1A-191D28C97638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3EBA-4561-423A-8201-1E84DB174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C0772-C425-427E-8444-12D728BDDCFF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F69CD-148A-4476-9DBB-149924FA68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D8ED2-0E22-4FCA-B094-7EDC8C79BB15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6D98-73DF-4979-835E-D0E34BD77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19D87-5E6C-4EEE-8ADE-747B18B22AD5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8AC3-7734-4253-BC87-E81B19DB5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131E8-7D3F-4DA1-9294-0AB635296DDB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DCAF-7A5B-480B-8C79-620647A6D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F1957CF-6FB7-46CC-BAAB-4DD71D04C254}" type="datetime1">
              <a:rPr lang="ru-RU" smtClean="0"/>
              <a:pPr/>
              <a:t>16.09.2018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0C915F-B10D-4264-9077-EC9304039A9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Picture 5" descr="го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313428" cy="5184576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990033"/>
                </a:solidFill>
                <a:latin typeface="Monotype Corsiva" pitchFamily="66" charset="0"/>
              </a:rPr>
              <a:t>Словарная работа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2916238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660066"/>
                </a:solidFill>
              </a:rPr>
              <a:t>Ремесленник</a:t>
            </a:r>
            <a:r>
              <a:rPr lang="ru-RU" altLang="ru-RU" sz="2000" smtClean="0">
                <a:solidFill>
                  <a:srgbClr val="660066"/>
                </a:solidFill>
              </a:rPr>
              <a:t> – человек, который занимается профессиональным ремеслом</a:t>
            </a:r>
          </a:p>
        </p:txBody>
      </p:sp>
      <p:pic>
        <p:nvPicPr>
          <p:cNvPr id="12292" name="Picture 4" descr="ремеслен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8415"/>
            <a:ext cx="1944911" cy="2809458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г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560637" cy="2305050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227763" y="4292600"/>
            <a:ext cx="2916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solidFill>
                  <a:srgbClr val="660066"/>
                </a:solidFill>
              </a:rPr>
              <a:t>Купец (гость) – </a:t>
            </a:r>
            <a:r>
              <a:rPr lang="ru-RU" altLang="ru-RU" sz="2000">
                <a:solidFill>
                  <a:srgbClr val="660066"/>
                </a:solidFill>
              </a:rPr>
              <a:t>богатый торговец,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660066"/>
                </a:solidFill>
              </a:rPr>
              <a:t>владелец торгового предприятия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59113" y="1700213"/>
            <a:ext cx="291623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660066"/>
                </a:solidFill>
              </a:rPr>
              <a:t>к</a:t>
            </a:r>
            <a:r>
              <a:rPr lang="ru-RU" altLang="ru-RU" sz="2400" b="1" dirty="0" smtClean="0">
                <a:solidFill>
                  <a:srgbClr val="660066"/>
                </a:solidFill>
              </a:rPr>
              <a:t>узнецы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660066"/>
                </a:solidFill>
              </a:rPr>
              <a:t>г</a:t>
            </a:r>
            <a:r>
              <a:rPr lang="ru-RU" altLang="ru-RU" sz="2400" b="1" dirty="0" smtClean="0">
                <a:solidFill>
                  <a:srgbClr val="660066"/>
                </a:solidFill>
              </a:rPr>
              <a:t>ончары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660066"/>
                </a:solidFill>
              </a:rPr>
              <a:t>к</a:t>
            </a:r>
            <a:r>
              <a:rPr lang="ru-RU" altLang="ru-RU" sz="2400" b="1" dirty="0" smtClean="0">
                <a:solidFill>
                  <a:srgbClr val="660066"/>
                </a:solidFill>
              </a:rPr>
              <a:t>ожевенники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660066"/>
                </a:solidFill>
              </a:rPr>
              <a:t>к</a:t>
            </a:r>
            <a:r>
              <a:rPr lang="ru-RU" altLang="ru-RU" sz="2400" b="1" dirty="0" smtClean="0">
                <a:solidFill>
                  <a:srgbClr val="660066"/>
                </a:solidFill>
              </a:rPr>
              <a:t>амнерезы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660066"/>
                </a:solidFill>
              </a:rPr>
              <a:t>торговцы</a:t>
            </a:r>
            <a:endParaRPr lang="ru-RU" altLang="ru-RU" sz="2400" dirty="0">
              <a:solidFill>
                <a:srgbClr val="660066"/>
              </a:solidFill>
            </a:endParaRPr>
          </a:p>
        </p:txBody>
      </p:sp>
      <p:pic>
        <p:nvPicPr>
          <p:cNvPr id="12296" name="Picture 8" descr="ножниц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944563" cy="1366838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8012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Как появились города на Руси?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51" y="1700808"/>
            <a:ext cx="6771324" cy="45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8012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Как появились города на Руси?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5868" y="2276872"/>
            <a:ext cx="2710587" cy="3361928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Работа в парах.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Стр.46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78635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"/>
            <a:ext cx="8215511" cy="61547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Работа в парах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932040" y="722188"/>
            <a:ext cx="3996405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34515" y="836712"/>
            <a:ext cx="4240993" cy="464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5805264"/>
            <a:ext cx="8568952" cy="10527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ru-RU" sz="2400" b="1" dirty="0" smtClean="0">
              <a:latin typeface="Comic Sans MS" pitchFamily="66" charset="0"/>
            </a:endParaRPr>
          </a:p>
          <a:p>
            <a:pPr marL="342900" indent="-342900" algn="ctr"/>
            <a:r>
              <a:rPr lang="ru-RU" sz="2400" b="1" dirty="0" smtClean="0">
                <a:latin typeface="Comic Sans MS" pitchFamily="66" charset="0"/>
              </a:rPr>
              <a:t>Рассмотри схемы Древнего Киева и Древнего Новгорода.  Что объединяет эти города?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251B-6A4D-47DE-B3A7-462368698F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3" y="228600"/>
            <a:ext cx="5464349" cy="132556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в группах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013.radikal.ru/1109/fd/4e96c18fed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15807" cy="36004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9992" y="1412776"/>
            <a:ext cx="4464496" cy="4752528"/>
          </a:xfrm>
          <a:prstGeom prst="round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1</a:t>
            </a:r>
            <a:r>
              <a:rPr kumimoji="0" lang="ru-RU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г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руппа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– Древний Киев.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2400" u="sng" kern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sz="2400" u="sng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группа </a:t>
            </a:r>
            <a:r>
              <a:rPr lang="ru-RU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Древний 			Новгород.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3 группа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– способы правления в Древнем </a:t>
            </a:r>
            <a:r>
              <a:rPr lang="ru-RU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овгороде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2400" kern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4 группа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– Берестяные 			грамоты.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251B-6A4D-47DE-B3A7-462368698F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Работа в группах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План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1 Первое упоминание о городе.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2.</a:t>
            </a:r>
            <a:r>
              <a:rPr lang="ru-RU" dirty="0">
                <a:solidFill>
                  <a:schemeClr val="bg2"/>
                </a:solidFill>
              </a:rPr>
              <a:t> История названия города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3. Народное название города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>.Расположение и укрепление города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. Способы управления и защиты города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6.Архитектура города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- Интересные исторические факты.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4968875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Древний Киев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975325" y="2060848"/>
            <a:ext cx="3168675" cy="244827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В русских летописях впервые упоминается в </a:t>
            </a: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860 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году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3320" name="Picture 8" descr="киев"/>
          <p:cNvPicPr>
            <a:picLocks noChangeAspect="1" noChangeArrowheads="1"/>
          </p:cNvPicPr>
          <p:nvPr/>
        </p:nvPicPr>
        <p:blipFill>
          <a:blip r:embed="rId2" cstate="print"/>
          <a:srcRect l="1281" t="1724" r="1352" b="1705"/>
          <a:stretch>
            <a:fillRect/>
          </a:stretch>
        </p:blipFill>
        <p:spPr bwMode="auto">
          <a:xfrm>
            <a:off x="323528" y="1412776"/>
            <a:ext cx="5472608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5733256"/>
            <a:ext cx="864096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Когда впервые упоминается город Киев в летописи?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733256"/>
            <a:ext cx="864096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На какой реке стоит город Киев?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733256"/>
            <a:ext cx="864096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Какой торговый путь проходил через Киев?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75325" y="2708920"/>
            <a:ext cx="3168675" cy="122413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Киев стоит на реке Днепре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975325" y="2780928"/>
            <a:ext cx="3168675" cy="122413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Из варяг в греки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5229200"/>
            <a:ext cx="896448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 поднятой на пьедестал ладье находится скульптурная группа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былинных героев — основателей Киева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— братьев Кия, Щека, Хорива и сестры их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Лыбеди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16632"/>
            <a:ext cx="8385175" cy="1124744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названия города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6048672" cy="4018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69CD-148A-4476-9DBB-149924FA68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Схемы древнего Киева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схема древнего киев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680520" cy="3888432"/>
          </a:xfrm>
        </p:spPr>
      </p:pic>
      <p:pic>
        <p:nvPicPr>
          <p:cNvPr id="5" name="Рисунок 4" descr="схема древнего киев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725144"/>
            <a:ext cx="2880320" cy="1971600"/>
          </a:xfrm>
          <a:prstGeom prst="rect">
            <a:avLst/>
          </a:prstGeom>
        </p:spPr>
      </p:pic>
      <p:pic>
        <p:nvPicPr>
          <p:cNvPr id="7" name="Рисунок 6" descr="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3440" y="1412776"/>
            <a:ext cx="448056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8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510588" cy="1325563"/>
          </a:xfrm>
        </p:spPr>
        <p:txBody>
          <a:bodyPr/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Архитектура Киева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3F1"/>
              </a:clrFrom>
              <a:clrTo>
                <a:srgbClr val="FBF3F1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468313" y="980728"/>
            <a:ext cx="4103687" cy="45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bright="-24000" contrast="24000"/>
          </a:blip>
          <a:srcRect/>
          <a:stretch>
            <a:fillRect/>
          </a:stretch>
        </p:blipFill>
        <p:spPr bwMode="auto">
          <a:xfrm>
            <a:off x="3563938" y="3933825"/>
            <a:ext cx="368141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>
          <a:xfrm>
            <a:off x="5867400" y="1268413"/>
            <a:ext cx="2671763" cy="2951162"/>
          </a:xfrm>
          <a:ln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251B-6A4D-47DE-B3A7-462368698F6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img3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1" t="6927" r="2891" b="181"/>
          <a:stretch/>
        </p:blipFill>
        <p:spPr bwMode="auto">
          <a:xfrm>
            <a:off x="0" y="13649"/>
            <a:ext cx="4248559" cy="699964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чвапврнвекгек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05" y="0"/>
            <a:ext cx="445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95536" y="116632"/>
            <a:ext cx="838517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Древний Киев</a:t>
            </a:r>
            <a:r>
              <a:rPr kumimoji="0" lang="ru-RU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085184"/>
            <a:ext cx="8496944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 время княжения </a:t>
            </a:r>
            <a:r>
              <a:rPr lang="ru-RU" sz="2400" b="1" dirty="0" smtClean="0">
                <a:solidFill>
                  <a:srgbClr val="7030A0"/>
                </a:solidFill>
              </a:rPr>
              <a:t>Ярослава Мудрого </a:t>
            </a:r>
            <a:r>
              <a:rPr lang="ru-RU" sz="2400" dirty="0" smtClean="0">
                <a:solidFill>
                  <a:srgbClr val="002060"/>
                </a:solidFill>
              </a:rPr>
              <a:t> в Киеве были построены </a:t>
            </a:r>
            <a:r>
              <a:rPr lang="ru-RU" sz="2400" b="1" dirty="0" smtClean="0">
                <a:solidFill>
                  <a:srgbClr val="7030A0"/>
                </a:solidFill>
              </a:rPr>
              <a:t>Золотые ворота </a:t>
            </a:r>
            <a:r>
              <a:rPr lang="ru-RU" sz="2400" dirty="0" smtClean="0">
                <a:solidFill>
                  <a:srgbClr val="002060"/>
                </a:solidFill>
              </a:rPr>
              <a:t>— парадный въезд в город и одновременно мощное оборонительное сооружение.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340768"/>
            <a:ext cx="4776530" cy="358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b="10744"/>
          <a:stretch>
            <a:fillRect/>
          </a:stretch>
        </p:blipFill>
        <p:spPr bwMode="auto">
          <a:xfrm>
            <a:off x="611560" y="1340768"/>
            <a:ext cx="300011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Древний Новгород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Богатые купеческие корабли теснились у пристаней на берегах Волхова.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великий новгород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924944"/>
            <a:ext cx="577788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Схемы древнего Новгорода.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схема древнего новгород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657800" cy="3672408"/>
          </a:xfrm>
        </p:spPr>
      </p:pic>
      <p:pic>
        <p:nvPicPr>
          <p:cNvPr id="5" name="Рисунок 4" descr="схема древнего новгород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4999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Архитектура  Новгорода</a:t>
            </a:r>
            <a:r>
              <a:rPr lang="ru-RU" dirty="0"/>
              <a:t>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1835150" y="3789363"/>
            <a:ext cx="25050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68313" y="1341438"/>
            <a:ext cx="5257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516688" y="2924175"/>
            <a:ext cx="2030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9388" y="4941888"/>
            <a:ext cx="2060575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ru-RU" dirty="0"/>
              <a:t>Вечевой колокол 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27538" y="4797425"/>
            <a:ext cx="2074862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ru-RU"/>
              <a:t>Софийский собор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443663" y="1341438"/>
            <a:ext cx="2492375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ru-RU" dirty="0"/>
              <a:t>Новгородский кремль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ru-RU" altLang="ru-RU" sz="6600" b="1" smtClean="0">
                <a:solidFill>
                  <a:srgbClr val="990033"/>
                </a:solidFill>
                <a:latin typeface="Monotype Corsiva" pitchFamily="66" charset="0"/>
              </a:rPr>
              <a:t>Управление Новгородом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941888"/>
            <a:ext cx="2484438" cy="576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660066"/>
                </a:solidFill>
              </a:rPr>
              <a:t>посадники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516688" y="5300663"/>
            <a:ext cx="216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>
                <a:solidFill>
                  <a:srgbClr val="660066"/>
                </a:solidFill>
              </a:rPr>
              <a:t>вече</a:t>
            </a:r>
          </a:p>
        </p:txBody>
      </p:sp>
      <p:pic>
        <p:nvPicPr>
          <p:cNvPr id="36869" name="Picture 5" descr="посад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398713" cy="2879725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посадни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2428875" cy="2881312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веч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492500" cy="2890838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Берестяные грамоты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Выдающимся открытием археологов стали берестяные грамоты.</a:t>
            </a:r>
          </a:p>
          <a:p>
            <a:endParaRPr lang="ru-RU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Древние новгородцы писали на берёзовой коре.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берёзовая ко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437112"/>
            <a:ext cx="2979415" cy="2175123"/>
          </a:xfrm>
          <a:prstGeom prst="rect">
            <a:avLst/>
          </a:prstGeom>
        </p:spPr>
      </p:pic>
      <p:pic>
        <p:nvPicPr>
          <p:cNvPr id="6" name="Рисунок 5" descr="берестяная ко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725144"/>
            <a:ext cx="300573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331913" y="0"/>
            <a:ext cx="6872288" cy="1150938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ru-RU" altLang="ru-RU" sz="6000" b="1" smtClean="0">
                <a:solidFill>
                  <a:srgbClr val="990033"/>
                </a:solidFill>
                <a:latin typeface="Monotype Corsiva" pitchFamily="66" charset="0"/>
              </a:rPr>
              <a:t>Берестяные грамоты</a:t>
            </a:r>
          </a:p>
        </p:txBody>
      </p:sp>
      <p:pic>
        <p:nvPicPr>
          <p:cNvPr id="35844" name="Picture 4" descr="01p0048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024188" cy="2919413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грамота бере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3036888" cy="2493963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грамо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8957" r="5316" b="17912"/>
          <a:stretch>
            <a:fillRect/>
          </a:stretch>
        </p:blipFill>
        <p:spPr bwMode="auto">
          <a:xfrm>
            <a:off x="250825" y="2060575"/>
            <a:ext cx="3455988" cy="2065338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грамота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3457575" cy="2100263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писал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01963"/>
            <a:ext cx="1847850" cy="1830387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268538" y="5084763"/>
            <a:ext cx="3671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4" eaLnBrk="1" hangingPunct="1">
              <a:buFontTx/>
              <a:buNone/>
            </a:pPr>
            <a:r>
              <a:rPr lang="ru-RU" altLang="ru-RU" sz="2400" b="1">
                <a:solidFill>
                  <a:srgbClr val="660066"/>
                </a:solidFill>
              </a:rPr>
              <a:t>писало</a:t>
            </a:r>
          </a:p>
        </p:txBody>
      </p:sp>
    </p:spTree>
    <p:extLst>
      <p:ext uri="{BB962C8B-B14F-4D97-AF65-F5344CB8AC3E}">
        <p14:creationId xmlns:p14="http://schemas.microsoft.com/office/powerpoint/2010/main" val="35514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Буквы выцарапывали специальными заострёнными палочками – </a:t>
            </a:r>
            <a:r>
              <a:rPr lang="ru-RU" sz="3200" dirty="0" err="1"/>
              <a:t>писалами</a:t>
            </a:r>
            <a:r>
              <a:rPr lang="ru-RU" sz="3200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писа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61" y="1554164"/>
            <a:ext cx="3024336" cy="1978149"/>
          </a:xfrm>
          <a:prstGeom prst="rect">
            <a:avLst/>
          </a:prstGeom>
        </p:spPr>
      </p:pic>
      <p:pic>
        <p:nvPicPr>
          <p:cNvPr id="5" name="Рисунок 4" descr="писал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11090"/>
            <a:ext cx="3888432" cy="2664296"/>
          </a:xfrm>
          <a:prstGeom prst="rect">
            <a:avLst/>
          </a:prstGeom>
        </p:spPr>
      </p:pic>
      <p:pic>
        <p:nvPicPr>
          <p:cNvPr id="6" name="Рисунок 5" descr="берестяная грамот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391" y="4077072"/>
            <a:ext cx="4176464" cy="2088232"/>
          </a:xfrm>
          <a:prstGeom prst="rect">
            <a:avLst/>
          </a:prstGeom>
        </p:spPr>
      </p:pic>
      <p:pic>
        <p:nvPicPr>
          <p:cNvPr id="7" name="Объект 6" descr="берестяная грамота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48064" y="4105957"/>
            <a:ext cx="3380278" cy="24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298437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Сравнительный анализ городов.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852936"/>
            <a:ext cx="5904656" cy="324623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</a:rPr>
              <a:t>- Что общего?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</a:rPr>
              <a:t>-В чем отличие?</a:t>
            </a:r>
          </a:p>
          <a:p>
            <a:pPr marL="0" indent="0">
              <a:buNone/>
            </a:pP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908720"/>
            <a:ext cx="7550224" cy="4752528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effectLst/>
              </a:rPr>
              <a:t>Итог урока.</a:t>
            </a:r>
            <a:r>
              <a:rPr lang="ru-RU" sz="48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800" i="1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1.Как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появились города на Руси?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2.Когда было первое упоминание о городах?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3. Какое было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р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асположение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и укрепление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города?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4.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Кто управлял жизнью в городе?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5. Какова архитектура города?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9600" b="1" dirty="0" smtClean="0">
                <a:solidFill>
                  <a:srgbClr val="990033"/>
                </a:solidFill>
                <a:latin typeface="Monotype Corsiva" pitchFamily="66" charset="0"/>
              </a:rPr>
              <a:t>Страна городов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2276475"/>
            <a:ext cx="4895850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800" dirty="0" smtClean="0"/>
              <a:t>           </a:t>
            </a:r>
            <a:endParaRPr lang="ru-RU" altLang="ru-RU" b="1" dirty="0" smtClean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87788" y="4581525"/>
            <a:ext cx="52562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b="1" dirty="0">
              <a:solidFill>
                <a:srgbClr val="660066"/>
              </a:solidFill>
              <a:latin typeface="Book Antiqua" pitchFamily="18" charset="0"/>
            </a:endParaRPr>
          </a:p>
        </p:txBody>
      </p:sp>
      <p:pic>
        <p:nvPicPr>
          <p:cNvPr id="7" name="Picture 4" descr="карт 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42" y="1538390"/>
            <a:ext cx="4123706" cy="4698922"/>
          </a:xfrm>
          <a:prstGeom prst="rect">
            <a:avLst/>
          </a:prstGeom>
          <a:solidFill>
            <a:srgbClr val="008000"/>
          </a:solidFill>
          <a:ln w="22225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1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45685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bg2"/>
                </a:solidFill>
              </a:rPr>
              <a:t>Учебник </a:t>
            </a:r>
            <a:r>
              <a:rPr lang="ru-RU" sz="4000" dirty="0">
                <a:solidFill>
                  <a:schemeClr val="bg2"/>
                </a:solidFill>
              </a:rPr>
              <a:t>стр.46-53 </a:t>
            </a:r>
            <a:r>
              <a:rPr lang="ru-RU" sz="4000" dirty="0" smtClean="0">
                <a:solidFill>
                  <a:schemeClr val="bg2"/>
                </a:solidFill>
              </a:rPr>
              <a:t>читать</a:t>
            </a:r>
            <a:r>
              <a:rPr lang="ru-RU" dirty="0" smtClean="0">
                <a:solidFill>
                  <a:schemeClr val="bg2"/>
                </a:solidFill>
              </a:rPr>
              <a:t>;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sz="3600" dirty="0" smtClean="0">
                <a:solidFill>
                  <a:schemeClr val="bg2"/>
                </a:solidFill>
              </a:rPr>
              <a:t>стр.53 задания по выбору; </a:t>
            </a:r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69CD-148A-4476-9DBB-149924FA681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650" y="1341438"/>
            <a:ext cx="800258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мне интересно было узнать…</a:t>
            </a:r>
          </a:p>
          <a:p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</a:rPr>
              <a:t>я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задумался…</a:t>
            </a:r>
          </a:p>
          <a:p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</a:rPr>
              <a:t>было трудно…</a:t>
            </a:r>
          </a:p>
          <a:p>
            <a:pPr>
              <a:buFontTx/>
              <a:buNone/>
            </a:pPr>
            <a:endParaRPr lang="ru-RU" altLang="ru-RU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За что ты можешь похвалить:</a:t>
            </a: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- себя?</a:t>
            </a: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- своих одноклассников?</a:t>
            </a: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- своего учителя?</a:t>
            </a:r>
          </a:p>
          <a:p>
            <a:pPr>
              <a:buFontTx/>
              <a:buNone/>
            </a:pPr>
            <a:endParaRPr lang="ru-RU" altLang="ru-RU" dirty="0"/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6715125" cy="857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9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Сегодня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31559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344815" cy="4534440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rgbClr val="C00000"/>
                </a:solidFill>
              </a:rPr>
              <a:t>Спасибо за работу на уроке!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1001fact.ru/wp-content/uploads/2012/01/smi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44287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001fact.ru/wp-content/uploads/2012/01/smi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0" y="4877544"/>
            <a:ext cx="244287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4643438" cy="817563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990033"/>
                </a:solidFill>
                <a:latin typeface="Monotype Corsiva" pitchFamily="66" charset="0"/>
              </a:rPr>
              <a:t>Страна городов.</a:t>
            </a:r>
            <a:r>
              <a:rPr lang="ru-RU" altLang="ru-RU" sz="6000" smtClean="0">
                <a:solidFill>
                  <a:srgbClr val="990033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692150"/>
            <a:ext cx="3921125" cy="2590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К началу</a:t>
            </a:r>
            <a:r>
              <a:rPr lang="en-US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IX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века на Руси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насчитывалось около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24 крупных городов.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Варяги (норманны),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ходившие через эту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территорию путями «из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варяг в греки» или «из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варяг в персы»,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называли Русь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err="1" smtClean="0">
                <a:solidFill>
                  <a:srgbClr val="C00000"/>
                </a:solidFill>
              </a:rPr>
              <a:t>Гардарикой</a:t>
            </a: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bg2">
                    <a:lumMod val="50000"/>
                  </a:schemeClr>
                </a:solidFill>
              </a:rPr>
              <a:t>страной Городов.</a:t>
            </a:r>
          </a:p>
        </p:txBody>
      </p:sp>
      <p:pic>
        <p:nvPicPr>
          <p:cNvPr id="25604" name="Picture 4" descr="карт 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108450" cy="4681538"/>
          </a:xfrm>
          <a:prstGeom prst="rect">
            <a:avLst/>
          </a:prstGeom>
          <a:solidFill>
            <a:srgbClr val="008000"/>
          </a:solidFill>
          <a:ln w="22225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3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100392" cy="817563"/>
          </a:xfrm>
        </p:spPr>
        <p:txBody>
          <a:bodyPr/>
          <a:lstStyle/>
          <a:p>
            <a:pPr eaLnBrk="1" hangingPunct="1"/>
            <a:r>
              <a:rPr lang="ru-RU" altLang="ru-RU" sz="5400" b="1" dirty="0" smtClean="0">
                <a:solidFill>
                  <a:srgbClr val="990033"/>
                </a:solidFill>
                <a:latin typeface="Monotype Corsiva" pitchFamily="66" charset="0"/>
              </a:rPr>
              <a:t>     Страна городов.</a:t>
            </a:r>
            <a:r>
              <a:rPr lang="ru-RU" altLang="ru-RU" sz="6000" dirty="0" smtClean="0">
                <a:solidFill>
                  <a:srgbClr val="990033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692150"/>
            <a:ext cx="3921125" cy="2590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altLang="ru-RU" sz="4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4800" b="1" dirty="0">
              <a:solidFill>
                <a:schemeClr val="bg2">
                  <a:lumMod val="50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4800" b="1" dirty="0" smtClean="0">
                <a:solidFill>
                  <a:schemeClr val="bg2">
                    <a:lumMod val="50000"/>
                  </a:schemeClr>
                </a:solidFill>
              </a:rPr>
              <a:t>Древний Киев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4800" b="1" dirty="0">
              <a:solidFill>
                <a:schemeClr val="bg2">
                  <a:lumMod val="50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4800" b="1" dirty="0" smtClean="0">
                <a:solidFill>
                  <a:schemeClr val="bg2">
                    <a:lumMod val="50000"/>
                  </a:schemeClr>
                </a:solidFill>
              </a:rPr>
              <a:t>Древний Новгород</a:t>
            </a:r>
          </a:p>
        </p:txBody>
      </p:sp>
      <p:pic>
        <p:nvPicPr>
          <p:cNvPr id="25604" name="Picture 4" descr="карт 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108450" cy="4681538"/>
          </a:xfrm>
          <a:prstGeom prst="rect">
            <a:avLst/>
          </a:prstGeom>
          <a:solidFill>
            <a:srgbClr val="008000"/>
          </a:solidFill>
          <a:ln w="22225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8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3272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</a:rPr>
              <a:t>Страна городов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Где? Как?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Когда? Кто?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589240"/>
            <a:ext cx="5216624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г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50986"/>
            <a:ext cx="3456384" cy="1589229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908720"/>
            <a:ext cx="7550224" cy="4752528"/>
          </a:xfrm>
        </p:spPr>
        <p:txBody>
          <a:bodyPr/>
          <a:lstStyle/>
          <a:p>
            <a:pPr algn="l"/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1.Как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>появились города на Руси?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2.Когда было первое упоминание о городах?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3. Какое было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>р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асположение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>и укрепление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города?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>4.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Кто управлял жизнью в городе?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5. Какова архитектура города?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Проверка домашнего задания</a:t>
            </a:r>
            <a:endParaRPr lang="ru-RU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6600" b="1" dirty="0" smtClean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bg2"/>
                </a:solidFill>
              </a:rPr>
              <a:t>Тест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Стр.53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9E9-BC4B-472F-A293-825E53C3A40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908720"/>
            <a:ext cx="7550224" cy="4752528"/>
          </a:xfrm>
        </p:spPr>
        <p:txBody>
          <a:bodyPr/>
          <a:lstStyle/>
          <a:p>
            <a:pPr algn="l"/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1.Как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>появились города на Руси?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2.Когда было первое упоминание о городах?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3. Какое было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>р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асположение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>и укрепление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города?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>4.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Кто управлял жизнью в городе?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5. Какова архитектура города?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блака">
  <a:themeElements>
    <a:clrScheme name="1_Облака 11">
      <a:dk1>
        <a:srgbClr val="010199"/>
      </a:dk1>
      <a:lt1>
        <a:srgbClr val="FFFFFF"/>
      </a:lt1>
      <a:dk2>
        <a:srgbClr val="5E93FE"/>
      </a:dk2>
      <a:lt2>
        <a:srgbClr val="CCFFFF"/>
      </a:lt2>
      <a:accent1>
        <a:srgbClr val="66CCFF"/>
      </a:accent1>
      <a:accent2>
        <a:srgbClr val="2EBDBA"/>
      </a:accent2>
      <a:accent3>
        <a:srgbClr val="B6C8FE"/>
      </a:accent3>
      <a:accent4>
        <a:srgbClr val="DADADA"/>
      </a:accent4>
      <a:accent5>
        <a:srgbClr val="B8E2FF"/>
      </a:accent5>
      <a:accent6>
        <a:srgbClr val="29ABA8"/>
      </a:accent6>
      <a:hlink>
        <a:srgbClr val="66FFFF"/>
      </a:hlink>
      <a:folHlink>
        <a:srgbClr val="CC99FF"/>
      </a:folHlink>
    </a:clrScheme>
    <a:fontScheme name="1_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10">
        <a:dk1>
          <a:srgbClr val="010199"/>
        </a:dk1>
        <a:lt1>
          <a:srgbClr val="FFFFFF"/>
        </a:lt1>
        <a:dk2>
          <a:srgbClr val="5D5DFF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B6B6FF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11">
        <a:dk1>
          <a:srgbClr val="010199"/>
        </a:dk1>
        <a:lt1>
          <a:srgbClr val="FFFFFF"/>
        </a:lt1>
        <a:dk2>
          <a:srgbClr val="5E93FE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B6C8FE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12">
        <a:dk1>
          <a:srgbClr val="010199"/>
        </a:dk1>
        <a:lt1>
          <a:srgbClr val="FFFFFF"/>
        </a:lt1>
        <a:dk2>
          <a:srgbClr val="BBFDD9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DAFEE9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396</Words>
  <Application>Microsoft Office PowerPoint</Application>
  <PresentationFormat>Экран (4:3)</PresentationFormat>
  <Paragraphs>124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1_Облака</vt:lpstr>
      <vt:lpstr>Презентация PowerPoint</vt:lpstr>
      <vt:lpstr>Презентация PowerPoint</vt:lpstr>
      <vt:lpstr>Страна городов</vt:lpstr>
      <vt:lpstr>Страна городов. </vt:lpstr>
      <vt:lpstr>     Страна городов. </vt:lpstr>
      <vt:lpstr>  Страна городов  Где? Как?   Когда? Кто?</vt:lpstr>
      <vt:lpstr> 1.Как появились города на Руси?   2.Когда было первое упоминание о городах?  3. Какое было расположение и укрепление города?  4. Кто управлял жизнью в городе?  5. Какова архитектура города?  </vt:lpstr>
      <vt:lpstr>Проверка домашнего задания</vt:lpstr>
      <vt:lpstr> 1.Как появились города на Руси?   2.Когда было первое упоминание о городах?  3. Какое было расположение и укрепление города?  4. Кто управлял жизнью в городе?  5. Какова архитектура города?  </vt:lpstr>
      <vt:lpstr>Словарная работа</vt:lpstr>
      <vt:lpstr>Как появились города на Руси?</vt:lpstr>
      <vt:lpstr>Как появились города на Руси?</vt:lpstr>
      <vt:lpstr>Презентация PowerPoint</vt:lpstr>
      <vt:lpstr>Работа в группах</vt:lpstr>
      <vt:lpstr>Работа в группах План</vt:lpstr>
      <vt:lpstr>Древний Киев</vt:lpstr>
      <vt:lpstr>История названия города</vt:lpstr>
      <vt:lpstr>Схемы древнего Киева.</vt:lpstr>
      <vt:lpstr>Архитектура Киева</vt:lpstr>
      <vt:lpstr>Презентация PowerPoint</vt:lpstr>
      <vt:lpstr>Древний Новгород</vt:lpstr>
      <vt:lpstr>Схемы древнего Новгорода.</vt:lpstr>
      <vt:lpstr>Архитектура  Новгорода.</vt:lpstr>
      <vt:lpstr>Управление Новгородом</vt:lpstr>
      <vt:lpstr>Берестяные грамоты</vt:lpstr>
      <vt:lpstr>Презентация PowerPoint</vt:lpstr>
      <vt:lpstr>Буквы выцарапывали специальными заострёнными палочками – писалами.  </vt:lpstr>
      <vt:lpstr>Сравнительный анализ городов. </vt:lpstr>
      <vt:lpstr>Итог урока.  1.Как появились города на Руси?   2.Когда было первое упоминание о городах?  3. Какое было расположение и укрепление города?  4. Кто управлял жизнью в городе?  5. Какова архитектура города?  </vt:lpstr>
      <vt:lpstr>Домашнее задание  Учебник стр.46-53 читать; стр.53 задания по выбору;  </vt:lpstr>
      <vt:lpstr>Презентация PowerPoint</vt:lpstr>
      <vt:lpstr>Спасибо за работу на уроке!</vt:lpstr>
    </vt:vector>
  </TitlesOfParts>
  <Company>школа № 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городов</dc:title>
  <dc:subject>Киев Новгород</dc:subject>
  <dc:creator>Светлана</dc:creator>
  <cp:lastModifiedBy>Мальвина</cp:lastModifiedBy>
  <cp:revision>91</cp:revision>
  <dcterms:created xsi:type="dcterms:W3CDTF">2006-11-12T08:48:20Z</dcterms:created>
  <dcterms:modified xsi:type="dcterms:W3CDTF">2018-09-16T18:10:52Z</dcterms:modified>
</cp:coreProperties>
</file>