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5C7-56CC-47E4-83B2-8188B14F50AF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FEE-928F-4C1B-ADE8-147A325FB3B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5C7-56CC-47E4-83B2-8188B14F50AF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FEE-928F-4C1B-ADE8-147A325FB3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5C7-56CC-47E4-83B2-8188B14F50AF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FEE-928F-4C1B-ADE8-147A325FB3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5C7-56CC-47E4-83B2-8188B14F50AF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FEE-928F-4C1B-ADE8-147A325FB3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5C7-56CC-47E4-83B2-8188B14F50AF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FEE-928F-4C1B-ADE8-147A325FB3B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5C7-56CC-47E4-83B2-8188B14F50AF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FEE-928F-4C1B-ADE8-147A325FB3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5C7-56CC-47E4-83B2-8188B14F50AF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FEE-928F-4C1B-ADE8-147A325FB3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5C7-56CC-47E4-83B2-8188B14F50AF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FEE-928F-4C1B-ADE8-147A325FB3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5C7-56CC-47E4-83B2-8188B14F50AF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FEE-928F-4C1B-ADE8-147A325FB3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5C7-56CC-47E4-83B2-8188B14F50AF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99FEE-928F-4C1B-ADE8-147A325FB3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365C7-56CC-47E4-83B2-8188B14F50AF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A699FEE-928F-4C1B-ADE8-147A325FB3B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B365C7-56CC-47E4-83B2-8188B14F50AF}" type="datetimeFigureOut">
              <a:rPr lang="ru-RU" smtClean="0"/>
              <a:t>29.04.2018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A699FEE-928F-4C1B-ADE8-147A325FB3B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Методы разрешения конфликтов</a:t>
            </a:r>
            <a:endParaRPr lang="ru-RU" dirty="0"/>
          </a:p>
        </p:txBody>
      </p:sp>
      <p:pic>
        <p:nvPicPr>
          <p:cNvPr id="4" name="Рисунок 3" descr="e536f05bfce14f43a8f89dfe84cecc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643182"/>
            <a:ext cx="4000503" cy="38404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Стратегии преодоления конфликта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Стратегия подавления</a:t>
            </a:r>
            <a:r>
              <a:rPr lang="ru-RU" dirty="0" smtClean="0"/>
              <a:t>. Такая стратегия может состоять в следующем</a:t>
            </a:r>
          </a:p>
          <a:p>
            <a:r>
              <a:rPr lang="ru-RU" dirty="0" smtClean="0"/>
              <a:t>целенаправленное сокращение числа оппонентов в конфликтной ситуации</a:t>
            </a:r>
          </a:p>
          <a:p>
            <a:r>
              <a:rPr lang="ru-RU" dirty="0" smtClean="0"/>
              <a:t>выработка правил и предписаний, упорядочивающих взаимоотношения между оппонентами</a:t>
            </a:r>
          </a:p>
          <a:p>
            <a:r>
              <a:rPr lang="ru-RU" dirty="0" smtClean="0"/>
              <a:t>разъединение реально и потенциально конфликтующих сторон.</a:t>
            </a:r>
          </a:p>
          <a:p>
            <a:r>
              <a:rPr lang="ru-RU" b="1" dirty="0"/>
              <a:t>Стратегия компромисса</a:t>
            </a:r>
            <a:r>
              <a:rPr lang="ru-RU" dirty="0"/>
              <a:t>. Компромисс предполагает, что </a:t>
            </a:r>
            <a:r>
              <a:rPr lang="ru-RU" dirty="0" smtClean="0"/>
              <a:t>оппоненты </a:t>
            </a:r>
            <a:r>
              <a:rPr lang="ru-RU" dirty="0"/>
              <a:t>делят примерно поровну выигрыши и потери от </a:t>
            </a:r>
            <a:r>
              <a:rPr lang="ru-RU" dirty="0" smtClean="0"/>
              <a:t>конфликта.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yslu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43820" y="3071810"/>
            <a:ext cx="1500180" cy="200024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Стратегии преодоления конфликта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pPr algn="just"/>
            <a:r>
              <a:rPr lang="ru-RU" b="1" dirty="0"/>
              <a:t>Стратегия предотвращения конфликта</a:t>
            </a:r>
            <a:r>
              <a:rPr lang="ru-RU" dirty="0"/>
              <a:t>. Стратегия </a:t>
            </a:r>
            <a:r>
              <a:rPr lang="ru-RU" dirty="0" smtClean="0"/>
              <a:t>направлена </a:t>
            </a:r>
            <a:r>
              <a:rPr lang="ru-RU" dirty="0"/>
              <a:t>на устранение его объекта или предмета, если </a:t>
            </a:r>
            <a:r>
              <a:rPr lang="ru-RU" dirty="0" smtClean="0"/>
              <a:t>своевременно будут </a:t>
            </a:r>
            <a:r>
              <a:rPr lang="ru-RU" dirty="0"/>
              <a:t>замечены </a:t>
            </a:r>
            <a:r>
              <a:rPr lang="ru-RU" dirty="0" smtClean="0"/>
              <a:t>неблагоприятные тенденции </a:t>
            </a:r>
            <a:r>
              <a:rPr lang="ru-RU" dirty="0"/>
              <a:t>в развитии </a:t>
            </a:r>
            <a:r>
              <a:rPr lang="ru-RU" dirty="0" smtClean="0"/>
              <a:t>ситуации.</a:t>
            </a:r>
          </a:p>
          <a:p>
            <a:pPr algn="just"/>
            <a:r>
              <a:rPr lang="ru-RU" b="1" dirty="0"/>
              <a:t>Стратегия разрешения конфликта. </a:t>
            </a:r>
            <a:r>
              <a:rPr lang="ru-RU" dirty="0"/>
              <a:t>Стратегия основана </a:t>
            </a:r>
            <a:r>
              <a:rPr lang="ru-RU" dirty="0" smtClean="0"/>
              <a:t>на сотрудничестве </a:t>
            </a:r>
            <a:r>
              <a:rPr lang="ru-RU" dirty="0"/>
              <a:t>сторон.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kartinki--dlya-prezentaytsiyy-biznes-ycheloveychki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9368" y="3643314"/>
            <a:ext cx="2954632" cy="30003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862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 идеале считается, что менеджер должен не устранять конфликт, а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управлять им и эффективно использовать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14194957186528194533_14194957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72264" y="4241149"/>
            <a:ext cx="2071703" cy="2616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571528"/>
            <a:ext cx="8229600" cy="257176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Рассмотрим действия руководителя</a:t>
            </a:r>
            <a:br>
              <a:rPr lang="ru-RU" sz="3600" b="1" dirty="0"/>
            </a:br>
            <a:r>
              <a:rPr lang="ru-RU" sz="3600" b="1" dirty="0"/>
              <a:t>направленные на управление конфликтом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1. </a:t>
            </a:r>
            <a:r>
              <a:rPr lang="ru-RU" b="1" dirty="0"/>
              <a:t>Изучение причин возникновения конфликта</a:t>
            </a:r>
            <a:r>
              <a:rPr lang="ru-RU" dirty="0"/>
              <a:t>. Первый шаг </a:t>
            </a:r>
            <a:r>
              <a:rPr lang="ru-RU" dirty="0" smtClean="0"/>
              <a:t>в управлении </a:t>
            </a:r>
            <a:r>
              <a:rPr lang="ru-RU" dirty="0"/>
              <a:t>конфликтом состоит в понимании его источников. </a:t>
            </a:r>
            <a:r>
              <a:rPr lang="ru-RU" dirty="0" smtClean="0"/>
              <a:t>Менеджеру </a:t>
            </a:r>
            <a:r>
              <a:rPr lang="ru-RU" dirty="0"/>
              <a:t>следует выяснить, является ли конфликт</a:t>
            </a:r>
          </a:p>
          <a:p>
            <a:r>
              <a:rPr lang="ru-RU" dirty="0"/>
              <a:t>простым спором о ресурсах</a:t>
            </a:r>
          </a:p>
          <a:p>
            <a:r>
              <a:rPr lang="ru-RU" dirty="0"/>
              <a:t>недоразумением по какой-то проблеме</a:t>
            </a:r>
          </a:p>
          <a:p>
            <a:r>
              <a:rPr lang="ru-RU" dirty="0"/>
              <a:t>разными подходами к системе ценностей людей</a:t>
            </a:r>
          </a:p>
          <a:p>
            <a:r>
              <a:rPr lang="ru-RU" dirty="0"/>
              <a:t>возникшим вследствие взаимной нетерпимости, </a:t>
            </a:r>
            <a:r>
              <a:rPr lang="ru-RU" dirty="0" smtClean="0"/>
              <a:t>психологической </a:t>
            </a:r>
            <a:r>
              <a:rPr lang="ru-RU" dirty="0"/>
              <a:t>несовместимости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/>
              <a:t>2. </a:t>
            </a:r>
            <a:r>
              <a:rPr lang="ru-RU" b="1" dirty="0"/>
              <a:t>Ограничение числа участников конфликта</a:t>
            </a:r>
            <a:r>
              <a:rPr lang="ru-RU" dirty="0"/>
              <a:t>. После </a:t>
            </a:r>
            <a:r>
              <a:rPr lang="ru-RU" dirty="0" smtClean="0"/>
              <a:t>определения </a:t>
            </a:r>
            <a:r>
              <a:rPr lang="ru-RU" dirty="0"/>
              <a:t>причин возникновения конфликта руководитель должен </a:t>
            </a:r>
            <a:r>
              <a:rPr lang="ru-RU" dirty="0" smtClean="0"/>
              <a:t>минимизировать </a:t>
            </a:r>
            <a:r>
              <a:rPr lang="ru-RU" dirty="0"/>
              <a:t>количество его участников.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    Установлено</a:t>
            </a:r>
            <a:r>
              <a:rPr lang="ru-RU" dirty="0"/>
              <a:t>, что чем </a:t>
            </a:r>
            <a:r>
              <a:rPr lang="ru-RU" dirty="0" smtClean="0"/>
              <a:t>меньше </a:t>
            </a:r>
            <a:r>
              <a:rPr lang="ru-RU" dirty="0"/>
              <a:t>лиц участвует в конфликте, тем меньше усилий потребуется </a:t>
            </a:r>
            <a:r>
              <a:rPr lang="ru-RU" dirty="0" smtClean="0"/>
              <a:t>для его </a:t>
            </a:r>
            <a:r>
              <a:rPr lang="ru-RU" dirty="0"/>
              <a:t>разрешения</a:t>
            </a:r>
          </a:p>
          <a:p>
            <a:endParaRPr lang="ru-RU" dirty="0"/>
          </a:p>
        </p:txBody>
      </p:sp>
      <p:pic>
        <p:nvPicPr>
          <p:cNvPr id="4" name="Рисунок 3" descr="man-with-group-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86182" y="2786058"/>
            <a:ext cx="3929066" cy="392906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72164"/>
          </a:xfrm>
        </p:spPr>
        <p:txBody>
          <a:bodyPr>
            <a:normAutofit/>
          </a:bodyPr>
          <a:lstStyle/>
          <a:p>
            <a:pPr indent="-163513">
              <a:buNone/>
            </a:pPr>
            <a:r>
              <a:rPr lang="ru-RU" dirty="0" smtClean="0"/>
              <a:t> 3</a:t>
            </a:r>
            <a:r>
              <a:rPr lang="ru-RU" b="1" dirty="0" smtClean="0"/>
              <a:t>. Анализ </a:t>
            </a:r>
            <a:r>
              <a:rPr lang="ru-RU" b="1" dirty="0"/>
              <a:t>конфликта. </a:t>
            </a:r>
            <a:endParaRPr lang="ru-RU" b="1" dirty="0" smtClean="0"/>
          </a:p>
          <a:p>
            <a:pPr marL="179388" indent="0">
              <a:buNone/>
            </a:pPr>
            <a:r>
              <a:rPr lang="ru-RU" dirty="0" smtClean="0"/>
              <a:t>В </a:t>
            </a:r>
            <a:r>
              <a:rPr lang="ru-RU" dirty="0"/>
              <a:t>процессе анализа конфликта, если </a:t>
            </a:r>
            <a:r>
              <a:rPr lang="ru-RU" dirty="0" smtClean="0"/>
              <a:t>руководитель </a:t>
            </a:r>
            <a:r>
              <a:rPr lang="ru-RU" dirty="0"/>
              <a:t>не </a:t>
            </a:r>
            <a:r>
              <a:rPr lang="ru-RU" dirty="0" smtClean="0"/>
              <a:t>в состоянии </a:t>
            </a:r>
            <a:r>
              <a:rPr lang="ru-RU" dirty="0"/>
              <a:t>сам разобраться в природе и источнике </a:t>
            </a:r>
            <a:r>
              <a:rPr lang="ru-RU" dirty="0" smtClean="0"/>
              <a:t>решаемой </a:t>
            </a:r>
            <a:r>
              <a:rPr lang="ru-RU" dirty="0"/>
              <a:t>проблемы, он может привлечь компетентных лиц (</a:t>
            </a:r>
            <a:r>
              <a:rPr lang="ru-RU" dirty="0" smtClean="0"/>
              <a:t>экспертов</a:t>
            </a:r>
            <a:r>
              <a:rPr lang="ru-RU" dirty="0"/>
              <a:t>). </a:t>
            </a:r>
            <a:endParaRPr lang="ru-RU" dirty="0" smtClean="0"/>
          </a:p>
          <a:p>
            <a:pPr indent="-163513"/>
            <a:endParaRPr lang="ru-RU" dirty="0"/>
          </a:p>
        </p:txBody>
      </p:sp>
      <p:pic>
        <p:nvPicPr>
          <p:cNvPr id="4" name="Рисунок 3" descr="katalog-oboev.htm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000372"/>
            <a:ext cx="3929066" cy="33575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/>
              <a:t>4</a:t>
            </a:r>
            <a:r>
              <a:rPr lang="ru-RU" b="1" dirty="0"/>
              <a:t>. Разрешение конфликта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Существуют две </a:t>
            </a:r>
            <a:r>
              <a:rPr lang="ru-RU" dirty="0" smtClean="0"/>
              <a:t>противоположные точки </a:t>
            </a:r>
            <a:r>
              <a:rPr lang="ru-RU" dirty="0"/>
              <a:t>зрения на конфликт</a:t>
            </a:r>
          </a:p>
          <a:p>
            <a:pPr>
              <a:buNone/>
            </a:pPr>
            <a:r>
              <a:rPr lang="ru-RU" dirty="0"/>
              <a:t>1) менеджер считает, что конфликт не нужен и наносит вред </a:t>
            </a:r>
            <a:r>
              <a:rPr lang="ru-RU" dirty="0" smtClean="0"/>
              <a:t>организации</a:t>
            </a:r>
            <a:r>
              <a:rPr lang="ru-RU" dirty="0"/>
              <a:t>. Поскольку конфликт — это всегда плохо, дело </a:t>
            </a:r>
            <a:r>
              <a:rPr lang="ru-RU" dirty="0" smtClean="0"/>
              <a:t>менеджера </a:t>
            </a:r>
            <a:r>
              <a:rPr lang="ru-RU" dirty="0"/>
              <a:t>— устранить его любым способом</a:t>
            </a:r>
          </a:p>
          <a:p>
            <a:pPr>
              <a:buNone/>
            </a:pPr>
            <a:r>
              <a:rPr lang="ru-RU" dirty="0"/>
              <a:t>2) менеджер считает, что конфликт не только неизбежен, но </a:t>
            </a:r>
            <a:r>
              <a:rPr lang="ru-RU" dirty="0" smtClean="0"/>
              <a:t>и необходим </a:t>
            </a:r>
            <a:r>
              <a:rPr lang="ru-RU" dirty="0"/>
              <a:t>и потенциально полезен.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К </a:t>
            </a:r>
            <a:r>
              <a:rPr lang="ru-RU" dirty="0"/>
              <a:t>примеру, это может </a:t>
            </a:r>
            <a:r>
              <a:rPr lang="ru-RU" dirty="0" smtClean="0"/>
              <a:t>быть трудовой </a:t>
            </a:r>
            <a:r>
              <a:rPr lang="ru-RU" dirty="0"/>
              <a:t>спор, </a:t>
            </a:r>
            <a:r>
              <a:rPr lang="ru-RU" dirty="0" smtClean="0"/>
              <a:t>в результате </a:t>
            </a:r>
            <a:r>
              <a:rPr lang="ru-RU" dirty="0"/>
              <a:t>которого рождается истина. </a:t>
            </a:r>
            <a:r>
              <a:rPr lang="ru-RU" dirty="0" smtClean="0"/>
              <a:t>Менеджер полагает</a:t>
            </a:r>
            <a:r>
              <a:rPr lang="ru-RU" dirty="0"/>
              <a:t>, что как бы ни развивалась организация, конфликты </a:t>
            </a:r>
            <a:r>
              <a:rPr lang="ru-RU" dirty="0" smtClean="0"/>
              <a:t>будут возникать </a:t>
            </a:r>
            <a:r>
              <a:rPr lang="ru-RU" dirty="0"/>
              <a:t>всегда и это нормальное явление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-SnlpBM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785794"/>
            <a:ext cx="8929718" cy="528641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Стратегии преодоления конфликта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Стратегия ухода от конфликта</a:t>
            </a:r>
            <a:r>
              <a:rPr lang="ru-RU" dirty="0"/>
              <a:t>. Такая стратегия </a:t>
            </a:r>
            <a:r>
              <a:rPr lang="ru-RU" dirty="0" smtClean="0"/>
              <a:t>проявляется в </a:t>
            </a:r>
            <a:r>
              <a:rPr lang="ru-RU" dirty="0"/>
              <a:t>форме игнорирования одним из оппонентов недружелюбного </a:t>
            </a:r>
            <a:r>
              <a:rPr lang="ru-RU" dirty="0" smtClean="0"/>
              <a:t>по ведения </a:t>
            </a:r>
            <a:r>
              <a:rPr lang="ru-RU" dirty="0"/>
              <a:t>другого</a:t>
            </a:r>
            <a:r>
              <a:rPr lang="ru-RU" dirty="0" smtClean="0"/>
              <a:t>.</a:t>
            </a:r>
          </a:p>
          <a:p>
            <a:r>
              <a:rPr lang="ru-RU" b="1" dirty="0"/>
              <a:t>Стратегия игнорирования</a:t>
            </a:r>
            <a:r>
              <a:rPr lang="ru-RU" dirty="0"/>
              <a:t>. Ее можно использовать, если </a:t>
            </a:r>
            <a:r>
              <a:rPr lang="ru-RU" dirty="0" smtClean="0"/>
              <a:t>причины </a:t>
            </a:r>
            <a:r>
              <a:rPr lang="ru-RU" dirty="0"/>
              <a:t>разногласий не существенны по сравнению с более </a:t>
            </a:r>
            <a:r>
              <a:rPr lang="ru-RU" dirty="0" smtClean="0"/>
              <a:t>важными задачами.</a:t>
            </a:r>
            <a:endParaRPr lang="ru-RU" dirty="0"/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6" name="Рисунок 5" descr="картинка6-mi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857628"/>
            <a:ext cx="3143248" cy="314324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>Стратегии преодоления конфликта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57784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Стратегия отсрочки</a:t>
            </a:r>
            <a:r>
              <a:rPr lang="ru-RU" dirty="0"/>
              <a:t>. Подобная стратегия применятся </a:t>
            </a:r>
            <a:r>
              <a:rPr lang="ru-RU" dirty="0" smtClean="0"/>
              <a:t>для ослабления </a:t>
            </a:r>
            <a:r>
              <a:rPr lang="ru-RU" dirty="0"/>
              <a:t>остроты ситуации и снижения эмоций. Отсрочка </a:t>
            </a:r>
            <a:r>
              <a:rPr lang="ru-RU" dirty="0" smtClean="0"/>
              <a:t>дает возможность </a:t>
            </a:r>
            <a:r>
              <a:rPr lang="ru-RU" dirty="0"/>
              <a:t>трезво рассмотреть и взвесить </a:t>
            </a:r>
            <a:r>
              <a:rPr lang="ru-RU" dirty="0" smtClean="0"/>
              <a:t>события.</a:t>
            </a:r>
          </a:p>
          <a:p>
            <a:r>
              <a:rPr lang="ru-RU" b="1" dirty="0"/>
              <a:t>Стратегия приспособления</a:t>
            </a:r>
            <a:r>
              <a:rPr lang="ru-RU" dirty="0"/>
              <a:t>. Эта стратегия способствует </a:t>
            </a:r>
            <a:r>
              <a:rPr lang="ru-RU" dirty="0" smtClean="0"/>
              <a:t>временной </a:t>
            </a:r>
            <a:r>
              <a:rPr lang="ru-RU" dirty="0"/>
              <a:t>стабилизации конфликта и ослаблению накала </a:t>
            </a:r>
            <a:r>
              <a:rPr lang="ru-RU" dirty="0" smtClean="0"/>
              <a:t>страстей. Она </a:t>
            </a:r>
            <a:r>
              <a:rPr lang="ru-RU" dirty="0"/>
              <a:t>используется, когда для одного из оппонентов предмет </a:t>
            </a:r>
            <a:r>
              <a:rPr lang="ru-RU" dirty="0" smtClean="0"/>
              <a:t>разногласий </a:t>
            </a:r>
            <a:r>
              <a:rPr lang="ru-RU" dirty="0"/>
              <a:t>более существен, чем для другого, и он, «закусив </a:t>
            </a:r>
            <a:r>
              <a:rPr lang="ru-RU" dirty="0" smtClean="0"/>
              <a:t>удила идет </a:t>
            </a:r>
            <a:r>
              <a:rPr lang="ru-RU" dirty="0"/>
              <a:t>напролом, не обращая внимания на то, что эскалация </a:t>
            </a:r>
            <a:r>
              <a:rPr lang="ru-RU" dirty="0" smtClean="0"/>
              <a:t>конфликта </a:t>
            </a:r>
            <a:r>
              <a:rPr lang="ru-RU" dirty="0"/>
              <a:t>может привести к опасным для него последствиям.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439</Words>
  <Application>Microsoft Office PowerPoint</Application>
  <PresentationFormat>Экран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Методы разрешения конфликтов</vt:lpstr>
      <vt:lpstr>В идеале считается, что менеджер должен не устранять конфликт, а управлять им и эффективно использовать </vt:lpstr>
      <vt:lpstr>Рассмотрим действия руководителя направленные на управление конфликтом</vt:lpstr>
      <vt:lpstr>Слайд 4</vt:lpstr>
      <vt:lpstr>Слайд 5</vt:lpstr>
      <vt:lpstr>Слайд 6</vt:lpstr>
      <vt:lpstr>Слайд 7</vt:lpstr>
      <vt:lpstr>Стратегии преодоления конфликта</vt:lpstr>
      <vt:lpstr>Стратегии преодоления конфликта</vt:lpstr>
      <vt:lpstr>Стратегии преодоления конфликта</vt:lpstr>
      <vt:lpstr>Стратегии преодоления конфликта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разрешения конфликтов</dc:title>
  <dc:creator>PC</dc:creator>
  <cp:lastModifiedBy>PC</cp:lastModifiedBy>
  <cp:revision>9</cp:revision>
  <dcterms:created xsi:type="dcterms:W3CDTF">2018-04-29T15:45:55Z</dcterms:created>
  <dcterms:modified xsi:type="dcterms:W3CDTF">2018-04-29T16:12:41Z</dcterms:modified>
</cp:coreProperties>
</file>