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89" r:id="rId3"/>
    <p:sldId id="290" r:id="rId4"/>
    <p:sldId id="271" r:id="rId5"/>
    <p:sldId id="272" r:id="rId6"/>
    <p:sldId id="273" r:id="rId7"/>
    <p:sldId id="277" r:id="rId8"/>
    <p:sldId id="276" r:id="rId9"/>
    <p:sldId id="278" r:id="rId10"/>
    <p:sldId id="279" r:id="rId11"/>
    <p:sldId id="257" r:id="rId12"/>
    <p:sldId id="258" r:id="rId13"/>
    <p:sldId id="265" r:id="rId14"/>
    <p:sldId id="262" r:id="rId15"/>
    <p:sldId id="264" r:id="rId16"/>
    <p:sldId id="259" r:id="rId17"/>
    <p:sldId id="260" r:id="rId18"/>
    <p:sldId id="263" r:id="rId19"/>
    <p:sldId id="261" r:id="rId20"/>
    <p:sldId id="293" r:id="rId21"/>
    <p:sldId id="280" r:id="rId22"/>
    <p:sldId id="274" r:id="rId23"/>
    <p:sldId id="281" r:id="rId24"/>
    <p:sldId id="275" r:id="rId25"/>
    <p:sldId id="266" r:id="rId26"/>
    <p:sldId id="267" r:id="rId27"/>
    <p:sldId id="268" r:id="rId28"/>
    <p:sldId id="269" r:id="rId29"/>
    <p:sldId id="270" r:id="rId30"/>
    <p:sldId id="284" r:id="rId31"/>
    <p:sldId id="282" r:id="rId32"/>
    <p:sldId id="283" r:id="rId33"/>
    <p:sldId id="285" r:id="rId34"/>
    <p:sldId id="286" r:id="rId35"/>
    <p:sldId id="287" r:id="rId36"/>
    <p:sldId id="288" r:id="rId37"/>
    <p:sldId id="291" r:id="rId38"/>
    <p:sldId id="292" r:id="rId39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/>
    <p:restoredTop sz="9460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82" name="Group 66"/>
          <p:cNvGrpSpPr>
            <a:grpSpLocks/>
          </p:cNvGrpSpPr>
          <p:nvPr/>
        </p:nvGrpSpPr>
        <p:grpSpPr bwMode="auto">
          <a:xfrm>
            <a:off x="0" y="0"/>
            <a:ext cx="9144000" cy="6899275"/>
            <a:chOff x="0" y="0"/>
            <a:chExt cx="5760" cy="4346"/>
          </a:xfrm>
        </p:grpSpPr>
        <p:sp>
          <p:nvSpPr>
            <p:cNvPr id="9267" name="Rectangle 51"/>
            <p:cNvSpPr>
              <a:spLocks noChangeArrowheads="1"/>
            </p:cNvSpPr>
            <p:nvPr userDrawn="1"/>
          </p:nvSpPr>
          <p:spPr bwMode="hidden">
            <a:xfrm>
              <a:off x="144" y="2016"/>
              <a:ext cx="5520" cy="100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6" name="Rectangle 50"/>
            <p:cNvSpPr>
              <a:spLocks noChangeArrowheads="1"/>
            </p:cNvSpPr>
            <p:nvPr userDrawn="1"/>
          </p:nvSpPr>
          <p:spPr bwMode="hidden">
            <a:xfrm>
              <a:off x="576" y="576"/>
              <a:ext cx="4800" cy="100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2" name="AutoShape 26" descr="Stationery"/>
            <p:cNvSpPr>
              <a:spLocks noChangeArrowheads="1"/>
            </p:cNvSpPr>
            <p:nvPr userDrawn="1"/>
          </p:nvSpPr>
          <p:spPr bwMode="white">
            <a:xfrm>
              <a:off x="459" y="1008"/>
              <a:ext cx="4848" cy="1200"/>
            </a:xfrm>
            <a:prstGeom prst="bevel">
              <a:avLst>
                <a:gd name="adj" fmla="val 5162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5" name="Rectangle 49"/>
            <p:cNvSpPr>
              <a:spLocks noChangeArrowheads="1"/>
            </p:cNvSpPr>
            <p:nvPr userDrawn="1"/>
          </p:nvSpPr>
          <p:spPr bwMode="hidden">
            <a:xfrm>
              <a:off x="0" y="3888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269" name="Picture 53" descr="ANABNR2"/>
            <p:cNvPicPr>
              <a:picLocks noChangeAspect="1" noChangeArrowheads="1"/>
            </p:cNvPicPr>
            <p:nvPr userDrawn="1"/>
          </p:nvPicPr>
          <p:blipFill>
            <a:blip r:embed="rId3"/>
            <a:srcRect l="-900" t="-1314" r="-2" b="-36961"/>
            <a:stretch>
              <a:fillRect/>
            </a:stretch>
          </p:blipFill>
          <p:spPr bwMode="auto">
            <a:xfrm>
              <a:off x="336" y="2016"/>
              <a:ext cx="5328" cy="730"/>
            </a:xfrm>
            <a:prstGeom prst="rect">
              <a:avLst/>
            </a:prstGeom>
            <a:noFill/>
          </p:spPr>
        </p:pic>
        <p:grpSp>
          <p:nvGrpSpPr>
            <p:cNvPr id="9270" name="Group 54"/>
            <p:cNvGrpSpPr>
              <a:grpSpLocks/>
            </p:cNvGrpSpPr>
            <p:nvPr userDrawn="1"/>
          </p:nvGrpSpPr>
          <p:grpSpPr bwMode="auto">
            <a:xfrm>
              <a:off x="0" y="0"/>
              <a:ext cx="96" cy="4346"/>
              <a:chOff x="0" y="480"/>
              <a:chExt cx="81" cy="3866"/>
            </a:xfrm>
          </p:grpSpPr>
          <p:pic>
            <p:nvPicPr>
              <p:cNvPr id="9271" name="Picture 55" descr="NAPVB"/>
              <p:cNvPicPr>
                <a:picLocks noChangeAspect="1" noChangeArrowheads="1"/>
              </p:cNvPicPr>
              <p:nvPr/>
            </p:nvPicPr>
            <p:blipFill>
              <a:blip r:embed="rId4"/>
              <a:srcRect t="17004" r="92969"/>
              <a:stretch>
                <a:fillRect/>
              </a:stretch>
            </p:blipFill>
            <p:spPr bwMode="auto">
              <a:xfrm>
                <a:off x="0" y="480"/>
                <a:ext cx="81" cy="410"/>
              </a:xfrm>
              <a:prstGeom prst="rect">
                <a:avLst/>
              </a:prstGeom>
              <a:noFill/>
            </p:spPr>
          </p:pic>
          <p:pic>
            <p:nvPicPr>
              <p:cNvPr id="9272" name="Picture 56" descr="NAPVB"/>
              <p:cNvPicPr>
                <a:picLocks noChangeAspect="1" noChangeArrowheads="1"/>
              </p:cNvPicPr>
              <p:nvPr/>
            </p:nvPicPr>
            <p:blipFill>
              <a:blip r:embed="rId4"/>
              <a:srcRect t="17004" r="92969"/>
              <a:stretch>
                <a:fillRect/>
              </a:stretch>
            </p:blipFill>
            <p:spPr bwMode="auto">
              <a:xfrm>
                <a:off x="0" y="864"/>
                <a:ext cx="81" cy="410"/>
              </a:xfrm>
              <a:prstGeom prst="rect">
                <a:avLst/>
              </a:prstGeom>
              <a:noFill/>
            </p:spPr>
          </p:pic>
          <p:pic>
            <p:nvPicPr>
              <p:cNvPr id="9273" name="Picture 57" descr="NAPVB"/>
              <p:cNvPicPr>
                <a:picLocks noChangeAspect="1" noChangeArrowheads="1"/>
              </p:cNvPicPr>
              <p:nvPr/>
            </p:nvPicPr>
            <p:blipFill>
              <a:blip r:embed="rId4"/>
              <a:srcRect t="17004" r="92969"/>
              <a:stretch>
                <a:fillRect/>
              </a:stretch>
            </p:blipFill>
            <p:spPr bwMode="auto">
              <a:xfrm>
                <a:off x="0" y="1248"/>
                <a:ext cx="81" cy="410"/>
              </a:xfrm>
              <a:prstGeom prst="rect">
                <a:avLst/>
              </a:prstGeom>
              <a:noFill/>
            </p:spPr>
          </p:pic>
          <p:pic>
            <p:nvPicPr>
              <p:cNvPr id="9274" name="Picture 58" descr="NAPVB"/>
              <p:cNvPicPr>
                <a:picLocks noChangeAspect="1" noChangeArrowheads="1"/>
              </p:cNvPicPr>
              <p:nvPr/>
            </p:nvPicPr>
            <p:blipFill>
              <a:blip r:embed="rId4"/>
              <a:srcRect t="17004" r="92969"/>
              <a:stretch>
                <a:fillRect/>
              </a:stretch>
            </p:blipFill>
            <p:spPr bwMode="auto">
              <a:xfrm>
                <a:off x="0" y="1632"/>
                <a:ext cx="81" cy="410"/>
              </a:xfrm>
              <a:prstGeom prst="rect">
                <a:avLst/>
              </a:prstGeom>
              <a:noFill/>
            </p:spPr>
          </p:pic>
          <p:pic>
            <p:nvPicPr>
              <p:cNvPr id="9275" name="Picture 59" descr="NAPVB"/>
              <p:cNvPicPr>
                <a:picLocks noChangeAspect="1" noChangeArrowheads="1"/>
              </p:cNvPicPr>
              <p:nvPr/>
            </p:nvPicPr>
            <p:blipFill>
              <a:blip r:embed="rId4"/>
              <a:srcRect t="17004" r="92969"/>
              <a:stretch>
                <a:fillRect/>
              </a:stretch>
            </p:blipFill>
            <p:spPr bwMode="auto">
              <a:xfrm>
                <a:off x="0" y="2016"/>
                <a:ext cx="81" cy="410"/>
              </a:xfrm>
              <a:prstGeom prst="rect">
                <a:avLst/>
              </a:prstGeom>
              <a:noFill/>
            </p:spPr>
          </p:pic>
          <p:pic>
            <p:nvPicPr>
              <p:cNvPr id="9276" name="Picture 60" descr="NAPVB"/>
              <p:cNvPicPr>
                <a:picLocks noChangeAspect="1" noChangeArrowheads="1"/>
              </p:cNvPicPr>
              <p:nvPr/>
            </p:nvPicPr>
            <p:blipFill>
              <a:blip r:embed="rId4"/>
              <a:srcRect t="17004" r="92969"/>
              <a:stretch>
                <a:fillRect/>
              </a:stretch>
            </p:blipFill>
            <p:spPr bwMode="auto">
              <a:xfrm>
                <a:off x="0" y="2400"/>
                <a:ext cx="81" cy="410"/>
              </a:xfrm>
              <a:prstGeom prst="rect">
                <a:avLst/>
              </a:prstGeom>
              <a:noFill/>
            </p:spPr>
          </p:pic>
          <p:pic>
            <p:nvPicPr>
              <p:cNvPr id="9277" name="Picture 61" descr="NAPVB"/>
              <p:cNvPicPr>
                <a:picLocks noChangeAspect="1" noChangeArrowheads="1"/>
              </p:cNvPicPr>
              <p:nvPr/>
            </p:nvPicPr>
            <p:blipFill>
              <a:blip r:embed="rId4"/>
              <a:srcRect t="17004" r="92969"/>
              <a:stretch>
                <a:fillRect/>
              </a:stretch>
            </p:blipFill>
            <p:spPr bwMode="auto">
              <a:xfrm>
                <a:off x="0" y="2784"/>
                <a:ext cx="81" cy="410"/>
              </a:xfrm>
              <a:prstGeom prst="rect">
                <a:avLst/>
              </a:prstGeom>
              <a:noFill/>
            </p:spPr>
          </p:pic>
          <p:pic>
            <p:nvPicPr>
              <p:cNvPr id="9278" name="Picture 62" descr="NAPVB"/>
              <p:cNvPicPr>
                <a:picLocks noChangeAspect="1" noChangeArrowheads="1"/>
              </p:cNvPicPr>
              <p:nvPr/>
            </p:nvPicPr>
            <p:blipFill>
              <a:blip r:embed="rId4"/>
              <a:srcRect t="17004" r="92969"/>
              <a:stretch>
                <a:fillRect/>
              </a:stretch>
            </p:blipFill>
            <p:spPr bwMode="auto">
              <a:xfrm>
                <a:off x="0" y="3168"/>
                <a:ext cx="81" cy="410"/>
              </a:xfrm>
              <a:prstGeom prst="rect">
                <a:avLst/>
              </a:prstGeom>
              <a:noFill/>
            </p:spPr>
          </p:pic>
          <p:pic>
            <p:nvPicPr>
              <p:cNvPr id="9279" name="Picture 63" descr="NAPVB"/>
              <p:cNvPicPr>
                <a:picLocks noChangeAspect="1" noChangeArrowheads="1"/>
              </p:cNvPicPr>
              <p:nvPr/>
            </p:nvPicPr>
            <p:blipFill>
              <a:blip r:embed="rId4"/>
              <a:srcRect t="17004" r="92969"/>
              <a:stretch>
                <a:fillRect/>
              </a:stretch>
            </p:blipFill>
            <p:spPr bwMode="auto">
              <a:xfrm>
                <a:off x="0" y="3552"/>
                <a:ext cx="81" cy="410"/>
              </a:xfrm>
              <a:prstGeom prst="rect">
                <a:avLst/>
              </a:prstGeom>
              <a:noFill/>
            </p:spPr>
          </p:pic>
          <p:pic>
            <p:nvPicPr>
              <p:cNvPr id="9280" name="Picture 64" descr="NAPVB"/>
              <p:cNvPicPr>
                <a:picLocks noChangeAspect="1" noChangeArrowheads="1"/>
              </p:cNvPicPr>
              <p:nvPr/>
            </p:nvPicPr>
            <p:blipFill>
              <a:blip r:embed="rId4"/>
              <a:srcRect t="17004" r="92969"/>
              <a:stretch>
                <a:fillRect/>
              </a:stretch>
            </p:blipFill>
            <p:spPr bwMode="auto">
              <a:xfrm>
                <a:off x="0" y="3936"/>
                <a:ext cx="81" cy="410"/>
              </a:xfrm>
              <a:prstGeom prst="rect">
                <a:avLst/>
              </a:prstGeom>
              <a:noFill/>
            </p:spPr>
          </p:pic>
        </p:grpSp>
        <p:sp>
          <p:nvSpPr>
            <p:cNvPr id="9235" name="Rectangle 19"/>
            <p:cNvSpPr>
              <a:spLocks noChangeArrowheads="1"/>
            </p:cNvSpPr>
            <p:nvPr/>
          </p:nvSpPr>
          <p:spPr bwMode="hidden">
            <a:xfrm>
              <a:off x="501" y="1824"/>
              <a:ext cx="192" cy="624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36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237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267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238" name="Rectangle 22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 anchor="b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239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 anchor="b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 anchor="b"/>
          <a:lstStyle>
            <a:lvl1pPr>
              <a:defRPr/>
            </a:lvl1pPr>
          </a:lstStyle>
          <a:p>
            <a:fld id="{EA733963-908B-482F-9FB9-9A779EA3F5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C5E26-FFC0-45E3-82D7-F9037EB389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0EAA8-9FA4-4BC0-AF31-FCAB6664E6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CDCD7-CF20-443E-822E-9151A71290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888D2-9B75-42FD-ADFC-2B72CA0DD4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0DEA9-B8D2-4F18-B58F-9D75E16FF8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A944A-AE91-4836-AEC0-BFC36D2574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93AD3-4C9C-4E0B-BB43-A8489C5082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07C64-C0C8-415A-B668-98E461DDC7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AFBBC-92C9-442F-9EB3-25AFD9F741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A67EA-27F2-4224-A698-E4FAF6F0BF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roup 61"/>
          <p:cNvGrpSpPr>
            <a:grpSpLocks/>
          </p:cNvGrpSpPr>
          <p:nvPr/>
        </p:nvGrpSpPr>
        <p:grpSpPr bwMode="auto">
          <a:xfrm>
            <a:off x="0" y="0"/>
            <a:ext cx="9144000" cy="6899275"/>
            <a:chOff x="0" y="0"/>
            <a:chExt cx="5760" cy="4346"/>
          </a:xfrm>
        </p:grpSpPr>
        <p:sp>
          <p:nvSpPr>
            <p:cNvPr id="1072" name="Rectangle 48"/>
            <p:cNvSpPr>
              <a:spLocks noChangeArrowheads="1"/>
            </p:cNvSpPr>
            <p:nvPr userDrawn="1"/>
          </p:nvSpPr>
          <p:spPr bwMode="hidden">
            <a:xfrm>
              <a:off x="528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3" name="Rectangle 49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4704" cy="76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53" name="Picture 29" descr="NAPVB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0"/>
              <a:ext cx="1152" cy="494"/>
            </a:xfrm>
            <a:prstGeom prst="rect">
              <a:avLst/>
            </a:prstGeom>
            <a:noFill/>
          </p:spPr>
        </p:pic>
        <p:pic>
          <p:nvPicPr>
            <p:cNvPr id="1054" name="Picture 30" descr="NAPVB"/>
            <p:cNvPicPr>
              <a:picLocks noChangeAspect="1" noChangeArrowheads="1"/>
            </p:cNvPicPr>
            <p:nvPr userDrawn="1"/>
          </p:nvPicPr>
          <p:blipFill>
            <a:blip r:embed="rId13"/>
            <a:srcRect t="17004" r="92969"/>
            <a:stretch>
              <a:fillRect/>
            </a:stretch>
          </p:blipFill>
          <p:spPr bwMode="auto">
            <a:xfrm>
              <a:off x="0" y="480"/>
              <a:ext cx="81" cy="410"/>
            </a:xfrm>
            <a:prstGeom prst="rect">
              <a:avLst/>
            </a:prstGeom>
            <a:noFill/>
          </p:spPr>
        </p:pic>
        <p:pic>
          <p:nvPicPr>
            <p:cNvPr id="1055" name="Picture 31" descr="NAPVB"/>
            <p:cNvPicPr>
              <a:picLocks noChangeAspect="1" noChangeArrowheads="1"/>
            </p:cNvPicPr>
            <p:nvPr userDrawn="1"/>
          </p:nvPicPr>
          <p:blipFill>
            <a:blip r:embed="rId13"/>
            <a:srcRect t="17004" r="92969"/>
            <a:stretch>
              <a:fillRect/>
            </a:stretch>
          </p:blipFill>
          <p:spPr bwMode="auto">
            <a:xfrm>
              <a:off x="0" y="864"/>
              <a:ext cx="81" cy="410"/>
            </a:xfrm>
            <a:prstGeom prst="rect">
              <a:avLst/>
            </a:prstGeom>
            <a:noFill/>
          </p:spPr>
        </p:pic>
        <p:pic>
          <p:nvPicPr>
            <p:cNvPr id="1056" name="Picture 32" descr="NAPVB"/>
            <p:cNvPicPr>
              <a:picLocks noChangeAspect="1" noChangeArrowheads="1"/>
            </p:cNvPicPr>
            <p:nvPr userDrawn="1"/>
          </p:nvPicPr>
          <p:blipFill>
            <a:blip r:embed="rId13"/>
            <a:srcRect t="17004" r="92969"/>
            <a:stretch>
              <a:fillRect/>
            </a:stretch>
          </p:blipFill>
          <p:spPr bwMode="auto">
            <a:xfrm>
              <a:off x="0" y="1248"/>
              <a:ext cx="81" cy="410"/>
            </a:xfrm>
            <a:prstGeom prst="rect">
              <a:avLst/>
            </a:prstGeom>
            <a:noFill/>
          </p:spPr>
        </p:pic>
        <p:pic>
          <p:nvPicPr>
            <p:cNvPr id="1057" name="Picture 33" descr="NAPVB"/>
            <p:cNvPicPr>
              <a:picLocks noChangeAspect="1" noChangeArrowheads="1"/>
            </p:cNvPicPr>
            <p:nvPr userDrawn="1"/>
          </p:nvPicPr>
          <p:blipFill>
            <a:blip r:embed="rId13"/>
            <a:srcRect t="17004" r="92969"/>
            <a:stretch>
              <a:fillRect/>
            </a:stretch>
          </p:blipFill>
          <p:spPr bwMode="auto">
            <a:xfrm>
              <a:off x="0" y="1632"/>
              <a:ext cx="81" cy="410"/>
            </a:xfrm>
            <a:prstGeom prst="rect">
              <a:avLst/>
            </a:prstGeom>
            <a:noFill/>
          </p:spPr>
        </p:pic>
        <p:pic>
          <p:nvPicPr>
            <p:cNvPr id="1058" name="Picture 34" descr="NAPVB"/>
            <p:cNvPicPr>
              <a:picLocks noChangeAspect="1" noChangeArrowheads="1"/>
            </p:cNvPicPr>
            <p:nvPr userDrawn="1"/>
          </p:nvPicPr>
          <p:blipFill>
            <a:blip r:embed="rId13"/>
            <a:srcRect t="17004" r="92969"/>
            <a:stretch>
              <a:fillRect/>
            </a:stretch>
          </p:blipFill>
          <p:spPr bwMode="auto">
            <a:xfrm>
              <a:off x="0" y="2016"/>
              <a:ext cx="81" cy="410"/>
            </a:xfrm>
            <a:prstGeom prst="rect">
              <a:avLst/>
            </a:prstGeom>
            <a:noFill/>
          </p:spPr>
        </p:pic>
        <p:pic>
          <p:nvPicPr>
            <p:cNvPr id="1059" name="Picture 35" descr="NAPVB"/>
            <p:cNvPicPr>
              <a:picLocks noChangeAspect="1" noChangeArrowheads="1"/>
            </p:cNvPicPr>
            <p:nvPr userDrawn="1"/>
          </p:nvPicPr>
          <p:blipFill>
            <a:blip r:embed="rId13"/>
            <a:srcRect t="17004" r="92969"/>
            <a:stretch>
              <a:fillRect/>
            </a:stretch>
          </p:blipFill>
          <p:spPr bwMode="auto">
            <a:xfrm>
              <a:off x="0" y="2400"/>
              <a:ext cx="81" cy="410"/>
            </a:xfrm>
            <a:prstGeom prst="rect">
              <a:avLst/>
            </a:prstGeom>
            <a:noFill/>
          </p:spPr>
        </p:pic>
        <p:pic>
          <p:nvPicPr>
            <p:cNvPr id="1060" name="Picture 36" descr="NAPVB"/>
            <p:cNvPicPr>
              <a:picLocks noChangeAspect="1" noChangeArrowheads="1"/>
            </p:cNvPicPr>
            <p:nvPr userDrawn="1"/>
          </p:nvPicPr>
          <p:blipFill>
            <a:blip r:embed="rId13"/>
            <a:srcRect t="17004" r="92969"/>
            <a:stretch>
              <a:fillRect/>
            </a:stretch>
          </p:blipFill>
          <p:spPr bwMode="auto">
            <a:xfrm>
              <a:off x="0" y="2784"/>
              <a:ext cx="81" cy="410"/>
            </a:xfrm>
            <a:prstGeom prst="rect">
              <a:avLst/>
            </a:prstGeom>
            <a:noFill/>
          </p:spPr>
        </p:pic>
        <p:pic>
          <p:nvPicPr>
            <p:cNvPr id="1061" name="Picture 37" descr="NAPVB"/>
            <p:cNvPicPr>
              <a:picLocks noChangeAspect="1" noChangeArrowheads="1"/>
            </p:cNvPicPr>
            <p:nvPr userDrawn="1"/>
          </p:nvPicPr>
          <p:blipFill>
            <a:blip r:embed="rId13"/>
            <a:srcRect t="17004" r="92969"/>
            <a:stretch>
              <a:fillRect/>
            </a:stretch>
          </p:blipFill>
          <p:spPr bwMode="auto">
            <a:xfrm>
              <a:off x="0" y="3168"/>
              <a:ext cx="81" cy="410"/>
            </a:xfrm>
            <a:prstGeom prst="rect">
              <a:avLst/>
            </a:prstGeom>
            <a:noFill/>
          </p:spPr>
        </p:pic>
        <p:pic>
          <p:nvPicPr>
            <p:cNvPr id="1062" name="Picture 38" descr="NAPVB"/>
            <p:cNvPicPr>
              <a:picLocks noChangeAspect="1" noChangeArrowheads="1"/>
            </p:cNvPicPr>
            <p:nvPr userDrawn="1"/>
          </p:nvPicPr>
          <p:blipFill>
            <a:blip r:embed="rId13"/>
            <a:srcRect t="17004" r="92969"/>
            <a:stretch>
              <a:fillRect/>
            </a:stretch>
          </p:blipFill>
          <p:spPr bwMode="auto">
            <a:xfrm>
              <a:off x="0" y="3552"/>
              <a:ext cx="81" cy="410"/>
            </a:xfrm>
            <a:prstGeom prst="rect">
              <a:avLst/>
            </a:prstGeom>
            <a:noFill/>
          </p:spPr>
        </p:pic>
        <p:pic>
          <p:nvPicPr>
            <p:cNvPr id="1063" name="Picture 39" descr="NAPVB"/>
            <p:cNvPicPr>
              <a:picLocks noChangeAspect="1" noChangeArrowheads="1"/>
            </p:cNvPicPr>
            <p:nvPr userDrawn="1"/>
          </p:nvPicPr>
          <p:blipFill>
            <a:blip r:embed="rId13"/>
            <a:srcRect t="17004" r="92969"/>
            <a:stretch>
              <a:fillRect/>
            </a:stretch>
          </p:blipFill>
          <p:spPr bwMode="auto">
            <a:xfrm>
              <a:off x="0" y="3936"/>
              <a:ext cx="81" cy="410"/>
            </a:xfrm>
            <a:prstGeom prst="rect">
              <a:avLst/>
            </a:prstGeom>
            <a:noFill/>
          </p:spPr>
        </p:pic>
        <p:sp>
          <p:nvSpPr>
            <p:cNvPr id="1065" name="Rectangle 41" descr="Stationery"/>
            <p:cNvSpPr>
              <a:spLocks noChangeArrowheads="1"/>
            </p:cNvSpPr>
            <p:nvPr userDrawn="1"/>
          </p:nvSpPr>
          <p:spPr bwMode="auto">
            <a:xfrm>
              <a:off x="480" y="69"/>
              <a:ext cx="576" cy="416"/>
            </a:xfrm>
            <a:prstGeom prst="rect">
              <a:avLst/>
            </a:prstGeom>
            <a:blipFill dpi="0" rotWithShape="0">
              <a:blip r:embed="rId14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9" name="Rectangle 45" descr="Stationery"/>
            <p:cNvSpPr>
              <a:spLocks noChangeArrowheads="1"/>
            </p:cNvSpPr>
            <p:nvPr userDrawn="1"/>
          </p:nvSpPr>
          <p:spPr bwMode="auto">
            <a:xfrm>
              <a:off x="31" y="67"/>
              <a:ext cx="497" cy="4253"/>
            </a:xfrm>
            <a:prstGeom prst="rect">
              <a:avLst/>
            </a:prstGeom>
            <a:blipFill dpi="0" rotWithShape="0">
              <a:blip r:embed="rId14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71" name="Picture 47" descr="ANABNR2"/>
            <p:cNvPicPr>
              <a:picLocks noChangeAspect="1" noChangeArrowheads="1"/>
            </p:cNvPicPr>
            <p:nvPr userDrawn="1"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816" y="0"/>
              <a:ext cx="4944" cy="495"/>
            </a:xfrm>
            <a:prstGeom prst="rect">
              <a:avLst/>
            </a:prstGeom>
            <a:noFill/>
          </p:spPr>
        </p:pic>
        <p:sp>
          <p:nvSpPr>
            <p:cNvPr id="1076" name="Rectangle 52"/>
            <p:cNvSpPr>
              <a:spLocks noChangeArrowheads="1"/>
            </p:cNvSpPr>
            <p:nvPr userDrawn="1"/>
          </p:nvSpPr>
          <p:spPr bwMode="auto">
            <a:xfrm>
              <a:off x="336" y="288"/>
              <a:ext cx="1440" cy="192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2"/>
                </a:solidFill>
              </a:defRPr>
            </a:lvl1pPr>
          </a:lstStyle>
          <a:p>
            <a:fld id="{46AADF58-3DFE-4D86-9333-E044794078C4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370013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712913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rustih.ru/citaty-afanasiya-feta/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Литературная игра </a:t>
            </a:r>
            <a:br>
              <a:rPr lang="ru-RU" dirty="0" smtClean="0"/>
            </a:br>
            <a:r>
              <a:rPr lang="ru-RU" dirty="0" smtClean="0"/>
              <a:t>«Русские писатели 19 века»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4267200"/>
            <a:ext cx="5643602" cy="1752600"/>
          </a:xfrm>
        </p:spPr>
        <p:txBody>
          <a:bodyPr/>
          <a:lstStyle/>
          <a:p>
            <a:r>
              <a:rPr lang="ru-RU" sz="2400" dirty="0" smtClean="0"/>
              <a:t>Подготовила учитель</a:t>
            </a:r>
          </a:p>
          <a:p>
            <a:r>
              <a:rPr lang="ru-RU" sz="2400" dirty="0" smtClean="0"/>
              <a:t> МОУ «Гимназия»  </a:t>
            </a:r>
          </a:p>
          <a:p>
            <a:r>
              <a:rPr lang="ru-RU" sz="2400" dirty="0" smtClean="0"/>
              <a:t>г. Устюжна Вологодской обл.</a:t>
            </a:r>
          </a:p>
          <a:p>
            <a:r>
              <a:rPr lang="ru-RU" sz="2400" dirty="0" smtClean="0"/>
              <a:t>  </a:t>
            </a:r>
            <a:r>
              <a:rPr lang="ru-RU" sz="2400" dirty="0" err="1" smtClean="0"/>
              <a:t>Мушкатерова</a:t>
            </a:r>
            <a:r>
              <a:rPr lang="ru-RU" sz="2400" dirty="0" smtClean="0"/>
              <a:t> Л.В.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214290"/>
            <a:ext cx="7035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3. По иллюстрации  узнайте произведение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21506" name="Picture 2" descr="http://afisha.mosreg.ru/sites/default/files/events_photo/0_62ff4_1ee0cedc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1644" y="1285860"/>
            <a:ext cx="8292356" cy="557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 descr="https://img.labirint.ru/images/comments_pic/0923/02laba0811244217247.jp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2" name="Picture 4" descr="http://www.proznanie.ru/photo/image12963793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4572032" cy="6153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4" name="Picture 6" descr="Иллюстрация к рассказу «Злоумышленник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42852"/>
            <a:ext cx="4108201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https://ds02.infourok.ru/uploads/ex/0893/00044e52-5414f7f4/img3.jp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0" name="Picture 4" descr="Н. Некрасов. &quot;Крестьянские дети&quot;. иллюстрации В. Бескаравайного"/>
          <p:cNvPicPr>
            <a:picLocks noChangeAspect="1" noChangeArrowheads="1"/>
          </p:cNvPicPr>
          <p:nvPr/>
        </p:nvPicPr>
        <p:blipFill>
          <a:blip r:embed="rId2"/>
          <a:srcRect l="24500" t="36438" b="104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«Ванька»"/>
          <p:cNvPicPr>
            <a:picLocks noChangeAspect="1" noChangeArrowheads="1"/>
          </p:cNvPicPr>
          <p:nvPr/>
        </p:nvPicPr>
        <p:blipFill>
          <a:blip r:embed="rId2"/>
          <a:srcRect l="47656" t="16666" r="11719" b="3125"/>
          <a:stretch>
            <a:fillRect/>
          </a:stretch>
        </p:blipFill>
        <p:spPr bwMode="auto">
          <a:xfrm>
            <a:off x="1000100" y="785794"/>
            <a:ext cx="3714776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 descr="http://images.myshared.ru/4/263121/slide_7.jpg"/>
          <p:cNvPicPr>
            <a:picLocks noChangeAspect="1" noChangeArrowheads="1"/>
          </p:cNvPicPr>
          <p:nvPr/>
        </p:nvPicPr>
        <p:blipFill>
          <a:blip r:embed="rId3"/>
          <a:srcRect t="16250" r="50312"/>
          <a:stretch>
            <a:fillRect/>
          </a:stretch>
        </p:blipFill>
        <p:spPr bwMode="auto">
          <a:xfrm>
            <a:off x="4786313" y="1285860"/>
            <a:ext cx="4238303" cy="5357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3.bp.blogspot.com/-Kri3bBpF_CQ/VhW7YqOG_NI/AAAAAAAAIis/QOpwsE4a0Z8/s1600/Illjustracija-rasskaz-Mumu-Turgeneva-hudozhnik-N-Rashhektaev-derevn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857232"/>
            <a:ext cx="3530888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http://4.bp.blogspot.com/-c0oOlmyuGH4/VhW7YdvdPTI/AAAAAAAAIig/GjpuVzqm4MY/s1600/Illjustracija-rasskaz-Mumu-Turgeneva-hudozhnik-N-Rashhektaev-barynj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928670"/>
            <a:ext cx="3868102" cy="518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Рассказы А.П. Чех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928670"/>
            <a:ext cx="4076700" cy="5572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http://apchekhov.ru/books/item/f00/s00/z0000025/pic/0001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3810" y="1071546"/>
            <a:ext cx="4220190" cy="557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Н. Некрасов. &quot;Крестьянские дети&quot;. иллюстрации В. Бескаравайног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3442"/>
            <a:ext cx="8429652" cy="6714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Иллюстрации к рассказу"/>
          <p:cNvPicPr>
            <a:picLocks noChangeAspect="1" noChangeArrowheads="1"/>
          </p:cNvPicPr>
          <p:nvPr/>
        </p:nvPicPr>
        <p:blipFill>
          <a:blip r:embed="rId2"/>
          <a:srcRect l="53906" t="27083" r="4687" b="13541"/>
          <a:stretch>
            <a:fillRect/>
          </a:stretch>
        </p:blipFill>
        <p:spPr bwMode="auto">
          <a:xfrm>
            <a:off x="4643438" y="928670"/>
            <a:ext cx="4297560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Иллюстрации к рассказу"/>
          <p:cNvPicPr>
            <a:picLocks noChangeAspect="1" noChangeArrowheads="1"/>
          </p:cNvPicPr>
          <p:nvPr/>
        </p:nvPicPr>
        <p:blipFill>
          <a:blip r:embed="rId3"/>
          <a:srcRect l="51563" t="5208" r="6249" b="9375"/>
          <a:stretch>
            <a:fillRect/>
          </a:stretch>
        </p:blipFill>
        <p:spPr bwMode="auto">
          <a:xfrm>
            <a:off x="857224" y="785794"/>
            <a:ext cx="3857652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static.newauction.ru/offer_images/2015/12/08/10/big/Q/qNHGnROSOMl/bojm_1950_v_ovrage_chekhov.jpg"/>
          <p:cNvPicPr>
            <a:picLocks noChangeAspect="1" noChangeArrowheads="1"/>
          </p:cNvPicPr>
          <p:nvPr/>
        </p:nvPicPr>
        <p:blipFill>
          <a:blip r:embed="rId2"/>
          <a:srcRect l="8094" t="6836" r="4226" b="12109"/>
          <a:stretch>
            <a:fillRect/>
          </a:stretch>
        </p:blipFill>
        <p:spPr bwMode="auto">
          <a:xfrm>
            <a:off x="857224" y="857232"/>
            <a:ext cx="4016134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Апсит А. П. Иллюстрация к рассказу А.П. Чехова «Пересолил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3395" y="1357274"/>
            <a:ext cx="4310605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illjustracii-rasskaz-Mumu-Turgeneva-kartinki-risunki-Gerasim-bochka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2" name="Picture 4" descr="http://4.bp.blogspot.com/-XDFH0tZopGU/VhW7Sj2MWCI/AAAAAAAAIiA/76Mv6N_uuZA/s1600/Illjustracija-rasskaz-Mumu-Turgeneva-hudozhnik-N-Rashhektaev-dvornik-Gerasi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357298"/>
            <a:ext cx="6896100" cy="5019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SAM_07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89711"/>
            <a:ext cx="4357718" cy="3268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user\AppData\Local\Temp\Rar$DI31.457\SAM_0790.JPG"/>
          <p:cNvPicPr>
            <a:picLocks noChangeAspect="1" noChangeArrowheads="1"/>
          </p:cNvPicPr>
          <p:nvPr/>
        </p:nvPicPr>
        <p:blipFill>
          <a:blip r:embed="rId3" cstate="print"/>
          <a:srcRect l="20312"/>
          <a:stretch>
            <a:fillRect/>
          </a:stretch>
        </p:blipFill>
        <p:spPr bwMode="auto">
          <a:xfrm>
            <a:off x="4714876" y="3286124"/>
            <a:ext cx="4429124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Users\user\Documents\SAM_07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57166"/>
            <a:ext cx="4857752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C:\Users\user\AppData\Local\Temp\Rar$DI04.669\SAM_07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14290"/>
            <a:ext cx="4357686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85728"/>
            <a:ext cx="4147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ФИЗКУЛЬТМИНУТКА</a:t>
            </a:r>
            <a:r>
              <a:rPr lang="ru-RU" sz="2800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endParaRPr lang="ru-RU" sz="28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7620" y="178592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err="1" smtClean="0"/>
              <a:t>Хомка-хомка</a:t>
            </a:r>
            <a:r>
              <a:rPr lang="ru-RU" sz="2800" dirty="0" smtClean="0"/>
              <a:t>, хомячок</a:t>
            </a:r>
          </a:p>
          <a:p>
            <a:r>
              <a:rPr lang="ru-RU" sz="2800" dirty="0" smtClean="0"/>
              <a:t> </a:t>
            </a:r>
            <a:r>
              <a:rPr lang="ru-RU" sz="2800" dirty="0" err="1" smtClean="0"/>
              <a:t>Хомка-хомка</a:t>
            </a:r>
            <a:r>
              <a:rPr lang="ru-RU" sz="2800" dirty="0" smtClean="0"/>
              <a:t>, хомячок,</a:t>
            </a:r>
          </a:p>
          <a:p>
            <a:r>
              <a:rPr lang="ru-RU" sz="2800" dirty="0" smtClean="0"/>
              <a:t> </a:t>
            </a:r>
            <a:r>
              <a:rPr lang="ru-RU" sz="2800" dirty="0" err="1" smtClean="0"/>
              <a:t>Полосатенький</a:t>
            </a:r>
            <a:r>
              <a:rPr lang="ru-RU" sz="2800" dirty="0" smtClean="0"/>
              <a:t> бочок.</a:t>
            </a:r>
          </a:p>
          <a:p>
            <a:r>
              <a:rPr lang="ru-RU" sz="2800" dirty="0" smtClean="0"/>
              <a:t> </a:t>
            </a:r>
            <a:r>
              <a:rPr lang="ru-RU" sz="2800" dirty="0" err="1" smtClean="0"/>
              <a:t>Хомка</a:t>
            </a:r>
            <a:r>
              <a:rPr lang="ru-RU" sz="2800" dirty="0" smtClean="0"/>
              <a:t> раненько встает,</a:t>
            </a:r>
          </a:p>
          <a:p>
            <a:r>
              <a:rPr lang="ru-RU" sz="2800" dirty="0" smtClean="0"/>
              <a:t> Щеки моет, шейку трёт.</a:t>
            </a:r>
          </a:p>
          <a:p>
            <a:r>
              <a:rPr lang="ru-RU" sz="2800" dirty="0" smtClean="0"/>
              <a:t> Подметает </a:t>
            </a:r>
            <a:r>
              <a:rPr lang="ru-RU" sz="2800" dirty="0" err="1" smtClean="0"/>
              <a:t>хомка</a:t>
            </a:r>
            <a:r>
              <a:rPr lang="ru-RU" sz="2800" dirty="0" smtClean="0"/>
              <a:t> хату</a:t>
            </a:r>
          </a:p>
          <a:p>
            <a:r>
              <a:rPr lang="ru-RU" sz="2800" dirty="0" smtClean="0"/>
              <a:t> И выходит на зарядку.</a:t>
            </a:r>
          </a:p>
          <a:p>
            <a:r>
              <a:rPr lang="ru-RU" sz="2800" dirty="0" smtClean="0"/>
              <a:t> Раз, два, три, четыре, пять!</a:t>
            </a:r>
          </a:p>
          <a:p>
            <a:r>
              <a:rPr lang="ru-RU" sz="2800" dirty="0" smtClean="0"/>
              <a:t> </a:t>
            </a:r>
            <a:r>
              <a:rPr lang="ru-RU" sz="2800" dirty="0" err="1" smtClean="0"/>
              <a:t>Хомка</a:t>
            </a:r>
            <a:r>
              <a:rPr lang="ru-RU" sz="2800" dirty="0" smtClean="0"/>
              <a:t> хочет сильным стать.</a:t>
            </a:r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857232"/>
            <a:ext cx="281373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img.fonwall.ru/o/9/00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8" name="Picture 4" descr="http://wallpaper-house.com/data/out/10/wallpaper2you_391431.jpg"/>
          <p:cNvPicPr>
            <a:picLocks noChangeAspect="1" noChangeArrowheads="1"/>
          </p:cNvPicPr>
          <p:nvPr/>
        </p:nvPicPr>
        <p:blipFill>
          <a:blip r:embed="rId2"/>
          <a:srcRect l="19286" r="18035" b="60989"/>
          <a:stretch>
            <a:fillRect/>
          </a:stretch>
        </p:blipFill>
        <p:spPr bwMode="auto">
          <a:xfrm>
            <a:off x="785786" y="785794"/>
            <a:ext cx="8358214" cy="6072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85984" y="928670"/>
            <a:ext cx="6429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4) Какому литературному герою, изученных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 произведений , создан памятник?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вто\Рабочий стол\13\Му-м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290"/>
            <a:ext cx="4000497" cy="3155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6" descr="0_3ac78_b68bdcdb_-2-XL-225x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197">
            <a:off x="5937721" y="66089"/>
            <a:ext cx="3117032" cy="4154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7" descr="65914_fontanka_014-300x2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3" y="3429000"/>
            <a:ext cx="4191029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namonitore.ru/uploads/catalog/morskie/delfini_na_zakate_1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857232"/>
            <a:ext cx="8286776" cy="600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57224" y="1142984"/>
            <a:ext cx="8286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Каким ещё литературным  героям   созданы памятники?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50px-Schaerbeek_Parc_Josaphat_9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37629">
            <a:off x="379117" y="333676"/>
            <a:ext cx="2680928" cy="4019621"/>
          </a:xfrm>
          <a:prstGeom prst="rect">
            <a:avLst/>
          </a:prstGeom>
          <a:noFill/>
          <a:ln w="28575">
            <a:solidFill>
              <a:srgbClr val="594DF1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0034" y="3929066"/>
            <a:ext cx="2295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+mn-lt"/>
              </a:rPr>
              <a:t>Памятник  Золушке</a:t>
            </a:r>
            <a:endParaRPr lang="ru-RU" b="1" dirty="0">
              <a:latin typeface="+mn-lt"/>
            </a:endParaRPr>
          </a:p>
        </p:txBody>
      </p:sp>
      <p:pic>
        <p:nvPicPr>
          <p:cNvPr id="4" name="Picture 2" descr="лягушка-путешественница"/>
          <p:cNvPicPr>
            <a:picLocks noChangeAspect="1" noChangeArrowheads="1"/>
          </p:cNvPicPr>
          <p:nvPr/>
        </p:nvPicPr>
        <p:blipFill>
          <a:blip r:embed="rId3"/>
          <a:srcRect r="30318"/>
          <a:stretch>
            <a:fillRect/>
          </a:stretch>
        </p:blipFill>
        <p:spPr bwMode="auto">
          <a:xfrm rot="193510">
            <a:off x="2871856" y="376080"/>
            <a:ext cx="3300412" cy="3143250"/>
          </a:xfrm>
          <a:prstGeom prst="rect">
            <a:avLst/>
          </a:prstGeom>
          <a:noFill/>
          <a:ln w="28575">
            <a:solidFill>
              <a:srgbClr val="594DF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488" y="2714620"/>
            <a:ext cx="2357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Памятник лягушке-путешественнице</a:t>
            </a:r>
            <a:endParaRPr lang="ru-RU" dirty="0"/>
          </a:p>
        </p:txBody>
      </p:sp>
      <p:pic>
        <p:nvPicPr>
          <p:cNvPr id="6" name="Picture 2" descr="маугли. багир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9178">
            <a:off x="5747401" y="84146"/>
            <a:ext cx="3198835" cy="2650968"/>
          </a:xfrm>
          <a:prstGeom prst="rect">
            <a:avLst/>
          </a:prstGeom>
          <a:noFill/>
          <a:ln w="28575">
            <a:solidFill>
              <a:srgbClr val="594DF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00760" y="2214554"/>
            <a:ext cx="1956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Памятник </a:t>
            </a:r>
            <a:r>
              <a:rPr lang="ru-RU" dirty="0" err="1" smtClean="0"/>
              <a:t>Маугли</a:t>
            </a:r>
            <a:endParaRPr lang="ru-RU" dirty="0"/>
          </a:p>
        </p:txBody>
      </p:sp>
      <p:pic>
        <p:nvPicPr>
          <p:cNvPr id="8" name="Picture 3" descr="C:\Documents and Settings\авто\Рабочий стол\13\Кихот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2571744"/>
            <a:ext cx="3516313" cy="2071687"/>
          </a:xfrm>
          <a:prstGeom prst="rect">
            <a:avLst/>
          </a:prstGeom>
          <a:noFill/>
          <a:ln w="28575">
            <a:solidFill>
              <a:srgbClr val="594DF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786446" y="4214818"/>
            <a:ext cx="2386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Памятник Дон Кихоту</a:t>
            </a:r>
            <a:endParaRPr lang="ru-RU" dirty="0"/>
          </a:p>
        </p:txBody>
      </p:sp>
      <p:pic>
        <p:nvPicPr>
          <p:cNvPr id="10" name="Picture 2" descr="C:\Documents and Settings\авто\Рабочий стол\13\Бременские муз.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2559">
            <a:off x="2961930" y="3538738"/>
            <a:ext cx="2062876" cy="3057272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71736" y="5929330"/>
            <a:ext cx="2545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Памятник  </a:t>
            </a:r>
            <a:r>
              <a:rPr lang="ru-RU" dirty="0" err="1" smtClean="0"/>
              <a:t>Бременским</a:t>
            </a:r>
            <a:r>
              <a:rPr lang="ru-RU" dirty="0" smtClean="0"/>
              <a:t> </a:t>
            </a:r>
          </a:p>
          <a:p>
            <a:r>
              <a:rPr lang="ru-RU" dirty="0" smtClean="0"/>
              <a:t>музыкантам</a:t>
            </a:r>
            <a:endParaRPr lang="ru-RU" dirty="0"/>
          </a:p>
        </p:txBody>
      </p:sp>
      <p:pic>
        <p:nvPicPr>
          <p:cNvPr id="12" name="Picture 6" descr="20100616104342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95178">
            <a:off x="848986" y="4329237"/>
            <a:ext cx="1579412" cy="2272419"/>
          </a:xfrm>
          <a:prstGeom prst="rect">
            <a:avLst/>
          </a:prstGeom>
          <a:noFill/>
          <a:ln w="28575">
            <a:solidFill>
              <a:srgbClr val="594DF1"/>
            </a:solidFill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14282" y="6143644"/>
            <a:ext cx="22455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+mn-lt"/>
                <a:ea typeface="Times New Roman" pitchFamily="18" charset="0"/>
                <a:cs typeface="Arial" charset="0"/>
              </a:rPr>
              <a:t>соба</a:t>
            </a:r>
            <a:r>
              <a:rPr lang="ru-RU" dirty="0" smtClean="0">
                <a:latin typeface="+mn-lt"/>
                <a:ea typeface="Times New Roman" pitchFamily="18" charset="0"/>
                <a:cs typeface="Arial" charset="0"/>
              </a:rPr>
              <a:t>ке Белому </a:t>
            </a:r>
            <a:r>
              <a:rPr lang="ru-RU" dirty="0" err="1" smtClean="0">
                <a:latin typeface="+mn-lt"/>
                <a:ea typeface="Times New Roman" pitchFamily="18" charset="0"/>
                <a:cs typeface="Arial" charset="0"/>
              </a:rPr>
              <a:t>Биму</a:t>
            </a:r>
            <a:r>
              <a:rPr lang="ru-RU" dirty="0" smtClean="0">
                <a:solidFill>
                  <a:schemeClr val="tx2"/>
                </a:solidFill>
                <a:latin typeface="+mn-lt"/>
                <a:ea typeface="Times New Roman" pitchFamily="18" charset="0"/>
                <a:cs typeface="Arial" charset="0"/>
              </a:rPr>
              <a:t> </a:t>
            </a:r>
          </a:p>
          <a:p>
            <a:r>
              <a:rPr lang="ru-RU" dirty="0" smtClean="0">
                <a:solidFill>
                  <a:schemeClr val="tx2"/>
                </a:solidFill>
                <a:latin typeface="+mn-lt"/>
                <a:ea typeface="Times New Roman" pitchFamily="18" charset="0"/>
                <a:cs typeface="Arial" charset="0"/>
              </a:rPr>
              <a:t>Черн</a:t>
            </a:r>
            <a:r>
              <a:rPr lang="ru-RU" dirty="0" smtClean="0">
                <a:latin typeface="+mn-lt"/>
                <a:ea typeface="Times New Roman" pitchFamily="18" charset="0"/>
                <a:cs typeface="Arial" charset="0"/>
              </a:rPr>
              <a:t>ое</a:t>
            </a:r>
            <a:r>
              <a:rPr lang="ru-RU" dirty="0" smtClean="0">
                <a:solidFill>
                  <a:schemeClr val="tx2"/>
                </a:solidFill>
                <a:latin typeface="+mn-lt"/>
                <a:ea typeface="Times New Roman" pitchFamily="18" charset="0"/>
                <a:cs typeface="Arial" charset="0"/>
              </a:rPr>
              <a:t> </a:t>
            </a:r>
            <a:r>
              <a:rPr lang="ru-RU" dirty="0" smtClean="0">
                <a:latin typeface="+mn-lt"/>
                <a:ea typeface="Times New Roman" pitchFamily="18" charset="0"/>
                <a:cs typeface="Arial" charset="0"/>
              </a:rPr>
              <a:t>Ухо</a:t>
            </a:r>
            <a:r>
              <a:rPr lang="ru-RU" dirty="0" smtClean="0">
                <a:solidFill>
                  <a:schemeClr val="tx2"/>
                </a:solidFill>
                <a:latin typeface="+mn-lt"/>
                <a:ea typeface="Times New Roman" pitchFamily="18" charset="0"/>
                <a:cs typeface="Arial" charset="0"/>
              </a:rPr>
              <a:t> </a:t>
            </a:r>
            <a:endParaRPr lang="ru-RU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4" name="Picture 2" descr="C:\Documents and Settings\авто\Рабочий стол\Широва А.И\Русалочка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73593">
            <a:off x="5482280" y="4669410"/>
            <a:ext cx="1761568" cy="2145500"/>
          </a:xfrm>
          <a:prstGeom prst="rect">
            <a:avLst/>
          </a:prstGeom>
          <a:noFill/>
          <a:ln w="28575">
            <a:solidFill>
              <a:srgbClr val="594DF1"/>
            </a:solidFill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429520" y="5500702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Памятник </a:t>
            </a:r>
          </a:p>
          <a:p>
            <a:r>
              <a:rPr lang="ru-RU" dirty="0" smtClean="0"/>
              <a:t>Русалочке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14290"/>
            <a:ext cx="5364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5. Портрет литературного героя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928670"/>
            <a:ext cx="5214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 описанию  назовите  героя и произведение,  где он  изображён</a:t>
            </a:r>
            <a:endParaRPr lang="ru-RU" sz="2400" b="1" dirty="0"/>
          </a:p>
        </p:txBody>
      </p:sp>
      <p:pic>
        <p:nvPicPr>
          <p:cNvPr id="33794" name="Picture 2" descr="http://skyslogan.ru/uploads/posts/2017-08/1502780698_405011_original.jpg"/>
          <p:cNvPicPr>
            <a:picLocks noChangeAspect="1" noChangeArrowheads="1"/>
          </p:cNvPicPr>
          <p:nvPr/>
        </p:nvPicPr>
        <p:blipFill>
          <a:blip r:embed="rId2"/>
          <a:srcRect r="58750" b="26611"/>
          <a:stretch>
            <a:fillRect/>
          </a:stretch>
        </p:blipFill>
        <p:spPr bwMode="auto">
          <a:xfrm>
            <a:off x="6429388" y="785794"/>
            <a:ext cx="2500330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28662" y="2285992"/>
            <a:ext cx="61150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Прибежала девочка –</a:t>
            </a:r>
          </a:p>
          <a:p>
            <a:r>
              <a:rPr lang="ru-RU" sz="3600" dirty="0" smtClean="0"/>
              <a:t> тоненькая, худенькая, </a:t>
            </a:r>
          </a:p>
          <a:p>
            <a:r>
              <a:rPr lang="ru-RU" sz="3600" dirty="0" smtClean="0"/>
              <a:t>лет 13 и  на чёрного похожа…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https://i.ytimg.com/vi/P3q9EAWkEXM/hqdefault.jp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https://arhivurokov.ru/multiurok/html/2017/01/09/s_5873bd665b1cd/img17.jp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2" name="Picture 6" descr="http://gostei.ru/uploads/posts/2013-09/1380108905_mu-mu-9.jpg"/>
          <p:cNvPicPr>
            <a:picLocks noChangeAspect="1" noChangeArrowheads="1"/>
          </p:cNvPicPr>
          <p:nvPr/>
        </p:nvPicPr>
        <p:blipFill>
          <a:blip r:embed="rId2"/>
          <a:srcRect b="8772"/>
          <a:stretch>
            <a:fillRect/>
          </a:stretch>
        </p:blipFill>
        <p:spPr bwMode="auto">
          <a:xfrm>
            <a:off x="4572000" y="928670"/>
            <a:ext cx="4138692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071934" y="4572008"/>
            <a:ext cx="48339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Мужчина 12 вершков роста, сложенный богатырём…</a:t>
            </a:r>
            <a:endParaRPr lang="ru-RU" sz="3600" dirty="0"/>
          </a:p>
        </p:txBody>
      </p:sp>
      <p:pic>
        <p:nvPicPr>
          <p:cNvPr id="6" name="Picture 4" descr="http://4.bp.blogspot.com/-XDFH0tZopGU/VhW7Sj2MWCI/AAAAAAAAIiA/76Mv6N_uuZA/s1600/Illjustracija-rasskaz-Mumu-Turgeneva-hudozhnik-N-Rashhektaev-dvornik-Gerasim.jpg"/>
          <p:cNvPicPr>
            <a:picLocks noChangeAspect="1" noChangeArrowheads="1"/>
          </p:cNvPicPr>
          <p:nvPr/>
        </p:nvPicPr>
        <p:blipFill>
          <a:blip r:embed="rId3"/>
          <a:srcRect l="34185" r="21270"/>
          <a:stretch>
            <a:fillRect/>
          </a:stretch>
        </p:blipFill>
        <p:spPr bwMode="auto">
          <a:xfrm>
            <a:off x="1000100" y="857232"/>
            <a:ext cx="3071834" cy="5019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 descr="https://myslide.ru/documents_3/74f33a59104320377e208f27f80557d4/img4.jp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4" name="Picture 4" descr="http://www.kino-teatr.ru/acter/photo/6/4/4046/pv_1205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7171" y="1142984"/>
            <a:ext cx="4667283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714744" y="4786322"/>
            <a:ext cx="5250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…мужчина грузный, толстый, весь красный…</a:t>
            </a:r>
            <a:endParaRPr lang="ru-RU" sz="3600" dirty="0"/>
          </a:p>
        </p:txBody>
      </p:sp>
      <p:pic>
        <p:nvPicPr>
          <p:cNvPr id="5" name="Picture 4" descr="Иллюстрации к рассказу"/>
          <p:cNvPicPr>
            <a:picLocks noChangeAspect="1" noChangeArrowheads="1"/>
          </p:cNvPicPr>
          <p:nvPr/>
        </p:nvPicPr>
        <p:blipFill>
          <a:blip r:embed="rId3"/>
          <a:srcRect l="53906" t="27083" r="4687" b="13541"/>
          <a:stretch>
            <a:fillRect/>
          </a:stretch>
        </p:blipFill>
        <p:spPr bwMode="auto">
          <a:xfrm>
            <a:off x="285720" y="928670"/>
            <a:ext cx="3500462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https://ds04.infourok.ru/uploads/ex/09a8/000cb3d7-bce0f140/hello_html_2544d8d2.jp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AutoShape 4" descr="https://2ch.hk/diy/arch/wakaba/src/1366365183570.jp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70" name="Picture 6" descr="http://setadra.ru/wp-content/uploads/2012/09/zloumishlennik.jpg"/>
          <p:cNvPicPr>
            <a:picLocks noChangeAspect="1" noChangeArrowheads="1"/>
          </p:cNvPicPr>
          <p:nvPr/>
        </p:nvPicPr>
        <p:blipFill>
          <a:blip r:embed="rId2"/>
          <a:srcRect r="36667"/>
          <a:stretch>
            <a:fillRect/>
          </a:stretch>
        </p:blipFill>
        <p:spPr bwMode="auto">
          <a:xfrm>
            <a:off x="6000760" y="852704"/>
            <a:ext cx="2714643" cy="6005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28662" y="1428736"/>
            <a:ext cx="480657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…обросшее волосами</a:t>
            </a:r>
          </a:p>
          <a:p>
            <a:r>
              <a:rPr lang="ru-RU" sz="3200" dirty="0" smtClean="0"/>
              <a:t> и изъеденное рябина </a:t>
            </a:r>
          </a:p>
          <a:p>
            <a:r>
              <a:rPr lang="ru-RU" sz="3200" dirty="0" smtClean="0"/>
              <a:t>лицо и глаза,  едва видные</a:t>
            </a:r>
          </a:p>
          <a:p>
            <a:r>
              <a:rPr lang="ru-RU" sz="3200" dirty="0" smtClean="0"/>
              <a:t> из-за густых, </a:t>
            </a:r>
          </a:p>
          <a:p>
            <a:r>
              <a:rPr lang="ru-RU" sz="3200" dirty="0" smtClean="0"/>
              <a:t>нависших  бровей , </a:t>
            </a:r>
          </a:p>
          <a:p>
            <a:r>
              <a:rPr lang="ru-RU" sz="3200" dirty="0" smtClean="0"/>
              <a:t>имеют выражение</a:t>
            </a:r>
          </a:p>
          <a:p>
            <a:r>
              <a:rPr lang="ru-RU" sz="3200" dirty="0" smtClean="0"/>
              <a:t> угрюмой суровости…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uslide.ru/images/16/22523/960/img8.jpg"/>
          <p:cNvPicPr>
            <a:picLocks noChangeAspect="1" noChangeArrowheads="1"/>
          </p:cNvPicPr>
          <p:nvPr/>
        </p:nvPicPr>
        <p:blipFill>
          <a:blip r:embed="rId2"/>
          <a:srcRect l="3125" t="3125" r="53125" b="17708"/>
          <a:stretch>
            <a:fillRect/>
          </a:stretch>
        </p:blipFill>
        <p:spPr bwMode="auto">
          <a:xfrm>
            <a:off x="357158" y="785794"/>
            <a:ext cx="4000528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500562" y="1214422"/>
            <a:ext cx="44291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…женщина лет 28, маленькая, </a:t>
            </a:r>
          </a:p>
          <a:p>
            <a:r>
              <a:rPr lang="ru-RU" sz="3600" dirty="0" smtClean="0"/>
              <a:t>белокурая, с родинками</a:t>
            </a:r>
          </a:p>
          <a:p>
            <a:r>
              <a:rPr lang="ru-RU" sz="3600" dirty="0" smtClean="0"/>
              <a:t>на левой щеке…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AppData\Local\Temp\Rar$DI09.701\SAM_07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1064" y="428604"/>
            <a:ext cx="428628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user\AppData\Local\Temp\Rar$DI17.873\SAM_07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3" y="428604"/>
            <a:ext cx="4191029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AppData\Local\Temp\Rar$DI22.176\SAM_07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589735"/>
            <a:ext cx="4357686" cy="3268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user\AppData\Local\Temp\Rar$DI26.747\SAM_07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4290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538" y="0"/>
            <a:ext cx="69138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Словесно так создайте портрет  одноклассника, 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чтобы все поняли, кто это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4" name="Picture 6" descr="http://novorossy.ru/d/769425/d/f200683ef78112f036f5c951b02d53e4_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6072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14290"/>
            <a:ext cx="5409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6. Литература – искусство слова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642918"/>
            <a:ext cx="5310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Соотнесите термин и его толкование</a:t>
            </a:r>
            <a:endParaRPr lang="ru-RU" sz="2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57224" y="1214422"/>
          <a:ext cx="7500989" cy="5214674"/>
        </p:xfrm>
        <a:graphic>
          <a:graphicData uri="http://schemas.openxmlformats.org/drawingml/2006/table">
            <a:tbl>
              <a:tblPr/>
              <a:tblGrid>
                <a:gridCol w="3403024"/>
                <a:gridCol w="4097965"/>
              </a:tblGrid>
              <a:tr h="458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1. Олицетворение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1. Образное определение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2. Эпитет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2. Обратный порядок слов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1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3. Инверсия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3. Перенесение человеческих черт на неодушевлённые предметы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4. Сравнение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4. </a:t>
                      </a: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Слова в переносном значении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5. Риторическое обращение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5. </a:t>
                      </a: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Сопоставление одного предмета с другим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9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6.Метафора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6. </a:t>
                      </a: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Слово или сочетание слов, называющее неодушевлённый предмет,</a:t>
                      </a:r>
                      <a:r>
                        <a:rPr lang="ru-RU" sz="2000" b="1" baseline="0" dirty="0" smtClean="0">
                          <a:latin typeface="+mn-lt"/>
                          <a:ea typeface="Calibri"/>
                          <a:cs typeface="Times New Roman"/>
                        </a:rPr>
                        <a:t> или</a:t>
                      </a: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 отвлечённое понятие, </a:t>
                      </a: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или </a:t>
                      </a: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отсутствующее лицо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www.sunhome.ru/i/wallpapers/122/oboi-nebo-i-more.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getbg.net/upload/full/285435_pejzazh_vid_krasivo_kartinka_oboi_priroda_1920x1080_(www.GetBg.net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fototelegraf.ru/wp-content/uploads/2014/09/vodopad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857232"/>
            <a:ext cx="8286776" cy="600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2" name="AutoShape 8" descr="https://img.fonwall.ru/o/70/djungli-vodopad-voda-biryuzova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1571612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Вспомните и прочитайте  наизусть  отрывки  из стихотворений , назовите художественные средства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42852"/>
            <a:ext cx="71461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Дивишься драгоценности нашего языка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976" y="1071546"/>
            <a:ext cx="7427995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7. Определите фразу, принадлежащую Ф.И.Тютчеву</a:t>
            </a:r>
          </a:p>
          <a:p>
            <a:endParaRPr lang="ru-RU" dirty="0" smtClean="0"/>
          </a:p>
          <a:p>
            <a:r>
              <a:rPr lang="ru-RU" sz="2000" b="1" dirty="0" smtClean="0"/>
              <a:t>А) Подруга  дней моих суровых,</a:t>
            </a:r>
          </a:p>
          <a:p>
            <a:r>
              <a:rPr lang="ru-RU" sz="2000" b="1" dirty="0" smtClean="0"/>
              <a:t>     Голубка дряхлая  моя!</a:t>
            </a:r>
          </a:p>
          <a:p>
            <a:r>
              <a:rPr lang="ru-RU" sz="2000" b="1" dirty="0" smtClean="0"/>
              <a:t>     Одна в глуши  лесов сосновых</a:t>
            </a:r>
          </a:p>
          <a:p>
            <a:r>
              <a:rPr lang="ru-RU" sz="2000" b="1" dirty="0" smtClean="0"/>
              <a:t>    Давно, давно ты ждёшь меня.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Б)Ветер </a:t>
            </a:r>
            <a:r>
              <a:rPr lang="ru-RU" sz="2000" b="1" dirty="0" err="1" smtClean="0"/>
              <a:t>дале</a:t>
            </a:r>
            <a:r>
              <a:rPr lang="ru-RU" sz="2000" b="1" dirty="0" smtClean="0"/>
              <a:t> побежал,</a:t>
            </a:r>
          </a:p>
          <a:p>
            <a:r>
              <a:rPr lang="ru-RU" sz="2000" b="1" dirty="0" smtClean="0"/>
              <a:t>   Королевич зарыдал.</a:t>
            </a:r>
          </a:p>
          <a:p>
            <a:r>
              <a:rPr lang="ru-RU" sz="2000" b="1" dirty="0" smtClean="0"/>
              <a:t>   И пошёл к пустому месту</a:t>
            </a:r>
          </a:p>
          <a:p>
            <a:r>
              <a:rPr lang="ru-RU" sz="2000" b="1" dirty="0" smtClean="0"/>
              <a:t>   На прекрасную невесту</a:t>
            </a:r>
          </a:p>
          <a:p>
            <a:r>
              <a:rPr lang="ru-RU" sz="2000" b="1" dirty="0" smtClean="0"/>
              <a:t>   Посмотреть ещё хоть раз.</a:t>
            </a:r>
          </a:p>
          <a:p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57686" y="3500438"/>
            <a:ext cx="459375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В)Люблю грозу в начале мая,</a:t>
            </a:r>
          </a:p>
          <a:p>
            <a:r>
              <a:rPr lang="ru-RU" sz="2000" b="1" dirty="0" smtClean="0"/>
              <a:t>    Когда весенний первый гром,</a:t>
            </a:r>
          </a:p>
          <a:p>
            <a:r>
              <a:rPr lang="ru-RU" sz="2000" b="1" dirty="0" smtClean="0"/>
              <a:t>    Как бы  </a:t>
            </a:r>
            <a:r>
              <a:rPr lang="ru-RU" sz="2000" b="1" dirty="0" err="1" smtClean="0"/>
              <a:t>резвяся</a:t>
            </a:r>
            <a:r>
              <a:rPr lang="ru-RU" sz="2000" b="1" dirty="0" smtClean="0"/>
              <a:t> и играя,</a:t>
            </a:r>
          </a:p>
          <a:p>
            <a:r>
              <a:rPr lang="ru-RU" sz="2000" b="1" dirty="0" smtClean="0"/>
              <a:t>    Грохочет в небе </a:t>
            </a:r>
            <a:r>
              <a:rPr lang="ru-RU" sz="2000" b="1" dirty="0" err="1" smtClean="0"/>
              <a:t>голубом</a:t>
            </a:r>
            <a:r>
              <a:rPr lang="ru-RU" sz="2000" b="1" dirty="0" smtClean="0"/>
              <a:t>…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Г)Там царь </a:t>
            </a:r>
            <a:r>
              <a:rPr lang="ru-RU" sz="2000" b="1" dirty="0" err="1" smtClean="0"/>
              <a:t>Кащей</a:t>
            </a:r>
            <a:r>
              <a:rPr lang="ru-RU" sz="2000" b="1" dirty="0" smtClean="0"/>
              <a:t> над златом чахнет,</a:t>
            </a:r>
          </a:p>
          <a:p>
            <a:r>
              <a:rPr lang="ru-RU" sz="2000" b="1" dirty="0" smtClean="0"/>
              <a:t>    Там русский дух…,</a:t>
            </a:r>
          </a:p>
          <a:p>
            <a:r>
              <a:rPr lang="ru-RU" sz="2000" b="1" dirty="0" smtClean="0"/>
              <a:t>     Там Русью пахнет!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водопа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7" y="714356"/>
            <a:ext cx="8358214" cy="6143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00034" y="142852"/>
            <a:ext cx="6606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8.  Замените устаревшие слова современными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2066" y="1071546"/>
            <a:ext cx="324236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ru-RU" sz="2800" b="1" dirty="0" smtClean="0">
                <a:solidFill>
                  <a:schemeClr val="tx2"/>
                </a:solidFill>
              </a:rPr>
              <a:t>1.Слыла</a:t>
            </a:r>
          </a:p>
          <a:p>
            <a:pPr marL="342900" indent="-342900"/>
            <a:r>
              <a:rPr lang="ru-RU" sz="2800" b="1" dirty="0" smtClean="0">
                <a:solidFill>
                  <a:schemeClr val="tx2"/>
                </a:solidFill>
              </a:rPr>
              <a:t>2.Потребно</a:t>
            </a:r>
          </a:p>
          <a:p>
            <a:pPr marL="342900" indent="-342900"/>
            <a:r>
              <a:rPr lang="ru-RU" sz="2800" b="1" dirty="0" smtClean="0">
                <a:solidFill>
                  <a:schemeClr val="tx2"/>
                </a:solidFill>
              </a:rPr>
              <a:t>3.Не прекословила</a:t>
            </a:r>
          </a:p>
          <a:p>
            <a:pPr marL="342900" indent="-342900"/>
            <a:r>
              <a:rPr lang="ru-RU" sz="2800" b="1" dirty="0" smtClean="0">
                <a:solidFill>
                  <a:schemeClr val="tx2"/>
                </a:solidFill>
              </a:rPr>
              <a:t>4.Покои</a:t>
            </a:r>
          </a:p>
          <a:p>
            <a:pPr marL="342900" indent="-342900"/>
            <a:r>
              <a:rPr lang="ru-RU" sz="2800" b="1" dirty="0" smtClean="0">
                <a:solidFill>
                  <a:schemeClr val="tx2"/>
                </a:solidFill>
              </a:rPr>
              <a:t>5.Радение</a:t>
            </a:r>
          </a:p>
          <a:p>
            <a:pPr marL="342900" indent="-342900"/>
            <a:r>
              <a:rPr lang="ru-RU" sz="2800" b="1" dirty="0" smtClean="0">
                <a:solidFill>
                  <a:schemeClr val="tx2"/>
                </a:solidFill>
              </a:rPr>
              <a:t>6.Потчевала</a:t>
            </a:r>
          </a:p>
          <a:p>
            <a:pPr marL="342900" indent="-342900"/>
            <a:r>
              <a:rPr lang="ru-RU" sz="2800" b="1" dirty="0" smtClean="0">
                <a:solidFill>
                  <a:schemeClr val="tx2"/>
                </a:solidFill>
              </a:rPr>
              <a:t>7.Почивала</a:t>
            </a:r>
          </a:p>
          <a:p>
            <a:pPr marL="342900" indent="-342900"/>
            <a:r>
              <a:rPr lang="ru-RU" sz="2800" b="1" dirty="0" smtClean="0">
                <a:solidFill>
                  <a:schemeClr val="tx2"/>
                </a:solidFill>
              </a:rPr>
              <a:t>8.Глумиться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https://img1.liveinternet.ru/images/attach/c/4/81/172/81172269_large_0_dvizhuschiesya_oblaka_gif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84" name="AutoShape 4" descr="https://img0.liveinternet.ru/images/attach/c/4/81/172/81172278_large_6_morskoy_le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86" name="AutoShape 6" descr="https://img0.liveinternet.ru/images/attach/c/4/81/172/81172318_large_goruy_v_oblaka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6088" name="Picture 8" descr="осеннее дере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1561" y="785794"/>
            <a:ext cx="8262439" cy="6072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Роскошная подборка красивых картин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830" y="857232"/>
            <a:ext cx="8272170" cy="600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786050" y="3143248"/>
            <a:ext cx="48196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Спасибо за работу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071546"/>
            <a:ext cx="36150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hlinkClick r:id="rId2"/>
              </a:rPr>
              <a:t>https://rustih.ru/citaty-afanasiya-feta/</a:t>
            </a:r>
            <a:endParaRPr lang="ru-RU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1428736"/>
            <a:ext cx="614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en-US" dirty="0" smtClean="0"/>
              <a:t>https://24smi.org/celebrity/3982-nikolai-nekrasov.html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1714488"/>
            <a:ext cx="7858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http://obrazovaka.ru/alpha/f/fet-afanasij-afanasevich-fet-afanasiy-afanasievich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2071678"/>
            <a:ext cx="4929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https://24smi.org/celebrity/4069-ivan-turgenev.html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2428868"/>
            <a:ext cx="4335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https://24smi.org/celebrity/4022-lev-tolstoi.h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27860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http://obrazovaka.ru/alpharu/t-2/tolstoj-lev-nikolaevich-tolstoy-leo-lev-nikolayevich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3429000"/>
            <a:ext cx="39232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http://www.kostyor.ru/biography/?n=99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3786190"/>
            <a:ext cx="5572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http://www.aphorisme.ru/by-authors/korolenko/?q=3388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4143380"/>
            <a:ext cx="62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http://www.aphorisme.ru/by-authors/tolstoy/?q=871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4429132"/>
            <a:ext cx="62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http://www.aphorisme.ru/by-authors/chehov/?q=475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85852" y="4714884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http://stih.su/tyutchev/stikhi-yepigrammy-tyutcheva/</a:t>
            </a:r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14480" y="285728"/>
            <a:ext cx="41622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Источники информации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857232"/>
            <a:ext cx="78581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Литература: учебник для 5 класса общеобразовательных учреждений: в 2 ч. Ч. 1/авт.-сост. Г.С.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Меркин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М.: ООО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Русское слово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учебник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2014.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стр. 234-325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Уроки литературы к учебнику Г.С.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Меркина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Литература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5 класс: методическое пособие/ Ф.Е. Соловьева; под редакцией Г.С.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Меркин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М.: ООО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Русское слово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учебник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2013.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(ФГОС. Инновационная школа),- стр.145-215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Текущий и итоговый контроль по курсу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Литература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5 класса образовательных организаций: в 2 ч. Ч.1 / Ф.Е. Соловьева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М.: ООО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Русское слово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учебник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2016.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(ФГОС. Инновационная школа).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5984" y="214290"/>
            <a:ext cx="2095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Литература</a:t>
            </a:r>
            <a:endParaRPr lang="ru-RU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Цель 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Воспроизводить изученный материал </a:t>
            </a:r>
            <a:br>
              <a:rPr lang="ru-RU" dirty="0" smtClean="0"/>
            </a:br>
            <a:r>
              <a:rPr lang="ru-RU" dirty="0" smtClean="0"/>
              <a:t>2. Проверить </a:t>
            </a:r>
            <a:r>
              <a:rPr lang="ru-RU" dirty="0" err="1" smtClean="0"/>
              <a:t>общеучебные</a:t>
            </a:r>
            <a:r>
              <a:rPr lang="ru-RU" dirty="0" smtClean="0"/>
              <a:t> умения и навыки</a:t>
            </a:r>
            <a:br>
              <a:rPr lang="ru-RU" dirty="0" smtClean="0"/>
            </a:br>
            <a:r>
              <a:rPr lang="ru-RU" dirty="0" smtClean="0"/>
              <a:t>3. Воспитывать чувство коллективизма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57224" y="0"/>
            <a:ext cx="7772400" cy="1143000"/>
          </a:xfrm>
        </p:spPr>
        <p:txBody>
          <a:bodyPr/>
          <a:lstStyle/>
          <a:p>
            <a:r>
              <a:rPr lang="ru-RU" dirty="0" smtClean="0"/>
              <a:t>Слайд-шоу «Русские писатели»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85786" y="1000108"/>
            <a:ext cx="7772400" cy="4114800"/>
          </a:xfrm>
        </p:spPr>
        <p:txBody>
          <a:bodyPr/>
          <a:lstStyle/>
          <a:p>
            <a:r>
              <a:rPr lang="ru-RU" sz="2400" b="1" dirty="0" smtClean="0"/>
              <a:t>Запишите фамилии писателей, чьи портреты вы сейчас увидите </a:t>
            </a:r>
            <a:endParaRPr lang="ru-RU" sz="2400" b="1" dirty="0"/>
          </a:p>
        </p:txBody>
      </p:sp>
      <p:pic>
        <p:nvPicPr>
          <p:cNvPr id="4" name="Picture 6" descr="http://novorossy.ru/d/769425/d/f200683ef78112f036f5c951b02d53e4_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928802"/>
            <a:ext cx="8143899" cy="4929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14290"/>
            <a:ext cx="4572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2. Найдите пару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857232"/>
            <a:ext cx="7705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А)Соотнесите фамилию писателя  и его имя, отчество</a:t>
            </a:r>
            <a:endParaRPr lang="ru-RU" sz="2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57224" y="1571612"/>
          <a:ext cx="7858180" cy="4357716"/>
        </p:xfrm>
        <a:graphic>
          <a:graphicData uri="http://schemas.openxmlformats.org/drawingml/2006/table">
            <a:tbl>
              <a:tblPr/>
              <a:tblGrid>
                <a:gridCol w="3735361"/>
                <a:gridCol w="4122819"/>
              </a:tblGrid>
              <a:tr h="7262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1. Тургенев (1818-1883)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+mn-lt"/>
                          <a:ea typeface="Calibri"/>
                          <a:cs typeface="Times New Roman"/>
                        </a:rPr>
                        <a:t>1. Фёдор Иванович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2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2. Некрасов (1821-1877)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+mn-lt"/>
                          <a:ea typeface="Calibri"/>
                          <a:cs typeface="Times New Roman"/>
                        </a:rPr>
                        <a:t>2. Афанасий Афанасьевич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2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3. Толстой (1828-1910)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+mn-lt"/>
                          <a:ea typeface="Calibri"/>
                          <a:cs typeface="Times New Roman"/>
                        </a:rPr>
                        <a:t>3. Иван Сергеевич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2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4. Чехов (1860-1904)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4. Николай Алексеевич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2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+mn-lt"/>
                          <a:ea typeface="Calibri"/>
                          <a:cs typeface="Times New Roman"/>
                        </a:rPr>
                        <a:t>5. Тютчев (1803-1873)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5. Лев Николаевич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2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+mn-lt"/>
                          <a:ea typeface="Calibri"/>
                          <a:cs typeface="Times New Roman"/>
                        </a:rPr>
                        <a:t>6. Фет (1820-1892)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6. Антон Павлович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5728"/>
            <a:ext cx="6178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Б) Соотнесите автора и его родовое имение</a:t>
            </a:r>
            <a:endParaRPr lang="ru-RU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14414" y="1142984"/>
          <a:ext cx="7500989" cy="5286412"/>
        </p:xfrm>
        <a:graphic>
          <a:graphicData uri="http://schemas.openxmlformats.org/drawingml/2006/table">
            <a:tbl>
              <a:tblPr/>
              <a:tblGrid>
                <a:gridCol w="3403022"/>
                <a:gridCol w="4097967"/>
              </a:tblGrid>
              <a:tr h="1321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1. Тургенев И.С.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+mn-lt"/>
                          <a:ea typeface="Calibri"/>
                          <a:cs typeface="Times New Roman"/>
                        </a:rPr>
                        <a:t>1. Мелихово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1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2. Некрасов Н.А.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+mn-lt"/>
                          <a:ea typeface="Calibri"/>
                          <a:cs typeface="Times New Roman"/>
                        </a:rPr>
                        <a:t>2. Ясная Поляна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1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3. Толстой Л.Н.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3. </a:t>
                      </a:r>
                      <a:r>
                        <a:rPr lang="ru-RU" sz="2400" b="1" dirty="0" err="1">
                          <a:latin typeface="+mn-lt"/>
                          <a:ea typeface="Calibri"/>
                          <a:cs typeface="Times New Roman"/>
                        </a:rPr>
                        <a:t>Грешнёво</a:t>
                      </a:r>
                      <a:endParaRPr lang="ru-RU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1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+mn-lt"/>
                          <a:ea typeface="Calibri"/>
                          <a:cs typeface="Times New Roman"/>
                        </a:rPr>
                        <a:t>4. Чехов А.П.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4. Спасское </a:t>
                      </a:r>
                      <a:r>
                        <a:rPr lang="ru-RU" sz="2400" b="1" dirty="0" err="1">
                          <a:latin typeface="+mn-lt"/>
                          <a:ea typeface="Calibri"/>
                          <a:cs typeface="Times New Roman"/>
                        </a:rPr>
                        <a:t>Лутовиново</a:t>
                      </a:r>
                      <a:endParaRPr lang="ru-RU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6934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В)  Соотнесите автора и его произведение</a:t>
            </a:r>
            <a:endParaRPr lang="ru-RU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1538" y="1285860"/>
          <a:ext cx="7643865" cy="5214972"/>
        </p:xfrm>
        <a:graphic>
          <a:graphicData uri="http://schemas.openxmlformats.org/drawingml/2006/table">
            <a:tbl>
              <a:tblPr/>
              <a:tblGrid>
                <a:gridCol w="3633485"/>
                <a:gridCol w="4010380"/>
              </a:tblGrid>
              <a:tr h="869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1. Тургенев И.С.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+mn-lt"/>
                          <a:ea typeface="Calibri"/>
                          <a:cs typeface="Times New Roman"/>
                        </a:rPr>
                        <a:t>1. «Чудная картина…»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9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2. Некрасов Н.А.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+mn-lt"/>
                          <a:ea typeface="Calibri"/>
                          <a:cs typeface="Times New Roman"/>
                        </a:rPr>
                        <a:t>2. «Весенние воды»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9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3. Толстой Л.Н.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+mn-lt"/>
                          <a:ea typeface="Calibri"/>
                          <a:cs typeface="Times New Roman"/>
                        </a:rPr>
                        <a:t>3. «Два богача»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9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4. Чехов А.П.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4. «Тройка»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9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+mn-lt"/>
                          <a:ea typeface="Calibri"/>
                          <a:cs typeface="Times New Roman"/>
                        </a:rPr>
                        <a:t>5. Тютчев Ф.И.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5. «Кавказский пленник»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9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+mn-lt"/>
                          <a:ea typeface="Calibri"/>
                          <a:cs typeface="Times New Roman"/>
                        </a:rPr>
                        <a:t>6. Фет А.А.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6. «Пересолил»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14290"/>
            <a:ext cx="831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Г) Соотнесите произведение и его основную идею </a:t>
            </a:r>
            <a:endParaRPr lang="ru-RU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00100" y="1000108"/>
          <a:ext cx="7715303" cy="5581203"/>
        </p:xfrm>
        <a:graphic>
          <a:graphicData uri="http://schemas.openxmlformats.org/drawingml/2006/table">
            <a:tbl>
              <a:tblPr/>
              <a:tblGrid>
                <a:gridCol w="2357454"/>
                <a:gridCol w="5357849"/>
              </a:tblGrid>
              <a:tr h="1393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1. «</a:t>
                      </a:r>
                      <a:r>
                        <a:rPr lang="ru-RU" sz="2400" b="1" dirty="0" err="1">
                          <a:latin typeface="+mn-lt"/>
                          <a:ea typeface="Calibri"/>
                          <a:cs typeface="Times New Roman"/>
                        </a:rPr>
                        <a:t>Муму</a:t>
                      </a: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1. Силы русского народа безграничны, но его долготерпению придёт конец. 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2. «Крестьянские дети»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2. Автор не только смеётся над своими героями, но и сожалеет об отсутствии человечности.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3. «Кавказский пленник»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3. Сочувствие народу, вера в его силы сочетаются</a:t>
                      </a:r>
                      <a:r>
                        <a:rPr lang="ru-RU" sz="2000" b="1" baseline="0" dirty="0" smtClean="0">
                          <a:latin typeface="+mn-lt"/>
                          <a:ea typeface="Calibri"/>
                          <a:cs typeface="Times New Roman"/>
                        </a:rPr>
                        <a:t>  с призывом к молодому поколению хранить лучшие традиции отцов и дедов.</a:t>
                      </a: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4. «</a:t>
                      </a:r>
                      <a:r>
                        <a:rPr lang="ru-RU" sz="2400" b="1" dirty="0" err="1" smtClean="0">
                          <a:latin typeface="+mn-lt"/>
                          <a:ea typeface="Calibri"/>
                          <a:cs typeface="Times New Roman"/>
                        </a:rPr>
                        <a:t>Злоумышлен-ник</a:t>
                      </a: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4. Люди могли бы жить в дружбе, но этому мешает война. Война сделала их врагами.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тер. игра 5 кл. 19 век">
  <a:themeElements>
    <a:clrScheme name="Тема Office 1">
      <a:dk1>
        <a:srgbClr val="666699"/>
      </a:dk1>
      <a:lt1>
        <a:srgbClr val="FFFFCC"/>
      </a:lt1>
      <a:dk2>
        <a:srgbClr val="687FCA"/>
      </a:dk2>
      <a:lt2>
        <a:srgbClr val="192449"/>
      </a:lt2>
      <a:accent1>
        <a:srgbClr val="C9DDF1"/>
      </a:accent1>
      <a:accent2>
        <a:srgbClr val="FAC164"/>
      </a:accent2>
      <a:accent3>
        <a:srgbClr val="B9C0E1"/>
      </a:accent3>
      <a:accent4>
        <a:srgbClr val="DADAAE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788D71"/>
        </a:dk1>
        <a:lt1>
          <a:srgbClr val="FFFFCC"/>
        </a:lt1>
        <a:dk2>
          <a:srgbClr val="93A48E"/>
        </a:dk2>
        <a:lt2>
          <a:srgbClr val="192449"/>
        </a:lt2>
        <a:accent1>
          <a:srgbClr val="E8D88A"/>
        </a:accent1>
        <a:accent2>
          <a:srgbClr val="F9B84F"/>
        </a:accent2>
        <a:accent3>
          <a:srgbClr val="C8CFC6"/>
        </a:accent3>
        <a:accent4>
          <a:srgbClr val="DADAAE"/>
        </a:accent4>
        <a:accent5>
          <a:srgbClr val="F2E9C4"/>
        </a:accent5>
        <a:accent6>
          <a:srgbClr val="E2A647"/>
        </a:accent6>
        <a:hlink>
          <a:srgbClr val="BC9652"/>
        </a:hlink>
        <a:folHlink>
          <a:srgbClr val="C1E58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99735B"/>
        </a:dk1>
        <a:lt1>
          <a:srgbClr val="FFFFCC"/>
        </a:lt1>
        <a:dk2>
          <a:srgbClr val="B3937F"/>
        </a:dk2>
        <a:lt2>
          <a:srgbClr val="3C211C"/>
        </a:lt2>
        <a:accent1>
          <a:srgbClr val="D0C4A2"/>
        </a:accent1>
        <a:accent2>
          <a:srgbClr val="F9B84F"/>
        </a:accent2>
        <a:accent3>
          <a:srgbClr val="D6C8C0"/>
        </a:accent3>
        <a:accent4>
          <a:srgbClr val="DADAAE"/>
        </a:accent4>
        <a:accent5>
          <a:srgbClr val="E4DECE"/>
        </a:accent5>
        <a:accent6>
          <a:srgbClr val="E2A647"/>
        </a:accent6>
        <a:hlink>
          <a:srgbClr val="85BBBA"/>
        </a:hlink>
        <a:folHlink>
          <a:srgbClr val="BED98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Литер. игра 5 кл. 19 век</Template>
  <TotalTime>424</TotalTime>
  <Words>909</Words>
  <Application>Microsoft Office PowerPoint</Application>
  <PresentationFormat>Экран (4:3)</PresentationFormat>
  <Paragraphs>160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Литер. игра 5 кл. 19 век</vt:lpstr>
      <vt:lpstr>Литературная игра  «Русские писатели 19 века» </vt:lpstr>
      <vt:lpstr>Слайд 2</vt:lpstr>
      <vt:lpstr>Слайд 3</vt:lpstr>
      <vt:lpstr>Цель </vt:lpstr>
      <vt:lpstr>Слайд-шоу «Русские писатели»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56</cp:revision>
  <dcterms:created xsi:type="dcterms:W3CDTF">2018-02-03T12:21:46Z</dcterms:created>
  <dcterms:modified xsi:type="dcterms:W3CDTF">2018-08-20T04:41:24Z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TC010690471049</vt:lpwstr>
  </property>
</Properties>
</file>