
<file path=[Content_Types].xml><?xml version="1.0" encoding="utf-8"?>
<Types xmlns="http://schemas.openxmlformats.org/package/2006/content-types">
  <Default Extension="tmp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76" r:id="rId3"/>
    <p:sldId id="279" r:id="rId4"/>
    <p:sldId id="280" r:id="rId5"/>
    <p:sldId id="258" r:id="rId6"/>
    <p:sldId id="295" r:id="rId7"/>
    <p:sldId id="262" r:id="rId8"/>
    <p:sldId id="268" r:id="rId9"/>
    <p:sldId id="281" r:id="rId10"/>
    <p:sldId id="287" r:id="rId11"/>
    <p:sldId id="284" r:id="rId12"/>
    <p:sldId id="264" r:id="rId13"/>
    <p:sldId id="290" r:id="rId14"/>
    <p:sldId id="289" r:id="rId15"/>
    <p:sldId id="263" r:id="rId16"/>
    <p:sldId id="259" r:id="rId17"/>
    <p:sldId id="288" r:id="rId18"/>
    <p:sldId id="292" r:id="rId19"/>
    <p:sldId id="266" r:id="rId20"/>
    <p:sldId id="260" r:id="rId21"/>
    <p:sldId id="286" r:id="rId22"/>
    <p:sldId id="283" r:id="rId23"/>
    <p:sldId id="291" r:id="rId24"/>
    <p:sldId id="296" r:id="rId25"/>
    <p:sldId id="269" r:id="rId26"/>
    <p:sldId id="285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711" autoAdjust="0"/>
  </p:normalViewPr>
  <p:slideViewPr>
    <p:cSldViewPr>
      <p:cViewPr varScale="1">
        <p:scale>
          <a:sx n="67" d="100"/>
          <a:sy n="67" d="100"/>
        </p:scale>
        <p:origin x="4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7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5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7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39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7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2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07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2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5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6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01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80CB-6ADF-4D81-898C-D815FCA4D102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5E4E9-F8CD-46BF-B6F5-82DC5098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7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856984" cy="324036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«Формирование культуры здорового образа жизни через использование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технологий на музыкальных занятиях </a:t>
            </a:r>
            <a:r>
              <a:rPr lang="ru-RU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ДОУ»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743200" y="5085184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r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Гаркалина Оксана Васильевна 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д/с №8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г.Заполярный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986"/>
            <a:ext cx="2915816" cy="35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7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Алгоритм проведения музыкального занятия с использованием </a:t>
            </a:r>
            <a:r>
              <a:rPr lang="ru-RU" sz="3600" b="1" dirty="0" err="1">
                <a:solidFill>
                  <a:srgbClr val="FF0000"/>
                </a:solidFill>
                <a:latin typeface="+mn-lt"/>
              </a:rPr>
              <a:t>здоровьесберегающих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 технологий</a:t>
            </a:r>
            <a:endParaRPr lang="ru-RU" sz="36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4508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1.Приветствие. </a:t>
            </a:r>
            <a:r>
              <a:rPr lang="ru-RU" sz="20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Психогимнастическое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упражнение для настройки на рабочий лад.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Вводная ходьба. Музыкально-ритмические движения, речь с движением.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430338" algn="l"/>
              </a:tabLst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Слушание музыки (активное и пассивное). Физкультминутка- пальчиковая или жестовая игра - 1 упр.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Пение, песенное творчество: </a:t>
            </a:r>
            <a:r>
              <a:rPr lang="ru-RU" sz="20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распевки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артикуляционная гимнастика, дыхательная гимнастика, в качестве физкультминутки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пальчиковая или жестовая игра -1 упр.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Танцы, танцевальное творчество с элементами ритмопластики.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Театральное творчество с элементами ритмопластики, </a:t>
            </a:r>
            <a:r>
              <a:rPr lang="ru-RU" sz="20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психогимнастики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(мимика, пантомимика). Музыкальные игры, хороводы.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Игра на ДМИ. Творческое </a:t>
            </a:r>
            <a:r>
              <a:rPr lang="ru-RU" sz="20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музицирование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Прощание. </a:t>
            </a:r>
            <a:r>
              <a:rPr lang="ru-RU" sz="20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Психогимнастическое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упражнение на релаксацию.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" y="188640"/>
            <a:ext cx="8435280" cy="101297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Пение: "Кто 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много поет, того хворь не берет!"</a:t>
            </a:r>
            <a:endParaRPr lang="ru-RU" sz="40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97" y="2996952"/>
            <a:ext cx="5805804" cy="386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57403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звук “а - а” массирует глотку, гортань, щитовидную железу;</a:t>
            </a:r>
          </a:p>
          <a:p>
            <a:pPr lvl="0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звук “о - о” оздоровляет среднюю часть груди; </a:t>
            </a:r>
          </a:p>
          <a:p>
            <a:pPr lvl="0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звук “о - и - о - и” массирует сердце; </a:t>
            </a:r>
          </a:p>
          <a:p>
            <a:pPr lvl="0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звук “а - у - э - и” помогает всему организму </a:t>
            </a:r>
            <a:endParaRPr lang="ru-RU" sz="2800" b="1" dirty="0" smtClean="0">
              <a:solidFill>
                <a:srgbClr val="4F81BD">
                  <a:lumMod val="50000"/>
                </a:srgbClr>
              </a:solidFill>
              <a:latin typeface="Calibri"/>
            </a:endParaRPr>
          </a:p>
          <a:p>
            <a:pPr marL="0" lvl="0" indent="0">
              <a:buNone/>
            </a:pP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в </a:t>
            </a:r>
            <a:r>
              <a:rPr lang="ru-RU" sz="2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целом.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8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772400" cy="86409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Валеологические песенки-</a:t>
            </a:r>
            <a:r>
              <a:rPr lang="ru-RU" sz="40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распевки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96944" cy="594928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Здравствуйте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ладошки – хлоп, хлоп, хлоп.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Здравствуйте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ножки – топ, топ, топ.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Здравствуйте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щёчки – плюх, плюх, плюх.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Здравствуйте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губки – чмок, чмок, чмок.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Здравствуйте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зубки – щёлк, щёлк, щёлк.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мой носик – пи, пи, пи.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Здравствуйте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гости -  привет!</a:t>
            </a:r>
          </a:p>
        </p:txBody>
      </p:sp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Артикуляционная гимнастика</a:t>
            </a:r>
            <a:br>
              <a:rPr lang="ru-RU" b="1" dirty="0" smtClean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2700" b="1" u="sng" dirty="0" smtClean="0">
                <a:solidFill>
                  <a:srgbClr val="002060"/>
                </a:solidFill>
                <a:latin typeface="+mn-lt"/>
              </a:rPr>
              <a:t>"</a:t>
            </a:r>
            <a:r>
              <a:rPr lang="ru-RU" sz="2700" b="1" u="sng" dirty="0">
                <a:solidFill>
                  <a:srgbClr val="002060"/>
                </a:solidFill>
                <a:latin typeface="+mn-lt"/>
              </a:rPr>
              <a:t>Загнать мяч в ворота"</a:t>
            </a:r>
            <a:br>
              <a:rPr lang="ru-RU" sz="2700" b="1" u="sng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"вытолкнуть" широкий язык между губами (словно загоняешь мяч в ворота)</a:t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дуть с зажатым между губами языком (щеки не надувать</a:t>
            </a:r>
            <a:r>
              <a:rPr lang="ru-RU" sz="2700" b="1" dirty="0" smtClean="0">
                <a:solidFill>
                  <a:srgbClr val="002060"/>
                </a:solidFill>
                <a:latin typeface="+mn-lt"/>
              </a:rPr>
              <a:t>)</a:t>
            </a:r>
            <a:endParaRPr lang="ru-RU" sz="2700" b="1" dirty="0">
              <a:solidFill>
                <a:srgbClr val="002060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23" y="3284984"/>
            <a:ext cx="4794167" cy="357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44" y="3284984"/>
            <a:ext cx="4389856" cy="357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8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0"/>
            <a:ext cx="9177590" cy="693606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Упражнения на развитие дыхания</a:t>
            </a:r>
            <a:r>
              <a:rPr lang="ru-RU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 </a:t>
            </a:r>
            <a:endParaRPr lang="ru-RU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4982" y="5157192"/>
            <a:ext cx="4278781" cy="1132136"/>
          </a:xfrm>
        </p:spPr>
        <p:txBody>
          <a:bodyPr anchor="t">
            <a:normAutofit fontScale="25000" lnSpcReduction="20000"/>
          </a:bodyPr>
          <a:lstStyle/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Цель</a:t>
            </a:r>
            <a:r>
              <a:rPr lang="ru-RU" sz="9600" b="1" dirty="0">
                <a:solidFill>
                  <a:srgbClr val="002060"/>
                </a:solidFill>
              </a:rPr>
              <a:t>: </a:t>
            </a:r>
            <a:endParaRPr lang="ru-RU" sz="9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обучение </a:t>
            </a:r>
            <a:r>
              <a:rPr lang="ru-RU" sz="9600" b="1" dirty="0">
                <a:solidFill>
                  <a:srgbClr val="002060"/>
                </a:solidFill>
              </a:rPr>
              <a:t>постепенному </a:t>
            </a:r>
            <a:r>
              <a:rPr lang="ru-RU" sz="9600" b="1" dirty="0" smtClean="0">
                <a:solidFill>
                  <a:srgbClr val="002060"/>
                </a:solidFill>
              </a:rPr>
              <a:t>выдоху </a:t>
            </a:r>
            <a:r>
              <a:rPr lang="ru-RU" sz="9600" b="1" dirty="0">
                <a:solidFill>
                  <a:srgbClr val="002060"/>
                </a:solidFill>
              </a:rPr>
              <a:t>воздуха</a:t>
            </a:r>
          </a:p>
          <a:p>
            <a:pPr marL="0" indent="0">
              <a:buNone/>
            </a:pPr>
            <a:endParaRPr lang="ru-RU" sz="96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3818"/>
            <a:ext cx="4705706" cy="313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91" y="3749737"/>
            <a:ext cx="4841144" cy="316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4"/>
          <p:cNvSpPr txBox="1">
            <a:spLocks/>
          </p:cNvSpPr>
          <p:nvPr/>
        </p:nvSpPr>
        <p:spPr>
          <a:xfrm>
            <a:off x="5148065" y="2238969"/>
            <a:ext cx="34563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9600" b="1" dirty="0">
                <a:solidFill>
                  <a:srgbClr val="002060"/>
                </a:solidFill>
              </a:rPr>
              <a:t>Игры-упражнения: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ru-RU" sz="12800" b="1" dirty="0" smtClean="0">
                <a:solidFill>
                  <a:srgbClr val="002060"/>
                </a:solidFill>
              </a:rPr>
              <a:t> </a:t>
            </a:r>
            <a:r>
              <a:rPr lang="ru-RU" sz="14400" b="1" u="sng" dirty="0" smtClean="0">
                <a:solidFill>
                  <a:srgbClr val="002060"/>
                </a:solidFill>
              </a:rPr>
              <a:t>«Снежинка»</a:t>
            </a: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272990" y="3937989"/>
            <a:ext cx="3722945" cy="851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5100" b="1" u="sng" dirty="0" smtClean="0">
                <a:solidFill>
                  <a:srgbClr val="002060"/>
                </a:solidFill>
              </a:rPr>
              <a:t>«Цветок» </a:t>
            </a: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Слушанье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568952" cy="5256584"/>
          </a:xfrm>
        </p:spPr>
        <p:txBody>
          <a:bodyPr/>
          <a:lstStyle/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400" b="1" kern="0" dirty="0" smtClean="0">
                <a:solidFill>
                  <a:srgbClr val="002060"/>
                </a:solidFill>
                <a:cs typeface="Arial"/>
              </a:rPr>
              <a:t>Чайковский « Детский альбом», «Времена Года»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400" b="1" kern="0" dirty="0" smtClean="0">
                <a:solidFill>
                  <a:srgbClr val="002060"/>
                </a:solidFill>
                <a:cs typeface="Arial"/>
              </a:rPr>
              <a:t>Вивальди « Времена года»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400" b="1" kern="0" dirty="0" smtClean="0">
                <a:solidFill>
                  <a:srgbClr val="002060"/>
                </a:solidFill>
                <a:cs typeface="Arial"/>
              </a:rPr>
              <a:t>Шуман « Смелый наездник»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400" b="1" kern="0" dirty="0" err="1" smtClean="0">
                <a:solidFill>
                  <a:srgbClr val="002060"/>
                </a:solidFill>
                <a:cs typeface="Arial"/>
              </a:rPr>
              <a:t>Кабалевский</a:t>
            </a:r>
            <a:r>
              <a:rPr lang="ru-RU" sz="2400" b="1" kern="0" dirty="0" smtClean="0">
                <a:solidFill>
                  <a:srgbClr val="002060"/>
                </a:solidFill>
                <a:cs typeface="Arial"/>
              </a:rPr>
              <a:t> «Клоуны»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90816"/>
            <a:ext cx="6240760" cy="416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" y="3448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68660" y="28104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kern="0" dirty="0">
                <a:solidFill>
                  <a:srgbClr val="FF0000"/>
                </a:solidFill>
                <a:latin typeface="Times New Roman"/>
              </a:rPr>
              <a:t>Воздействие музыки</a:t>
            </a:r>
            <a:br>
              <a:rPr lang="ru-RU" sz="4000" b="1" kern="0" dirty="0">
                <a:solidFill>
                  <a:srgbClr val="FF0000"/>
                </a:solidFill>
                <a:latin typeface="Times New Roman"/>
              </a:rPr>
            </a:br>
            <a:r>
              <a:rPr lang="ru-RU" sz="4000" b="1" kern="0" dirty="0">
                <a:solidFill>
                  <a:srgbClr val="FF0000"/>
                </a:solidFill>
                <a:latin typeface="Times New Roman"/>
              </a:rPr>
              <a:t>на 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/>
              </a:rPr>
              <a:t>человека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26860" cy="5301208"/>
          </a:xfrm>
        </p:spPr>
        <p:txBody>
          <a:bodyPr>
            <a:noAutofit/>
          </a:bodyPr>
          <a:lstStyle/>
          <a:p>
            <a:pPr marL="342900" lvl="0" indent="-342900" fontAlgn="base">
              <a:spcAft>
                <a:spcPct val="0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Музыку наш мозг воспринимает</a:t>
            </a:r>
          </a:p>
          <a:p>
            <a:pPr marL="342900" lvl="0" indent="-342900" fontAlgn="base">
              <a:spcAft>
                <a:spcPct val="0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    одновременно обеими полушариями:</a:t>
            </a:r>
          </a:p>
          <a:p>
            <a:pPr marL="342900" lvl="0" indent="-342900" fontAlgn="base">
              <a:spcAft>
                <a:spcPct val="0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левое полушарие ощущает </a:t>
            </a:r>
            <a:r>
              <a:rPr lang="ru-RU" b="1" kern="0" dirty="0" smtClean="0">
                <a:solidFill>
                  <a:srgbClr val="002060"/>
                </a:solidFill>
                <a:latin typeface="Times New Roman"/>
              </a:rPr>
              <a:t>ритм</a:t>
            </a: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, а</a:t>
            </a:r>
          </a:p>
          <a:p>
            <a:pPr marL="342900" lvl="0" indent="-342900" fontAlgn="base">
              <a:spcAft>
                <a:spcPct val="0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правое – тембр и мелодию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grafhp.ch/bilder/Illustration/Redaktions_Jobs/Brain_Fair_2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3837788"/>
            <a:ext cx="2555776" cy="30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kandalist.com.ua/images/images/DVJ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79521"/>
            <a:ext cx="3219446" cy="26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ichnydoctor.ru/d/178651/d/logop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59737"/>
            <a:ext cx="2970684" cy="29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58417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Основные составляющие </a:t>
            </a:r>
            <a:r>
              <a:rPr lang="ru-RU" sz="4000" b="1" dirty="0" smtClean="0">
                <a:solidFill>
                  <a:srgbClr val="FF0000"/>
                </a:solidFill>
                <a:ea typeface="+mn-ea"/>
                <a:cs typeface="Times New Roman" pitchFamily="18" charset="0"/>
              </a:rPr>
              <a:t>музыки и их влияния на организм человека:</a:t>
            </a:r>
            <a:endParaRPr lang="ru-RU" sz="4000" b="1" dirty="0">
              <a:solidFill>
                <a:srgbClr val="FF000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179512" y="3371880"/>
            <a:ext cx="2664296" cy="1944216"/>
          </a:xfrm>
          <a:prstGeom prst="cloud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</a:rPr>
              <a:t>Ритм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2908908" y="4698479"/>
            <a:ext cx="3456384" cy="2159521"/>
          </a:xfrm>
          <a:prstGeom prst="cloud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Гармония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одзаголовок 14"/>
          <p:cNvSpPr txBox="1">
            <a:spLocks/>
          </p:cNvSpPr>
          <p:nvPr/>
        </p:nvSpPr>
        <p:spPr>
          <a:xfrm>
            <a:off x="2858544" y="2061206"/>
            <a:ext cx="2952576" cy="2159521"/>
          </a:xfrm>
          <a:prstGeom prst="cloud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Тембр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Подзаголовок 14"/>
          <p:cNvSpPr txBox="1">
            <a:spLocks/>
          </p:cNvSpPr>
          <p:nvPr/>
        </p:nvSpPr>
        <p:spPr>
          <a:xfrm>
            <a:off x="6084168" y="3156575"/>
            <a:ext cx="2952576" cy="2159521"/>
          </a:xfrm>
          <a:prstGeom prst="cloud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Мелодия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124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Музыкотерапия</a:t>
            </a:r>
            <a:endParaRPr lang="ru-RU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560840" cy="538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08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7625"/>
            <a:ext cx="7772400" cy="1470025"/>
          </a:xfrm>
        </p:spPr>
        <p:txBody>
          <a:bodyPr/>
          <a:lstStyle/>
          <a:p>
            <a:r>
              <a:rPr lang="ru-RU" sz="4000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Музыкальные рецепты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251520" y="998912"/>
            <a:ext cx="4572000" cy="2448272"/>
          </a:xfrm>
          <a:prstGeom prst="wedgeEllipseCallou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ru-RU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Головную боль снимет</a:t>
            </a:r>
          </a:p>
          <a:p>
            <a:pPr algn="ctr">
              <a:spcBef>
                <a:spcPct val="2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Полонез»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Огиньского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“Венгерская рапсодия”</a:t>
            </a:r>
          </a:p>
          <a:p>
            <a:pPr algn="ctr">
              <a:spcBef>
                <a:spcPct val="20000"/>
              </a:spcBef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Листа, </a:t>
            </a:r>
          </a:p>
          <a:p>
            <a:pPr algn="ctr">
              <a:spcBef>
                <a:spcPct val="20000"/>
              </a:spcBef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Фиделио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Бетховена.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вальная выноска 8"/>
          <p:cNvSpPr/>
          <p:nvPr/>
        </p:nvSpPr>
        <p:spPr>
          <a:xfrm>
            <a:off x="3969695" y="692696"/>
            <a:ext cx="5176192" cy="2448272"/>
          </a:xfrm>
          <a:prstGeom prst="wedgeEllipse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>
                <a:solidFill>
                  <a:srgbClr val="002060"/>
                </a:solidFill>
              </a:rPr>
              <a:t>Кровяное давление и сердечную </a:t>
            </a:r>
          </a:p>
          <a:p>
            <a:pPr algn="ctr"/>
            <a:r>
              <a:rPr lang="ru-RU" sz="2000" b="1" i="1" u="sng" dirty="0">
                <a:solidFill>
                  <a:srgbClr val="002060"/>
                </a:solidFill>
              </a:rPr>
              <a:t>деятельность приведет в норму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“Свадебный марш” Мендельсона,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“Ноктюрн ре-минор” Шопена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“Концерт ре-минор ” для скрипки Бах</a:t>
            </a:r>
            <a:r>
              <a:rPr lang="ru-RU" i="1" dirty="0">
                <a:solidFill>
                  <a:srgbClr val="002060"/>
                </a:solidFill>
              </a:rPr>
              <a:t>а.</a:t>
            </a:r>
          </a:p>
        </p:txBody>
      </p:sp>
      <p:sp>
        <p:nvSpPr>
          <p:cNvPr id="12" name="Овальная выноска 11"/>
          <p:cNvSpPr/>
          <p:nvPr/>
        </p:nvSpPr>
        <p:spPr>
          <a:xfrm>
            <a:off x="1981889" y="3447184"/>
            <a:ext cx="4572000" cy="2448272"/>
          </a:xfrm>
          <a:prstGeom prst="wedgeEllipseCallou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Успокоится помогут</a:t>
            </a:r>
          </a:p>
          <a:p>
            <a:pPr algn="ctr">
              <a:spcBef>
                <a:spcPct val="200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«Колыбельная» Брамса,</a:t>
            </a:r>
          </a:p>
          <a:p>
            <a:pPr algn="ctr">
              <a:spcBef>
                <a:spcPct val="200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«Свет луны» Дебюсси</a:t>
            </a:r>
          </a:p>
          <a:p>
            <a:pPr algn="ctr">
              <a:spcBef>
                <a:spcPct val="200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 Мария» Шуберта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410445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Музыка-могучий источник мысли. Без музыкального воспитания невозможно полноценное умственное развитие ребенка.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ервоисточником музыки является не только окружающий мир, но и сам человек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его духовный мир, мышление и речь. Музыкальный образ по новому раскрывает перед людьми особенность предметов и явлений действительности.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 Сухомлинский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2474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Музыкально  - ритмические  </a:t>
            </a: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упражнения: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5085184"/>
          </a:xfrm>
        </p:spPr>
        <p:txBody>
          <a:bodyPr/>
          <a:lstStyle/>
          <a:p>
            <a:pPr marL="457200" lvl="0" indent="-457200" algn="just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r="4239"/>
          <a:stretch/>
        </p:blipFill>
        <p:spPr bwMode="auto">
          <a:xfrm>
            <a:off x="4283968" y="3361361"/>
            <a:ext cx="4841431" cy="346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" y="1196752"/>
            <a:ext cx="530300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Ритмопластика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688" y="807658"/>
            <a:ext cx="5652615" cy="423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0" y="1268760"/>
            <a:ext cx="3351312" cy="180020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Развивает умение чувствовать и передавать характер музыки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5376" y="3212976"/>
            <a:ext cx="3351312" cy="1628154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Укрепляет различные группы мышц и осанку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71600" y="5073859"/>
            <a:ext cx="3351312" cy="1584176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Развивает умение правильно и красиво двигаться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95075" y="5125832"/>
            <a:ext cx="3351312" cy="1584176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Развивает  чувства ритма, музыкальный слух и вкус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" y="980727"/>
            <a:ext cx="4552281" cy="303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50" y="1476974"/>
            <a:ext cx="4486746" cy="29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19719" y="4756025"/>
            <a:ext cx="2344597" cy="144016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Стимулирует развитие речи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2198731" y="4743449"/>
            <a:ext cx="2344597" cy="144016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Развивает </a:t>
            </a:r>
            <a:r>
              <a:rPr lang="ru-RU" b="1" dirty="0" err="1" smtClean="0">
                <a:solidFill>
                  <a:srgbClr val="002060"/>
                </a:solidFill>
              </a:rPr>
              <a:t>пространст</a:t>
            </a:r>
            <a:r>
              <a:rPr lang="ru-RU" b="1" dirty="0" smtClean="0">
                <a:solidFill>
                  <a:srgbClr val="002060"/>
                </a:solidFill>
              </a:rPr>
              <a:t>-венное мышление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228184" y="4767766"/>
            <a:ext cx="2889412" cy="1959773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Воспитывает быстроту реакции и эмоциональную выразительность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22147" y="4767766"/>
            <a:ext cx="2344597" cy="144016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Развивает внимание 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воображение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Пальчиковые игры.</a:t>
            </a:r>
            <a:endParaRPr lang="ru-RU" dirty="0">
              <a:solidFill>
                <a:srgbClr val="FF0000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Игра:  « Веселые пальчики»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Раз, два три четыре пять            Вышли пальчики гулять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Раз, два три четыре пять           В домик спрятались опять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79" y="2564904"/>
            <a:ext cx="6450641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Формы работы с родителями</a:t>
            </a:r>
            <a:endParaRPr lang="ru-RU" b="1" dirty="0">
              <a:solidFill>
                <a:srgbClr val="FF0000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Консультации, индивидуальные беседы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Открытые занятия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Совместные </a:t>
            </a:r>
            <a:r>
              <a:rPr lang="ru-RU" sz="2800" b="1" dirty="0">
                <a:solidFill>
                  <a:srgbClr val="002060"/>
                </a:solidFill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</a:rPr>
              <a:t>азвлечения, праздники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Театрализованные постановки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Литературно-музыкальные гостиные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Анкетирование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393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84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0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640960" cy="468052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Улучшается концентрация внимания и его продолжительность,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снижается импульсивность,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музыка оказывает успокаивающие воздействие на большинство гипперактивных детей.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Улучшается речевая и сенсомоторная функция организма,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повышается ориентировка в пространственно-временных отношениях,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развиваются познавательные интересы ребенка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144015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496944" cy="405685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Известно, что еще Пифагор, Аристотель, Платон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обращали внимание современников на профилактическое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и лечебное воздействие музыки.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Они утверждали, что музыка устанавливает порядок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и гармонию во Вселенной, в том числе и нарушенную 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болезнями гармонию в человеческом теле.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В современной медицине есть целое направление – 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музыкотерапия.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Очень важно прививать детям интерес и любовь к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музыке, как важной составляющей здорового</a:t>
            </a:r>
            <a:endParaRPr lang="ru-RU" sz="24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образа жизни. </a:t>
            </a:r>
            <a:endParaRPr lang="ru-RU" sz="24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78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144000" cy="6073080"/>
          </a:xfrm>
        </p:spPr>
        <p:txBody>
          <a:bodyPr>
            <a:normAutofit fontScale="92500" lnSpcReduction="10000"/>
          </a:bodyPr>
          <a:lstStyle/>
          <a:p>
            <a:pPr algn="l">
              <a:buFont typeface="+mj-lt"/>
              <a:buAutoNum type="arabicPeriod"/>
            </a:pP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Арсеневская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О.Н. "Система музыкально-оздоровительной работы в детском саду"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г.Волгоград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изд. "Учитель", 2009.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М.Ю. "Оздоровительные занятия с детьми 6-7 лет"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изд. ТЦ "Сфера", 2208.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Подольская Е.И. "Формы оздоровления детей 4-7 лет"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г.Волгоград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изд. "Учитель", 2009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Алябьева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Е.А.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упражнения без музыкального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сопро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вождения: Методическое пособие. — М.: ТЦ Сфера, 2006. — 64 с.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М.Ю. Логоритмика для малышей: Сценарии занятий с детьми 3-4 лет. (Программа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тия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.) - М.: ТЦ Сфера, 2005. - 144 с.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минутки : тематические занятия для дошкольников / авт.-сост. В. А.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Кныш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И. И. Комар, Е. Б. Лобан, Ю. В. Дудак— Минск: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Аверсэв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2009. — 188 с.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Белая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А.Е.,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Мирясова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В.И. Пальчиковые игры. М., 1999.</a:t>
            </a:r>
          </a:p>
          <a:p>
            <a:pPr algn="l"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Буренина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И.Ритмическая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мозаика: (Программа по ритмической пластике для детей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дошколь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ного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 младшего школьного возраста). — 2-е изд.,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и доп. — СПб.: ЛОИРО, 2000. - 220 с.</a:t>
            </a:r>
          </a:p>
          <a:p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1440159"/>
          </a:xfrm>
        </p:spPr>
        <p:txBody>
          <a:bodyPr>
            <a:noAutofit/>
          </a:bodyPr>
          <a:lstStyle/>
          <a:p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</a:rPr>
              <a:t>Актуальность применения </a:t>
            </a:r>
            <a:r>
              <a:rPr lang="ru-RU" sz="2800" b="1" kern="0" dirty="0" err="1">
                <a:solidFill>
                  <a:srgbClr val="FF0000"/>
                </a:solidFill>
                <a:latin typeface="Times New Roman" pitchFamily="18" charset="0"/>
              </a:rPr>
              <a:t>здоровьесберегающей</a:t>
            </a: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</a:rPr>
              <a:t> технологии в музыкально-образовательной деятельности ДОУ.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496944" cy="4056856"/>
          </a:xfrm>
        </p:spPr>
        <p:txBody>
          <a:bodyPr>
            <a:normAutofit fontScale="92500" lnSpcReduction="10000"/>
          </a:bodyPr>
          <a:lstStyle/>
          <a:p>
            <a:pPr marL="342900" lvl="0" indent="-3429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Высокий уровень заболеваемости детей.</a:t>
            </a:r>
          </a:p>
          <a:p>
            <a:pPr marL="457200" lvl="0" indent="-4572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Эффективность музыкального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воздействия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на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    физиологию   ребенка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  <a:p>
            <a:pPr marL="342900" lvl="0" indent="-3429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Отсутствие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единого целостного  подхода 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    в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оздоровительной работе среди 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    специалистов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ДОУ.</a:t>
            </a:r>
          </a:p>
          <a:p>
            <a:pPr marL="342900" lvl="0" indent="-3429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Повышение уровня профессиональной 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    компетенции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музыкального руководителя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в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условиях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</a:rPr>
              <a:t>     педагогики  оздоровления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12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8354292" cy="64807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n-lt"/>
              </a:rPr>
              <a:t>Анализ проведения музыкальных занятий с позиций </a:t>
            </a:r>
            <a:r>
              <a:rPr lang="ru-RU" sz="3200" b="1" dirty="0" err="1">
                <a:solidFill>
                  <a:srgbClr val="FF0000"/>
                </a:solidFill>
                <a:latin typeface="+mn-lt"/>
              </a:rPr>
              <a:t>здоровьесбережения</a:t>
            </a:r>
            <a:endParaRPr lang="ru-RU" sz="32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712968" cy="55638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494658"/>
            <a:ext cx="2592288" cy="914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1"/>
                </a:solidFill>
                <a:latin typeface="Arial" charset="0"/>
              </a:rPr>
              <a:t>Параметры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19204" y="944724"/>
            <a:ext cx="3002632" cy="6840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Гигиенические условия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1"/>
                </a:solidFill>
                <a:latin typeface="Arial" charset="0"/>
              </a:rPr>
              <a:t>в зале</a:t>
            </a: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3779912" y="1340767"/>
            <a:ext cx="2001490" cy="5203887"/>
          </a:xfrm>
          <a:prstGeom prst="leftBrac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841156" y="5401686"/>
            <a:ext cx="3002632" cy="75787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Темп и особенности начало и окончания занятия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19204" y="1808107"/>
            <a:ext cx="3002632" cy="57600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Продолжительность музыкальных занятий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09828" y="2538791"/>
            <a:ext cx="3002632" cy="57600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Количество видов деятельности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19204" y="3211364"/>
            <a:ext cx="3002632" cy="80981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Физкультминутки и другие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оздоровительные моменты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819204" y="4143772"/>
            <a:ext cx="3002632" cy="58137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Беседы о здоровом образе жизни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19204" y="4797152"/>
            <a:ext cx="3002632" cy="56926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Психологический климат на музыкальных занятиях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871616" y="6256654"/>
            <a:ext cx="3002632" cy="57600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Использование ТСО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680"/>
            <a:ext cx="9036496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333399"/>
                </a:solidFill>
                <a:latin typeface="Times New Roman" pitchFamily="18" charset="0"/>
              </a:rPr>
              <a:t>                                           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FF0000"/>
                </a:solidFill>
              </a:rPr>
              <a:t>Цель</a:t>
            </a:r>
            <a:endParaRPr lang="ru-RU" b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/>
            <a:endParaRPr lang="ru-RU" b="1" dirty="0" smtClean="0">
              <a:solidFill>
                <a:srgbClr val="002060"/>
              </a:solidFill>
              <a:ea typeface="Times New Roman"/>
            </a:endParaRPr>
          </a:p>
          <a:p>
            <a:pPr lvl="0"/>
            <a:endParaRPr lang="ru-RU" b="1" dirty="0">
              <a:solidFill>
                <a:srgbClr val="002060"/>
              </a:solidFill>
              <a:ea typeface="Times New Roman"/>
            </a:endParaRPr>
          </a:p>
          <a:p>
            <a:pPr lvl="0"/>
            <a:endParaRPr lang="ru-RU" b="1" dirty="0" smtClean="0">
              <a:solidFill>
                <a:srgbClr val="002060"/>
              </a:solidFill>
              <a:ea typeface="Times New Roman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ea typeface="Times New Roman"/>
              </a:rPr>
              <a:t>Способствовать </a:t>
            </a:r>
            <a:r>
              <a:rPr lang="ru-RU" sz="2800" b="1" dirty="0">
                <a:solidFill>
                  <a:srgbClr val="002060"/>
                </a:solidFill>
                <a:ea typeface="Times New Roman"/>
              </a:rPr>
              <a:t>эффективному оздоровлению воспитанников в процессе использования на музыкальных занятиях и режимных моментах </a:t>
            </a:r>
            <a:r>
              <a:rPr lang="ru-RU" sz="2800" b="1" dirty="0" err="1">
                <a:solidFill>
                  <a:srgbClr val="002060"/>
                </a:solidFill>
                <a:ea typeface="Times New Roman"/>
              </a:rPr>
              <a:t>здоровьесберегающих</a:t>
            </a:r>
            <a:r>
              <a:rPr lang="ru-RU" sz="2800" b="1" dirty="0">
                <a:solidFill>
                  <a:srgbClr val="002060"/>
                </a:solidFill>
                <a:ea typeface="Times New Roman"/>
              </a:rPr>
              <a:t> технологий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i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i="1" dirty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333399"/>
                </a:solidFill>
                <a:latin typeface="Times New Roman" pitchFamily="18" charset="0"/>
              </a:rPr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340768"/>
            <a:ext cx="8579296" cy="5040560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ru-RU" sz="1800" b="1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lvl="0" algn="just"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Развивать  музыкальные и творческие способности с помощью </a:t>
            </a:r>
            <a:r>
              <a:rPr lang="ru-RU" sz="2000" b="1" dirty="0" err="1">
                <a:solidFill>
                  <a:srgbClr val="002060"/>
                </a:solidFill>
                <a:ea typeface="Times New Roman"/>
                <a:cs typeface="Times New Roman"/>
              </a:rPr>
              <a:t>здоровьесберегающих</a:t>
            </a: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 технологий, исходя из возрастных и индивидуальных возможностей ребенка;</a:t>
            </a:r>
          </a:p>
          <a:p>
            <a:pPr lvl="0" algn="just"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ru-RU" sz="20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Развивать </a:t>
            </a: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интеллектуальные  функции ( мышление, память, воображение, внимание, восприятие, </a:t>
            </a:r>
            <a:r>
              <a:rPr lang="ru-RU" sz="20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ориентировку </a:t>
            </a: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в пространстве);</a:t>
            </a:r>
          </a:p>
          <a:p>
            <a:pPr lvl="0" algn="just"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Развивать эмоционально –волевую сферу и игровую деятельность;</a:t>
            </a:r>
          </a:p>
          <a:p>
            <a:pPr>
              <a:spcBef>
                <a:spcPts val="0"/>
              </a:spcBef>
              <a:spcAft>
                <a:spcPts val="1000"/>
              </a:spcAft>
              <a:buAutoNum type="arabicParenR" startAt="4"/>
            </a:pPr>
            <a:r>
              <a:rPr lang="ru-RU" sz="20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Формировать певческие навыки ( дыхание, артикуляцию, звукообразования,   чистоту интонирования),исходя из </a:t>
            </a:r>
            <a:r>
              <a:rPr lang="ru-RU" sz="2000" b="1" dirty="0" err="1" smtClean="0">
                <a:solidFill>
                  <a:srgbClr val="002060"/>
                </a:solidFill>
                <a:ea typeface="Times New Roman"/>
                <a:cs typeface="Times New Roman"/>
              </a:rPr>
              <a:t>здоровьесберегающих</a:t>
            </a:r>
            <a:r>
              <a:rPr lang="ru-RU" sz="20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 технологий и охраны детского голоса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Font typeface="Arial" pitchFamily="34" charset="0"/>
              <a:buAutoNum type="arabicParenR" startAt="4"/>
            </a:pPr>
            <a:r>
              <a:rPr lang="ru-RU" sz="2000" b="1" dirty="0">
                <a:solidFill>
                  <a:srgbClr val="002060"/>
                </a:solidFill>
              </a:rPr>
              <a:t>Укреплять различные группы мышц и осанку, </a:t>
            </a:r>
            <a:r>
              <a:rPr lang="ru-RU" sz="2000" b="1" dirty="0" err="1">
                <a:solidFill>
                  <a:srgbClr val="002060"/>
                </a:solidFill>
              </a:rPr>
              <a:t>развивть</a:t>
            </a:r>
            <a:r>
              <a:rPr lang="ru-RU" sz="2000" b="1" dirty="0">
                <a:solidFill>
                  <a:srgbClr val="002060"/>
                </a:solidFill>
              </a:rPr>
              <a:t> музыкальный слух, вкус и чувство ритма, умение правильно и красиво двигаться. </a:t>
            </a:r>
          </a:p>
          <a:p>
            <a:pPr>
              <a:spcBef>
                <a:spcPts val="0"/>
              </a:spcBef>
              <a:spcAft>
                <a:spcPts val="1000"/>
              </a:spcAft>
              <a:buAutoNum type="arabicParenR" startAt="4"/>
            </a:pPr>
            <a:endParaRPr lang="ru-RU" sz="1800" b="1" dirty="0" smtClean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1000"/>
              </a:spcAft>
              <a:buAutoNum type="arabicParenR" startAt="4"/>
            </a:pPr>
            <a:endParaRPr lang="ru-RU" sz="1800" b="1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5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Программно-методическое обеспечение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2" y="1598216"/>
            <a:ext cx="208438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35" y="1598216"/>
            <a:ext cx="2095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98216"/>
            <a:ext cx="2095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8" y="3291412"/>
            <a:ext cx="2201094" cy="356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32242"/>
            <a:ext cx="2339752" cy="337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5949"/>
            <a:ext cx="2448272" cy="369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86409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</a:rPr>
              <a:t>Формы оздоровительной работы в регламентированной музыкальной деятельности дошкольников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496944" cy="4680520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Музыкально-оздоровительные занятия (тематические)</a:t>
            </a: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Совместные с детьми и родителями оздоровительные праздники </a:t>
            </a: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Индивидуальные коррекционные занятия (индивидуально-дифференцированный подход)</a:t>
            </a: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Кружок по ритмопластики </a:t>
            </a: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Логоритмика</a:t>
            </a:r>
          </a:p>
        </p:txBody>
      </p:sp>
    </p:spTree>
    <p:extLst>
      <p:ext uri="{BB962C8B-B14F-4D97-AF65-F5344CB8AC3E}">
        <p14:creationId xmlns:p14="http://schemas.microsoft.com/office/powerpoint/2010/main" val="6672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1440159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технологии на музыкальных занятиях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496944" cy="4824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84" y="1412776"/>
            <a:ext cx="1512168" cy="197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764">
            <a:off x="5167797" y="2349692"/>
            <a:ext cx="254793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86" y="3857066"/>
            <a:ext cx="2730969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9109">
            <a:off x="1978148" y="5285519"/>
            <a:ext cx="230303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27145"/>
            <a:ext cx="2723019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555">
            <a:off x="891085" y="2396102"/>
            <a:ext cx="259594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43">
            <a:off x="4612348" y="5281282"/>
            <a:ext cx="24939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129666" y="3356992"/>
            <a:ext cx="2611320" cy="1854212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Здоровьесбере-гающие</a:t>
            </a:r>
            <a:r>
              <a:rPr lang="ru-RU" b="1" dirty="0" smtClean="0">
                <a:solidFill>
                  <a:srgbClr val="FF0000"/>
                </a:solidFill>
              </a:rPr>
              <a:t> технологии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1278</TotalTime>
  <Words>1128</Words>
  <Application>Microsoft Office PowerPoint</Application>
  <PresentationFormat>Экран (4:3)</PresentationFormat>
  <Paragraphs>199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 «Формирование культуры здорового образа жизни через использование здоровьесберегающих технологий на музыкальных занятиях в ДОУ»</vt:lpstr>
      <vt:lpstr>Музыка-могучий источник мысли. Без музыкального воспитания невозможно полноценное умственное развитие ребенка. Первоисточником музыки является не только окружающий мир, но и сам человек, его духовный мир, мышление и речь. Музыкальный образ по новому раскрывает перед людьми особенность предметов и явлений действительности.                                                            В. Сухомлинский</vt:lpstr>
      <vt:lpstr>Актуальность применения здоровьесберегающей технологии в музыкально-образовательной деятельности ДОУ.</vt:lpstr>
      <vt:lpstr>Анализ проведения музыкальных занятий с позиций здоровьесбережения</vt:lpstr>
      <vt:lpstr>Презентация PowerPoint</vt:lpstr>
      <vt:lpstr>Задачи</vt:lpstr>
      <vt:lpstr>Программно-методическое обеспечение</vt:lpstr>
      <vt:lpstr>Формы оздоровительной работы в регламентированной музыкальной деятельности дошкольников</vt:lpstr>
      <vt:lpstr>Здоровьесберегающие технологии на музыкальных занятиях</vt:lpstr>
      <vt:lpstr>Алгоритм проведения музыкального занятия с использованием здоровьесберегающих технологий</vt:lpstr>
      <vt:lpstr>Пение: "Кто много поет, того хворь не берет!"</vt:lpstr>
      <vt:lpstr>Валеологические песенки-распевки</vt:lpstr>
      <vt:lpstr>  Артикуляционная гимнастика  "Загнать мяч в ворота" "вытолкнуть" широкий язык между губами (словно загоняешь мяч в ворота) дуть с зажатым между губами языком (щеки не надувать)</vt:lpstr>
      <vt:lpstr>Упражнения на развитие дыхания </vt:lpstr>
      <vt:lpstr>Слушанье</vt:lpstr>
      <vt:lpstr>Воздействие музыки на человека</vt:lpstr>
      <vt:lpstr>Основные составляющие музыки и их влияния на организм человека:</vt:lpstr>
      <vt:lpstr>Музыкотерапия</vt:lpstr>
      <vt:lpstr>Музыкальные рецепты </vt:lpstr>
      <vt:lpstr>Музыкально  - ритмические  упражнения:</vt:lpstr>
      <vt:lpstr>Ритмопластика</vt:lpstr>
      <vt:lpstr>Логоритмика</vt:lpstr>
      <vt:lpstr>Пальчиковые игры.</vt:lpstr>
      <vt:lpstr>Формы работы с родителями</vt:lpstr>
      <vt:lpstr>Результаты</vt:lpstr>
      <vt:lpstr>Вывод</vt:lpstr>
      <vt:lpstr>Список литературы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 НА МУЗЫКАЛЬНЫХ ЗАНЯТИЯХ В ДОУ</dc:title>
  <dc:creator>Оксана</dc:creator>
  <cp:lastModifiedBy>Снежинка</cp:lastModifiedBy>
  <cp:revision>84</cp:revision>
  <dcterms:created xsi:type="dcterms:W3CDTF">2013-03-10T20:13:52Z</dcterms:created>
  <dcterms:modified xsi:type="dcterms:W3CDTF">2018-07-19T08:01:32Z</dcterms:modified>
</cp:coreProperties>
</file>