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63" r:id="rId3"/>
    <p:sldId id="265" r:id="rId4"/>
    <p:sldId id="257" r:id="rId5"/>
    <p:sldId id="267" r:id="rId6"/>
    <p:sldId id="258" r:id="rId7"/>
    <p:sldId id="264" r:id="rId8"/>
    <p:sldId id="260" r:id="rId9"/>
    <p:sldId id="261" r:id="rId10"/>
    <p:sldId id="266" r:id="rId11"/>
    <p:sldId id="262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86" autoAdjust="0"/>
    <p:restoredTop sz="93194" autoAdjust="0"/>
  </p:normalViewPr>
  <p:slideViewPr>
    <p:cSldViewPr>
      <p:cViewPr varScale="1">
        <p:scale>
          <a:sx n="70" d="100"/>
          <a:sy n="70" d="100"/>
        </p:scale>
        <p:origin x="-121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1FD02E-5BF6-4B49-A617-DA730DD60E0B}" type="datetimeFigureOut">
              <a:rPr lang="ru-RU" smtClean="0"/>
              <a:t>26.01.2016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4772B-9217-468C-8D7B-4BCB3240E0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6226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44772B-9217-468C-8D7B-4BCB3240E0D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640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8CEF1D9-F45B-4201-B786-403E2A6E7804}" type="datetimeFigureOut">
              <a:rPr lang="ru-RU" smtClean="0"/>
              <a:pPr/>
              <a:t>26.01.2016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AC1430-7541-4662-99B8-7D5007175D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5400600"/>
          </a:xfrm>
        </p:spPr>
        <p:txBody>
          <a:bodyPr>
            <a:noAutofit/>
          </a:bodyPr>
          <a:lstStyle/>
          <a:p>
            <a:pPr algn="ctr"/>
            <a:r>
              <a:rPr lang="ru-RU" sz="3600" dirty="0"/>
              <a:t>Если вы хотите научиться плавать, то смело входите в воду,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а </a:t>
            </a:r>
            <a:r>
              <a:rPr lang="ru-RU" sz="3600" dirty="0"/>
              <a:t>если хотите научиться решать задачи, то решайте их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3600" dirty="0" smtClean="0"/>
              <a:t> </a:t>
            </a:r>
            <a:r>
              <a:rPr lang="ru-RU" sz="3600" dirty="0" smtClean="0"/>
              <a:t>Д.Пойа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> </a:t>
            </a:r>
            <a:r>
              <a:rPr lang="ru-RU" sz="3600" dirty="0" smtClean="0"/>
              <a:t>      </a:t>
            </a:r>
            <a:r>
              <a:rPr lang="ru-RU" sz="3600" dirty="0" smtClean="0"/>
              <a:t> Математика </a:t>
            </a:r>
            <a:r>
              <a:rPr lang="ru-RU" sz="3600" dirty="0" smtClean="0"/>
              <a:t>5 </a:t>
            </a:r>
            <a:r>
              <a:rPr lang="ru-RU" sz="3600" dirty="0" smtClean="0"/>
              <a:t>класс</a:t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              </a:t>
            </a:r>
            <a:r>
              <a:rPr lang="ru-RU" dirty="0" smtClean="0"/>
              <a:t>Учитель: Охотникова А.А.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dirty="0" smtClean="0"/>
              <a:t>Домашняя работа: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Параграф 14 – повторить, №233 (б, г);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№234 (б, г);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№240.</a:t>
            </a:r>
            <a:endParaRPr lang="ru-RU" dirty="0"/>
          </a:p>
        </p:txBody>
      </p:sp>
      <p:pic>
        <p:nvPicPr>
          <p:cNvPr id="9218" name="Picture 2" descr="https://lh3.googleusercontent.com/ZWEg5nFTUsrw0ZOqhP6fzkoZlG9c36TeElpCM1IIlmFVXtt5CC4PQ49fQQ76k9On0ToU8-jKWuPK3xHI0_2NEzPOvPTC0AVDo3-c7N0B9AO4519ikldlAh7Qc686v1CYU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571500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863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1628800"/>
            <a:ext cx="8229600" cy="8465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000" dirty="0">
                <a:solidFill>
                  <a:srgbClr val="0070C0"/>
                </a:solidFill>
              </a:rPr>
              <a:t>Спасибо за внимание!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268760"/>
            <a:ext cx="8229600" cy="2304256"/>
          </a:xfrm>
        </p:spPr>
        <p:txBody>
          <a:bodyPr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sp>
        <p:nvSpPr>
          <p:cNvPr id="4" name="AutoShape 4" descr="http://go3.imgsmail.ru/imgpreview?key=65c6ab92bd334919&amp;mb=imgdb_preview_1387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://go3.imgsmail.ru/imgpreview?key=65c6ab92bd334919&amp;mb=imgdb_preview_1387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http://go3.imgsmail.ru/imgpreview?key=65c6ab92bd334919&amp;mb=imgdb_preview_138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068960"/>
            <a:ext cx="6048672" cy="3096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41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1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1649388" y="715261"/>
            <a:ext cx="487680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ru-RU" dirty="0"/>
              <a:t>   </a:t>
            </a:r>
            <a:r>
              <a:rPr lang="ru-RU" dirty="0" smtClean="0"/>
              <a:t>                    </a:t>
            </a:r>
            <a:r>
              <a:rPr lang="ru-RU" sz="7200" b="1" dirty="0" smtClean="0"/>
              <a:t>,</a:t>
            </a:r>
            <a:r>
              <a:rPr lang="ru-RU" b="1" dirty="0" smtClean="0"/>
              <a:t>                                 </a:t>
            </a:r>
            <a:r>
              <a:rPr lang="ru-RU" sz="4400" b="1" dirty="0" smtClean="0"/>
              <a:t>1</a:t>
            </a:r>
            <a:r>
              <a:rPr lang="ru-RU" dirty="0" smtClean="0"/>
              <a:t>       </a:t>
            </a:r>
            <a:endParaRPr lang="ru-RU" dirty="0"/>
          </a:p>
        </p:txBody>
      </p:sp>
      <p:sp>
        <p:nvSpPr>
          <p:cNvPr id="14341" name="Line 7"/>
          <p:cNvSpPr>
            <a:spLocks noChangeShapeType="1"/>
          </p:cNvSpPr>
          <p:nvPr/>
        </p:nvSpPr>
        <p:spPr bwMode="auto">
          <a:xfrm flipV="1">
            <a:off x="5105400" y="1295400"/>
            <a:ext cx="762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2" name="Line 8"/>
          <p:cNvSpPr>
            <a:spLocks noChangeShapeType="1"/>
          </p:cNvSpPr>
          <p:nvPr/>
        </p:nvSpPr>
        <p:spPr bwMode="auto">
          <a:xfrm>
            <a:off x="5257800" y="1295400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3923928" y="2712695"/>
            <a:ext cx="67444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ru-RU" sz="4400" b="1" dirty="0" smtClean="0"/>
              <a:t>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1431925" y="198438"/>
            <a:ext cx="58229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800" dirty="0">
                <a:solidFill>
                  <a:srgbClr val="0066FF"/>
                </a:solidFill>
              </a:rPr>
              <a:t>Тема нашего урока: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10332640" y="5732304"/>
            <a:ext cx="80315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2800" b="1" dirty="0" smtClean="0">
                <a:solidFill>
                  <a:srgbClr val="0066FF"/>
                </a:solidFill>
              </a:rPr>
              <a:t>УРА</a:t>
            </a:r>
            <a:r>
              <a:rPr lang="ru-RU" sz="2800" b="1" dirty="0" smtClean="0"/>
              <a:t>ГАН </a:t>
            </a:r>
            <a:r>
              <a:rPr lang="ru-RU" sz="2800" b="1" dirty="0" smtClean="0">
                <a:solidFill>
                  <a:srgbClr val="0066FF"/>
                </a:solidFill>
              </a:rPr>
              <a:t>В</a:t>
            </a:r>
            <a:r>
              <a:rPr lang="ru-RU" sz="2800" b="1" dirty="0" smtClean="0"/>
              <a:t>  М</a:t>
            </a:r>
            <a:r>
              <a:rPr lang="ru-RU" sz="2800" b="1" dirty="0" smtClean="0">
                <a:solidFill>
                  <a:srgbClr val="0066FF"/>
                </a:solidFill>
              </a:rPr>
              <a:t>НЕНИЕ</a:t>
            </a:r>
            <a:r>
              <a:rPr lang="ru-RU" sz="2800" b="1" dirty="0" smtClean="0"/>
              <a:t>    </a:t>
            </a:r>
            <a:r>
              <a:rPr lang="ru-RU" sz="2400" b="1" dirty="0"/>
              <a:t>-    </a:t>
            </a:r>
            <a:r>
              <a:rPr lang="ru-RU" sz="4000" b="1" dirty="0" smtClean="0">
                <a:solidFill>
                  <a:srgbClr val="0066FF"/>
                </a:solidFill>
              </a:rPr>
              <a:t>УРАВНЕНИЕ</a:t>
            </a:r>
            <a:r>
              <a:rPr lang="ru-RU" sz="4000" dirty="0" smtClean="0">
                <a:solidFill>
                  <a:srgbClr val="0066FF"/>
                </a:solidFill>
              </a:rPr>
              <a:t> </a:t>
            </a:r>
            <a:endParaRPr lang="ru-RU" sz="4000" dirty="0">
              <a:solidFill>
                <a:srgbClr val="0066FF"/>
              </a:solidFill>
            </a:endParaRPr>
          </a:p>
        </p:txBody>
      </p:sp>
      <p:sp>
        <p:nvSpPr>
          <p:cNvPr id="14346" name="Содержимое 11"/>
          <p:cNvSpPr>
            <a:spLocks noGrp="1"/>
          </p:cNvSpPr>
          <p:nvPr>
            <p:ph sz="quarter" idx="2"/>
          </p:nvPr>
        </p:nvSpPr>
        <p:spPr>
          <a:xfrm>
            <a:off x="572479" y="4544943"/>
            <a:ext cx="2880931" cy="121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 smtClean="0"/>
              <a:t>Зачеркиваем 3 буквы из первого слова</a:t>
            </a:r>
          </a:p>
        </p:txBody>
      </p:sp>
      <p:sp>
        <p:nvSpPr>
          <p:cNvPr id="2" name="AutoShape 2" descr="Обои для рабочего стола: ураган, art, атмосфера, смерч, торнадо, небо, облак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Обои для рабочего стола: ураган, art, атмосфера, смерч, торнадо, небо, обла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1842228"/>
            <a:ext cx="3175520" cy="2609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664022" y="2060848"/>
            <a:ext cx="37746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002060"/>
                </a:solidFill>
              </a:rPr>
              <a:t>Слово, которое означает свою</a:t>
            </a:r>
            <a:r>
              <a:rPr lang="ru-RU" sz="3200" dirty="0">
                <a:solidFill>
                  <a:srgbClr val="002060"/>
                </a:solidFill>
              </a:rPr>
              <a:t> </a:t>
            </a:r>
            <a:r>
              <a:rPr lang="ru-RU" sz="3200" dirty="0" smtClean="0">
                <a:solidFill>
                  <a:srgbClr val="002060"/>
                </a:solidFill>
              </a:rPr>
              <a:t>точку </a:t>
            </a:r>
            <a:r>
              <a:rPr lang="ru-RU" sz="3200" dirty="0">
                <a:solidFill>
                  <a:srgbClr val="002060"/>
                </a:solidFill>
              </a:rPr>
              <a:t>зрения на какой-то объект, </a:t>
            </a:r>
            <a:r>
              <a:rPr lang="ru-RU" sz="3200" dirty="0" smtClean="0">
                <a:solidFill>
                  <a:srgbClr val="002060"/>
                </a:solidFill>
              </a:rPr>
              <a:t>оценку.</a:t>
            </a:r>
            <a:r>
              <a:rPr lang="ru-RU" sz="3200" dirty="0">
                <a:solidFill>
                  <a:srgbClr val="002060"/>
                </a:solidFill>
              </a:rPr>
              <a:t> </a:t>
            </a:r>
            <a:br>
              <a:rPr lang="ru-RU" sz="3200" dirty="0">
                <a:solidFill>
                  <a:srgbClr val="002060"/>
                </a:solidFill>
              </a:rPr>
            </a:br>
            <a:endParaRPr lang="ru-RU" sz="3200" dirty="0">
              <a:solidFill>
                <a:srgbClr val="00206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98373" y="4221088"/>
            <a:ext cx="361297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/>
              <a:t>Зачеркиваем </a:t>
            </a:r>
            <a:r>
              <a:rPr lang="ru-RU" sz="3200" dirty="0" smtClean="0"/>
              <a:t>1 букву </a:t>
            </a:r>
            <a:r>
              <a:rPr lang="ru-RU" sz="3200" dirty="0"/>
              <a:t>из </a:t>
            </a:r>
            <a:r>
              <a:rPr lang="ru-RU" sz="3200" dirty="0" smtClean="0"/>
              <a:t>слова </a:t>
            </a:r>
            <a:r>
              <a:rPr lang="ru-RU" sz="3200" dirty="0"/>
              <a:t>и соединяем полученные буквы</a:t>
            </a:r>
          </a:p>
        </p:txBody>
      </p:sp>
      <p:sp>
        <p:nvSpPr>
          <p:cNvPr id="15" name="Line 8"/>
          <p:cNvSpPr>
            <a:spLocks noChangeShapeType="1"/>
          </p:cNvSpPr>
          <p:nvPr/>
        </p:nvSpPr>
        <p:spPr bwMode="auto">
          <a:xfrm>
            <a:off x="1763688" y="1249680"/>
            <a:ext cx="5334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V="1">
            <a:off x="1649388" y="1280319"/>
            <a:ext cx="762000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925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802 0.06429 L -1.05469 0.075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333" y="5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8235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70C0"/>
                </a:solidFill>
              </a:rPr>
              <a:t>Уравнение</a:t>
            </a:r>
            <a:endParaRPr lang="ru-RU" sz="44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785864"/>
          </a:xfrm>
        </p:spPr>
        <p:txBody>
          <a:bodyPr>
            <a:normAutofit fontScale="85000" lnSpcReduction="20000"/>
          </a:bodyPr>
          <a:lstStyle/>
          <a:p>
            <a:r>
              <a:rPr lang="ru-RU" sz="3200" dirty="0"/>
              <a:t>Цели урока: </a:t>
            </a:r>
            <a:endParaRPr lang="ru-RU" sz="3200" dirty="0" smtClean="0"/>
          </a:p>
          <a:p>
            <a:r>
              <a:rPr lang="ru-RU" sz="3200" dirty="0" smtClean="0"/>
              <a:t>Формирование умений и навыков решений уравнений.</a:t>
            </a:r>
          </a:p>
          <a:p>
            <a:r>
              <a:rPr lang="ru-RU" sz="3200" dirty="0" smtClean="0"/>
              <a:t>Развитие навыков самостоятельной работы, математической речи.</a:t>
            </a:r>
          </a:p>
          <a:p>
            <a:pPr lvl="0"/>
            <a:r>
              <a:rPr lang="ru-RU" sz="3200" dirty="0" smtClean="0"/>
              <a:t>Развитие познавательной активности </a:t>
            </a:r>
            <a:r>
              <a:rPr lang="ru-RU" sz="3200" dirty="0"/>
              <a:t>и </a:t>
            </a:r>
            <a:r>
              <a:rPr lang="ru-RU" sz="3200" dirty="0" smtClean="0"/>
              <a:t>внимания;</a:t>
            </a:r>
            <a:endParaRPr lang="ru-RU" sz="3200" dirty="0"/>
          </a:p>
          <a:p>
            <a:pPr lvl="0"/>
            <a:r>
              <a:rPr lang="ru-RU" sz="3200" dirty="0"/>
              <a:t>В</a:t>
            </a:r>
            <a:r>
              <a:rPr lang="ru-RU" sz="3200" dirty="0" smtClean="0"/>
              <a:t>оспитание </a:t>
            </a:r>
            <a:r>
              <a:rPr lang="ru-RU" sz="3200" dirty="0"/>
              <a:t>интереса к предмету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sp>
        <p:nvSpPr>
          <p:cNvPr id="4" name="AutoShape 4" descr="http://3.bp.blogspot.com/-6vPZB1TwiFA/ToCg8tyCoqI/AAAAAAAAACs/-DQZTswnI3I/s728/267586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AutoShape 6" descr="http://3.bp.blogspot.com/-6vPZB1TwiFA/ToCg8tyCoqI/AAAAAAAAACs/-DQZTswnI3I/s728/2675868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Picture 2" descr="http://3.bp.blogspot.com/-6vPZB1TwiFA/ToCg8tyCoqI/AAAAAAAAACs/-DQZTswnI3I/s728/267586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005064"/>
            <a:ext cx="5715000" cy="2124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808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      Решите уравнение и расшифруйте слово:</a:t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196752"/>
            <a:ext cx="2736304" cy="4960208"/>
          </a:xfrm>
        </p:spPr>
        <p:txBody>
          <a:bodyPr>
            <a:normAutofit/>
          </a:bodyPr>
          <a:lstStyle/>
          <a:p>
            <a:r>
              <a:rPr lang="ru-RU" sz="3200" dirty="0"/>
              <a:t>1</a:t>
            </a:r>
            <a:r>
              <a:rPr lang="ru-RU" sz="3200" dirty="0" smtClean="0"/>
              <a:t>) х+3=7   </a:t>
            </a:r>
          </a:p>
          <a:p>
            <a:pPr marL="0" indent="0">
              <a:buNone/>
            </a:pPr>
            <a:r>
              <a:rPr lang="ru-RU" sz="3200" dirty="0" smtClean="0"/>
              <a:t>                   - К          </a:t>
            </a:r>
          </a:p>
          <a:p>
            <a:r>
              <a:rPr lang="ru-RU" sz="3200" dirty="0"/>
              <a:t>2</a:t>
            </a:r>
            <a:r>
              <a:rPr lang="ru-RU" sz="3200" dirty="0" smtClean="0"/>
              <a:t>) х-5=10</a:t>
            </a:r>
          </a:p>
          <a:p>
            <a:pPr>
              <a:buNone/>
            </a:pPr>
            <a:r>
              <a:rPr lang="ru-RU" sz="3200" dirty="0" smtClean="0"/>
              <a:t>                    - Л      </a:t>
            </a:r>
          </a:p>
          <a:p>
            <a:pPr>
              <a:buNone/>
            </a:pPr>
            <a:endParaRPr lang="ru-RU" sz="3200" dirty="0" smtClean="0"/>
          </a:p>
          <a:p>
            <a:r>
              <a:rPr lang="ru-RU" sz="3200" dirty="0"/>
              <a:t>3</a:t>
            </a:r>
            <a:r>
              <a:rPr lang="ru-RU" sz="3200" dirty="0" smtClean="0"/>
              <a:t>) 10-х=5</a:t>
            </a:r>
          </a:p>
          <a:p>
            <a:pPr>
              <a:buNone/>
            </a:pPr>
            <a:r>
              <a:rPr lang="ru-RU" sz="3200" dirty="0"/>
              <a:t> </a:t>
            </a:r>
            <a:r>
              <a:rPr lang="ru-RU" sz="3200" dirty="0" smtClean="0"/>
              <a:t>                   - Б</a:t>
            </a:r>
            <a:endParaRPr lang="ru-RU" sz="3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01576" y="1778961"/>
            <a:ext cx="1008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x=4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0243" y="3032578"/>
            <a:ext cx="118813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x=15</a:t>
            </a:r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80854" y="4645523"/>
            <a:ext cx="107752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x=</a:t>
            </a:r>
            <a:r>
              <a:rPr lang="ru-RU" sz="3200" b="1" dirty="0" smtClean="0">
                <a:solidFill>
                  <a:srgbClr val="0066FF"/>
                </a:solidFill>
              </a:rPr>
              <a:t>5</a:t>
            </a:r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5040560" y="1212168"/>
            <a:ext cx="3059832" cy="48029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4</a:t>
            </a:r>
            <a:r>
              <a:rPr lang="ru-RU" sz="3200" dirty="0" smtClean="0"/>
              <a:t>) </a:t>
            </a:r>
            <a:r>
              <a:rPr lang="en-US" sz="3200" dirty="0" smtClean="0"/>
              <a:t>7t</a:t>
            </a:r>
            <a:r>
              <a:rPr lang="ru-RU" sz="3200" dirty="0" smtClean="0"/>
              <a:t>=</a:t>
            </a:r>
            <a:r>
              <a:rPr lang="en-US" sz="3200" dirty="0" smtClean="0"/>
              <a:t>56</a:t>
            </a:r>
            <a:endParaRPr lang="ru-RU" sz="3200" dirty="0" smtClean="0"/>
          </a:p>
          <a:p>
            <a:pPr>
              <a:buFont typeface="Wingdings 3"/>
              <a:buNone/>
            </a:pPr>
            <a:r>
              <a:rPr lang="ru-RU" sz="3200" dirty="0" smtClean="0"/>
              <a:t>   </a:t>
            </a:r>
            <a:endParaRPr lang="en-US" sz="3200" dirty="0" smtClean="0"/>
          </a:p>
          <a:p>
            <a:pPr>
              <a:buFont typeface="Wingdings 3"/>
              <a:buNone/>
            </a:pPr>
            <a:r>
              <a:rPr lang="ru-RU" sz="3200" dirty="0" smtClean="0"/>
              <a:t>                         - О</a:t>
            </a:r>
          </a:p>
          <a:p>
            <a:r>
              <a:rPr lang="ru-RU" sz="3200" dirty="0"/>
              <a:t>5</a:t>
            </a:r>
            <a:r>
              <a:rPr lang="ru-RU" sz="3200" dirty="0" smtClean="0"/>
              <a:t>) </a:t>
            </a:r>
            <a:r>
              <a:rPr lang="en-US" sz="3200" dirty="0" smtClean="0"/>
              <a:t>12t=120</a:t>
            </a:r>
            <a:endParaRPr lang="ru-RU" sz="3200" dirty="0" smtClean="0"/>
          </a:p>
          <a:p>
            <a:pPr>
              <a:buFont typeface="Wingdings 3"/>
              <a:buNone/>
            </a:pPr>
            <a:r>
              <a:rPr lang="ru-RU" sz="3200" dirty="0" smtClean="0"/>
              <a:t>            </a:t>
            </a:r>
          </a:p>
          <a:p>
            <a:pPr>
              <a:buFont typeface="Wingdings 3"/>
              <a:buNone/>
            </a:pPr>
            <a:r>
              <a:rPr lang="ru-RU" sz="3200" dirty="0" smtClean="0"/>
              <a:t>                          - И</a:t>
            </a:r>
          </a:p>
          <a:p>
            <a:r>
              <a:rPr lang="ru-RU" sz="3200" dirty="0"/>
              <a:t>6</a:t>
            </a:r>
            <a:r>
              <a:rPr lang="ru-RU" sz="3200" dirty="0" smtClean="0"/>
              <a:t>) </a:t>
            </a:r>
            <a:r>
              <a:rPr lang="en-US" sz="3200" dirty="0" smtClean="0"/>
              <a:t>125:t=5</a:t>
            </a:r>
            <a:endParaRPr lang="ru-RU" sz="3200" dirty="0" smtClean="0"/>
          </a:p>
          <a:p>
            <a:pPr>
              <a:buFont typeface="Wingdings 3"/>
              <a:buNone/>
            </a:pPr>
            <a:r>
              <a:rPr lang="ru-RU" sz="3200" dirty="0" smtClean="0"/>
              <a:t>                          - Р          </a:t>
            </a:r>
            <a:endParaRPr lang="ru-RU" sz="32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4337" y="1778961"/>
            <a:ext cx="180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t=56:7</a:t>
            </a:r>
          </a:p>
          <a:p>
            <a:r>
              <a:rPr lang="en-US" sz="3200" b="1" dirty="0" smtClean="0">
                <a:solidFill>
                  <a:srgbClr val="0066FF"/>
                </a:solidFill>
              </a:rPr>
              <a:t>t=8</a:t>
            </a:r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62104" y="3429000"/>
            <a:ext cx="18724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t=120:12</a:t>
            </a:r>
          </a:p>
          <a:p>
            <a:r>
              <a:rPr lang="en-US" sz="3200" b="1" dirty="0" smtClean="0">
                <a:solidFill>
                  <a:srgbClr val="0066FF"/>
                </a:solidFill>
              </a:rPr>
              <a:t>t=10</a:t>
            </a:r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50010" y="4937910"/>
            <a:ext cx="1800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66FF"/>
                </a:solidFill>
              </a:rPr>
              <a:t>t=125:5</a:t>
            </a:r>
          </a:p>
          <a:p>
            <a:r>
              <a:rPr lang="en-US" sz="3200" b="1" dirty="0" smtClean="0">
                <a:solidFill>
                  <a:srgbClr val="0066FF"/>
                </a:solidFill>
              </a:rPr>
              <a:t>t=25</a:t>
            </a:r>
            <a:endParaRPr lang="ru-RU" sz="32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</a:rPr>
              <a:t>Расшифруйте слово:</a:t>
            </a:r>
            <a:endParaRPr lang="ru-RU" sz="3600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446060"/>
              </p:ext>
            </p:extLst>
          </p:nvPr>
        </p:nvGraphicFramePr>
        <p:xfrm>
          <a:off x="1187622" y="1397000"/>
          <a:ext cx="7056784" cy="1599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008112"/>
                <a:gridCol w="1008112"/>
                <a:gridCol w="1008112"/>
                <a:gridCol w="1008112"/>
                <a:gridCol w="1008112"/>
                <a:gridCol w="1008112"/>
              </a:tblGrid>
              <a:tr h="799976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4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8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10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25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10</a:t>
                      </a:r>
                      <a:endParaRPr lang="ru-RU" sz="3600" dirty="0"/>
                    </a:p>
                  </a:txBody>
                  <a:tcPr/>
                </a:tc>
              </a:tr>
              <a:tr h="7999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Объект 2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8229600" cy="9361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           </a:t>
            </a:r>
            <a:r>
              <a:rPr lang="ru-RU" sz="2800" dirty="0" smtClean="0"/>
              <a:t>К           О          Л          И           Б          Р         И</a:t>
            </a:r>
            <a:endParaRPr lang="ru-RU" sz="2800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251520" y="3140968"/>
            <a:ext cx="4968552" cy="318559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b="1" dirty="0" err="1" smtClean="0"/>
              <a:t>Коли́бри</a:t>
            </a:r>
            <a:r>
              <a:rPr lang="ru-RU" sz="3000" dirty="0"/>
              <a:t> — семейство мелких </a:t>
            </a:r>
            <a:r>
              <a:rPr lang="ru-RU" sz="3000" dirty="0" smtClean="0"/>
              <a:t>птиц, единственное </a:t>
            </a:r>
            <a:r>
              <a:rPr lang="ru-RU" sz="3000" dirty="0"/>
              <a:t>в отряде </a:t>
            </a:r>
            <a:r>
              <a:rPr lang="ru-RU" sz="3000" dirty="0" err="1"/>
              <a:t>колибриобра́зных</a:t>
            </a:r>
            <a:r>
              <a:rPr lang="ru-RU" sz="3000" dirty="0"/>
              <a:t>. </a:t>
            </a:r>
            <a:r>
              <a:rPr lang="ru-RU" sz="3000" dirty="0" smtClean="0"/>
              <a:t>Происходят </a:t>
            </a:r>
            <a:r>
              <a:rPr lang="ru-RU" sz="3000" dirty="0"/>
              <a:t>из </a:t>
            </a:r>
            <a:r>
              <a:rPr lang="ru-RU" sz="3000" dirty="0" smtClean="0"/>
              <a:t>Америки. Единственная </a:t>
            </a:r>
            <a:r>
              <a:rPr lang="ru-RU" sz="3000" dirty="0"/>
              <a:t>в мире птица, способная </a:t>
            </a:r>
            <a:r>
              <a:rPr lang="ru-RU" sz="3000" dirty="0" smtClean="0"/>
              <a:t>летать назад.</a:t>
            </a:r>
            <a:endParaRPr lang="ru-RU" sz="3000" dirty="0"/>
          </a:p>
        </p:txBody>
      </p:sp>
      <p:pic>
        <p:nvPicPr>
          <p:cNvPr id="18" name="Picture 2" descr="http://1.bp.blogspot.com/-9jx1wnJ2YrU/TbJgqbc6NdI/AAAAAAAAAFY/KEOXxkKdNok/s1600/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2976"/>
            <a:ext cx="352839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80982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Проверьте правильно </a:t>
            </a:r>
            <a:r>
              <a:rPr lang="ru-RU" sz="2800" b="1" dirty="0"/>
              <a:t>ли решены уравнения. Если </a:t>
            </a:r>
            <a:r>
              <a:rPr lang="ru-RU" sz="2800" b="1" dirty="0" smtClean="0"/>
              <a:t>нет, то найдите ошибки и исправьте их.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340768"/>
            <a:ext cx="8229600" cy="5043510"/>
          </a:xfrm>
        </p:spPr>
        <p:txBody>
          <a:bodyPr>
            <a:normAutofit fontScale="85000" lnSpcReduction="20000"/>
          </a:bodyPr>
          <a:lstStyle/>
          <a:p>
            <a:r>
              <a:rPr lang="ru-RU" sz="3600" dirty="0"/>
              <a:t>а) х+315=887; </a:t>
            </a:r>
            <a:r>
              <a:rPr lang="ru-RU" sz="3600" dirty="0" smtClean="0"/>
              <a:t>                       б</a:t>
            </a:r>
            <a:r>
              <a:rPr lang="ru-RU" sz="3600" dirty="0"/>
              <a:t>) </a:t>
            </a:r>
            <a:r>
              <a:rPr lang="ru-RU" sz="3600" dirty="0" smtClean="0"/>
              <a:t>154+с=300</a:t>
            </a:r>
            <a:r>
              <a:rPr lang="ru-RU" sz="3600" dirty="0"/>
              <a:t>;</a:t>
            </a:r>
          </a:p>
          <a:p>
            <a:r>
              <a:rPr lang="ru-RU" sz="3600" dirty="0" smtClean="0"/>
              <a:t>    х=887-315</a:t>
            </a:r>
            <a:r>
              <a:rPr lang="ru-RU" sz="3600" dirty="0"/>
              <a:t>;       </a:t>
            </a:r>
            <a:r>
              <a:rPr lang="ru-RU" sz="3600" dirty="0" smtClean="0"/>
              <a:t>                        с=300-154;</a:t>
            </a:r>
            <a:endParaRPr lang="ru-RU" sz="3600" dirty="0"/>
          </a:p>
          <a:p>
            <a:r>
              <a:rPr lang="ru-RU" sz="3600" dirty="0" smtClean="0"/>
              <a:t>    </a:t>
            </a:r>
            <a:r>
              <a:rPr lang="ru-RU" sz="3600" dirty="0"/>
              <a:t>х=572.                </a:t>
            </a:r>
            <a:r>
              <a:rPr lang="ru-RU" sz="3600" dirty="0" smtClean="0"/>
              <a:t>                       </a:t>
            </a:r>
            <a:r>
              <a:rPr lang="ru-RU" sz="3600" dirty="0"/>
              <a:t>с=28.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 smtClean="0"/>
              <a:t>в) в-345=15;                            г) у-47=47;</a:t>
            </a:r>
          </a:p>
          <a:p>
            <a:r>
              <a:rPr lang="ru-RU" sz="3600" dirty="0" smtClean="0"/>
              <a:t>    в=345 - 15</a:t>
            </a:r>
            <a:r>
              <a:rPr lang="ru-RU" sz="3600" dirty="0"/>
              <a:t>;         </a:t>
            </a:r>
            <a:r>
              <a:rPr lang="ru-RU" sz="3600" dirty="0" smtClean="0"/>
              <a:t>                     у=47+ 47</a:t>
            </a:r>
            <a:r>
              <a:rPr lang="ru-RU" sz="3600" dirty="0"/>
              <a:t>;</a:t>
            </a:r>
          </a:p>
          <a:p>
            <a:r>
              <a:rPr lang="ru-RU" sz="3600" dirty="0" smtClean="0"/>
              <a:t>    в=200</a:t>
            </a:r>
            <a:r>
              <a:rPr lang="ru-RU" sz="3600" dirty="0"/>
              <a:t>.             </a:t>
            </a:r>
            <a:r>
              <a:rPr lang="ru-RU" sz="3600" dirty="0" smtClean="0"/>
              <a:t>                         у=94</a:t>
            </a:r>
            <a:r>
              <a:rPr lang="ru-RU" sz="3600" dirty="0"/>
              <a:t>.</a:t>
            </a:r>
          </a:p>
          <a:p>
            <a:r>
              <a:rPr lang="ru-RU" sz="3600" dirty="0"/>
              <a:t> </a:t>
            </a:r>
          </a:p>
          <a:p>
            <a:r>
              <a:rPr lang="ru-RU" sz="3600" dirty="0"/>
              <a:t>д) 371-у=37; </a:t>
            </a:r>
            <a:r>
              <a:rPr lang="ru-RU" sz="3600" dirty="0" smtClean="0"/>
              <a:t>                           е</a:t>
            </a:r>
            <a:r>
              <a:rPr lang="ru-RU" sz="3600" dirty="0"/>
              <a:t>) </a:t>
            </a:r>
            <a:r>
              <a:rPr lang="ru-RU" sz="3600" dirty="0" smtClean="0"/>
              <a:t>100-х=65; </a:t>
            </a:r>
            <a:endParaRPr lang="ru-RU" sz="3600" dirty="0"/>
          </a:p>
          <a:p>
            <a:r>
              <a:rPr lang="ru-RU" sz="3600" dirty="0" smtClean="0"/>
              <a:t>     у=371 + 37</a:t>
            </a:r>
            <a:r>
              <a:rPr lang="ru-RU" sz="3600" dirty="0"/>
              <a:t>;       </a:t>
            </a:r>
            <a:r>
              <a:rPr lang="ru-RU" sz="3600" dirty="0" smtClean="0"/>
              <a:t>                       х=100 + 65;</a:t>
            </a:r>
            <a:endParaRPr lang="ru-RU" sz="3600" dirty="0"/>
          </a:p>
          <a:p>
            <a:r>
              <a:rPr lang="ru-RU" sz="3600" dirty="0" smtClean="0"/>
              <a:t>     </a:t>
            </a:r>
            <a:r>
              <a:rPr lang="ru-RU" sz="3600" dirty="0"/>
              <a:t>у=408.           </a:t>
            </a:r>
            <a:r>
              <a:rPr lang="ru-RU" sz="3600" dirty="0" smtClean="0"/>
              <a:t>                            х=165.</a:t>
            </a:r>
            <a:endParaRPr lang="ru-RU" sz="3600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588224" y="2179027"/>
            <a:ext cx="9361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66FF"/>
                </a:solidFill>
              </a:rPr>
              <a:t>146</a:t>
            </a:r>
            <a:endParaRPr lang="ru-RU" sz="3600" dirty="0">
              <a:solidFill>
                <a:srgbClr val="0066FF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7658" y="3501008"/>
            <a:ext cx="244827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rgbClr val="0066FF"/>
                </a:solidFill>
              </a:rPr>
              <a:t>      +</a:t>
            </a:r>
          </a:p>
          <a:p>
            <a:r>
              <a:rPr lang="ru-RU" sz="3600" b="1" dirty="0" smtClean="0">
                <a:solidFill>
                  <a:srgbClr val="0066FF"/>
                </a:solidFill>
              </a:rPr>
              <a:t>       360</a:t>
            </a:r>
          </a:p>
          <a:p>
            <a:endParaRPr lang="ru-RU" sz="3200" b="1" dirty="0">
              <a:solidFill>
                <a:srgbClr val="0066FF"/>
              </a:solidFill>
            </a:endParaRPr>
          </a:p>
          <a:p>
            <a:endParaRPr lang="ru-RU" sz="3200" dirty="0">
              <a:solidFill>
                <a:srgbClr val="0066FF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6720" y="5234094"/>
            <a:ext cx="168662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4000" b="1" dirty="0" smtClean="0">
                <a:solidFill>
                  <a:srgbClr val="0066FF"/>
                </a:solidFill>
              </a:rPr>
              <a:t>-</a:t>
            </a:r>
            <a:endParaRPr lang="ru-RU" sz="4000" b="1" dirty="0">
              <a:solidFill>
                <a:srgbClr val="0066FF"/>
              </a:solidFill>
            </a:endParaRPr>
          </a:p>
          <a:p>
            <a:r>
              <a:rPr lang="ru-RU" sz="3600" dirty="0" smtClean="0">
                <a:solidFill>
                  <a:srgbClr val="0066FF"/>
                </a:solidFill>
              </a:rPr>
              <a:t>  334</a:t>
            </a:r>
            <a:endParaRPr lang="ru-RU" sz="3600" dirty="0">
              <a:solidFill>
                <a:srgbClr val="0066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1015" y="5234094"/>
            <a:ext cx="168662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66FF"/>
                </a:solidFill>
              </a:rPr>
              <a:t> </a:t>
            </a:r>
            <a:r>
              <a:rPr lang="ru-RU" sz="4000" b="1" dirty="0" smtClean="0">
                <a:solidFill>
                  <a:srgbClr val="0066FF"/>
                </a:solidFill>
              </a:rPr>
              <a:t>-</a:t>
            </a:r>
            <a:endParaRPr lang="ru-RU" sz="4000" b="1" dirty="0">
              <a:solidFill>
                <a:srgbClr val="0066FF"/>
              </a:solidFill>
            </a:endParaRPr>
          </a:p>
          <a:p>
            <a:r>
              <a:rPr lang="ru-RU" sz="3600" dirty="0" smtClean="0">
                <a:solidFill>
                  <a:srgbClr val="0066FF"/>
                </a:solidFill>
              </a:rPr>
              <a:t>  35</a:t>
            </a:r>
            <a:endParaRPr lang="ru-RU" sz="3600" dirty="0">
              <a:solidFill>
                <a:srgbClr val="0066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Физкультминутка</a:t>
            </a:r>
            <a:endParaRPr lang="ru-RU" sz="4000" dirty="0">
              <a:solidFill>
                <a:srgbClr val="0070C0"/>
              </a:solidFill>
            </a:endParaRPr>
          </a:p>
        </p:txBody>
      </p:sp>
      <p:pic>
        <p:nvPicPr>
          <p:cNvPr id="4098" name="Picture 2" descr="http://900igr.net/datas/literatura/Kavkazskij-plennik-1/0028-028-Fizkultminut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340768"/>
            <a:ext cx="6192688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chim-ast.ucoz.ru/index_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340768"/>
            <a:ext cx="3888432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169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20429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70C0"/>
                </a:solidFill>
              </a:rPr>
              <a:t>Решите задачи, составляя уравнение: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03848" y="980728"/>
            <a:ext cx="5482952" cy="4937760"/>
          </a:xfrm>
        </p:spPr>
        <p:txBody>
          <a:bodyPr>
            <a:noAutofit/>
          </a:bodyPr>
          <a:lstStyle/>
          <a:p>
            <a:r>
              <a:rPr lang="ru-RU" sz="2800" dirty="0" smtClean="0"/>
              <a:t>У Миши было несколько марок. После того, как ему на день рождения подарили ещё </a:t>
            </a:r>
            <a:r>
              <a:rPr lang="ru-RU" sz="2800" dirty="0"/>
              <a:t>8</a:t>
            </a:r>
            <a:r>
              <a:rPr lang="ru-RU" sz="2800" dirty="0" smtClean="0"/>
              <a:t> марок, у него стало 30 марок. Сколько марок было у Миши? </a:t>
            </a:r>
            <a:endParaRPr lang="ru-RU" sz="2800" dirty="0"/>
          </a:p>
          <a:p>
            <a:endParaRPr lang="ru-RU" sz="2900" dirty="0" smtClean="0"/>
          </a:p>
          <a:p>
            <a:r>
              <a:rPr lang="ru-RU" sz="2800" dirty="0" smtClean="0"/>
              <a:t>Карлсон, прилетая в гости к Малышу домой, съел 15 литров клубничного варенья, после чего осталось ещё 20 литров.</a:t>
            </a:r>
          </a:p>
          <a:p>
            <a:pPr>
              <a:buNone/>
            </a:pPr>
            <a:r>
              <a:rPr lang="ru-RU" sz="2800" dirty="0" smtClean="0"/>
              <a:t>   Сколько клубничного варенья было у Малыша дома?</a:t>
            </a:r>
          </a:p>
          <a:p>
            <a:endParaRPr lang="ru-RU" sz="2900" dirty="0"/>
          </a:p>
        </p:txBody>
      </p:sp>
      <p:pic>
        <p:nvPicPr>
          <p:cNvPr id="2050" name="Picture 2" descr="http://go4.imgsmail.ru/imgpreview?key=c06ab67d0b9a1d6&amp;mb=imgdb_preview_199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96752"/>
            <a:ext cx="3048255" cy="319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По </a:t>
            </a:r>
            <a:r>
              <a:rPr lang="ru-RU" dirty="0">
                <a:solidFill>
                  <a:srgbClr val="0070C0"/>
                </a:solidFill>
              </a:rPr>
              <a:t>данному уравнению </a:t>
            </a:r>
            <a:r>
              <a:rPr lang="ru-RU" dirty="0" smtClean="0">
                <a:solidFill>
                  <a:srgbClr val="0070C0"/>
                </a:solidFill>
              </a:rPr>
              <a:t>составьте </a:t>
            </a:r>
            <a:r>
              <a:rPr lang="ru-RU" dirty="0">
                <a:solidFill>
                  <a:srgbClr val="0070C0"/>
                </a:solidFill>
              </a:rPr>
              <a:t>задачу:</a:t>
            </a:r>
            <a:r>
              <a:rPr lang="en-US" dirty="0">
                <a:solidFill>
                  <a:srgbClr val="0070C0"/>
                </a:solidFill>
              </a:rPr>
              <a:t/>
            </a:r>
            <a:br>
              <a:rPr lang="en-US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3001888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 </a:t>
            </a:r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</a:rPr>
              <a:t>вариант:                           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</a:rPr>
              <a:t>вариант:</a:t>
            </a:r>
          </a:p>
          <a:p>
            <a:pPr marL="0" indent="0">
              <a:buNone/>
            </a:pPr>
            <a:r>
              <a:rPr lang="ru-RU" sz="3600" dirty="0" smtClean="0"/>
              <a:t>      </a:t>
            </a:r>
          </a:p>
          <a:p>
            <a:pPr marL="0" indent="0">
              <a:buNone/>
            </a:pPr>
            <a:r>
              <a:rPr lang="ru-RU" sz="3600" dirty="0"/>
              <a:t> </a:t>
            </a:r>
            <a:r>
              <a:rPr lang="ru-RU" sz="3600" dirty="0" smtClean="0"/>
              <a:t>      х-27=5                                 х</a:t>
            </a:r>
            <a:r>
              <a:rPr lang="en-US" sz="3600" dirty="0" smtClean="0"/>
              <a:t>+15</a:t>
            </a:r>
            <a:r>
              <a:rPr lang="ru-RU" sz="3600" dirty="0" smtClean="0"/>
              <a:t>=</a:t>
            </a:r>
            <a:r>
              <a:rPr lang="en-US" sz="3600" dirty="0" smtClean="0"/>
              <a:t>50</a:t>
            </a:r>
            <a:endParaRPr lang="ru-RU" sz="3600" dirty="0"/>
          </a:p>
          <a:p>
            <a:endParaRPr lang="ru-RU" sz="3600" dirty="0"/>
          </a:p>
          <a:p>
            <a:endParaRPr lang="ru-RU" sz="3600" dirty="0" smtClean="0"/>
          </a:p>
          <a:p>
            <a:pPr marL="0" indent="0">
              <a:buNone/>
            </a:pPr>
            <a:endParaRPr lang="ru-RU" sz="2800" dirty="0"/>
          </a:p>
        </p:txBody>
      </p:sp>
      <p:pic>
        <p:nvPicPr>
          <p:cNvPr id="3074" name="Picture 2" descr="http://glistof.net/_sh/4/4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4176464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318</TotalTime>
  <Words>306</Words>
  <Application>Microsoft Office PowerPoint</Application>
  <PresentationFormat>Экран (4:3)</PresentationFormat>
  <Paragraphs>86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Если вы хотите научиться плавать, то смело входите в воду,  а если хотите научиться решать задачи, то решайте их.  Д.Пойа          Математика 5 класс                Учитель: Охотникова А.А.  </vt:lpstr>
      <vt:lpstr>Презентация PowerPoint</vt:lpstr>
      <vt:lpstr>Уравнение</vt:lpstr>
      <vt:lpstr>                                                                                                    Решите уравнение и расшифруйте слово: </vt:lpstr>
      <vt:lpstr>Расшифруйте слово:</vt:lpstr>
      <vt:lpstr>Проверьте правильно ли решены уравнения. Если нет, то найдите ошибки и исправьте их.</vt:lpstr>
      <vt:lpstr>Физкультминутка</vt:lpstr>
      <vt:lpstr>Решите задачи, составляя уравнение: </vt:lpstr>
      <vt:lpstr>      По данному уравнению составьте задачу: </vt:lpstr>
      <vt:lpstr>Домашняя работа:</vt:lpstr>
      <vt:lpstr>Спасибо за внимание!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Уравнение</dc:title>
  <dc:creator>User</dc:creator>
  <cp:lastModifiedBy>Анна</cp:lastModifiedBy>
  <cp:revision>40</cp:revision>
  <dcterms:created xsi:type="dcterms:W3CDTF">2011-10-22T13:24:34Z</dcterms:created>
  <dcterms:modified xsi:type="dcterms:W3CDTF">2016-01-26T13:16:50Z</dcterms:modified>
</cp:coreProperties>
</file>