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70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50E767-761C-48C0-A32F-7E70DE2F214A}" type="datetimeFigureOut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4D051D-DAD6-4769-B060-0B5118756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D09DD4-0341-4D02-ADE2-309FED806B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752C-8F02-43B2-AA45-326BEC669F1B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C03A-930B-4CB7-9ED3-0CF38A948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8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B70A-9F5B-4DE2-8FDB-4B270CECCFAE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0EA30-DB8D-45CA-B578-44ABB76B9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5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BD2B-4601-46C6-A6C4-B7A2BFFFC3C9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8464-CF1C-4BC2-99C3-5079645BB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8780-24C9-4269-B10B-52B1A4EE1605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1E06-59EE-4877-B1B4-C804CEDF9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6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2278-EC9D-4D2D-95D9-6F208AA98AE2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D080-32AB-43E6-A6BF-A4D69817E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03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F597-27D0-4D9B-8E10-7D7F24702D7C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40DE-20E4-4F7B-9001-4F685147F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05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CC11-AFCC-4DC5-9E36-9AC6D1B16AA4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D46B-4D75-4A40-AD83-755FC8C2F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7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8AF8-6D8F-4FDC-8A62-7D17CE803CBC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C914-674F-4DEC-A785-2F165FFAF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5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EED9-DABB-46AD-96F7-A32AC4E55668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1D66-F06C-4768-A378-0A35ED15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1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B660-148A-49CD-8A8A-5F47D42F9532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CD7B-6D1C-44CE-9DF6-E7DFE9213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9B79-19B4-4A53-A767-EF35D3DBA559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1A9D-71F6-4660-80CF-E511D4337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8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ECBB98-DD87-4A43-A9AC-46D4587110C8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593ABA-C6F5-4EBD-8C8D-95FF4F838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zia.ucoz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математики</a:t>
            </a:r>
            <a:br>
              <a:rPr lang="ru-RU" dirty="0" smtClean="0"/>
            </a:br>
            <a:r>
              <a:rPr lang="ru-RU" dirty="0" smtClean="0"/>
              <a:t>в 1 классе</a:t>
            </a:r>
            <a:br>
              <a:rPr lang="ru-RU" dirty="0" smtClean="0"/>
            </a:br>
            <a:r>
              <a:rPr lang="ru-RU" dirty="0" smtClean="0"/>
              <a:t>по теме: «Вычитание».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cs typeface="Aharoni" pitchFamily="2" charset="-79"/>
              </a:rPr>
              <a:t>Подготовила: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cs typeface="Aharoni" pitchFamily="2" charset="-79"/>
              </a:rPr>
              <a:t>учитель начальных классов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cs typeface="Aharoni" pitchFamily="2" charset="-79"/>
              </a:rPr>
              <a:t>Старо-</a:t>
            </a:r>
            <a:r>
              <a:rPr lang="ru-RU" dirty="0" err="1">
                <a:solidFill>
                  <a:schemeClr val="accent2"/>
                </a:solidFill>
                <a:cs typeface="Aharoni" pitchFamily="2" charset="-79"/>
              </a:rPr>
              <a:t>Сабуровского</a:t>
            </a:r>
            <a:r>
              <a:rPr lang="ru-RU" dirty="0">
                <a:solidFill>
                  <a:schemeClr val="accent2"/>
                </a:solidFill>
                <a:cs typeface="Aharoni" pitchFamily="2" charset="-79"/>
              </a:rPr>
              <a:t>  филиала МБОУ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cs typeface="Aharoni" pitchFamily="2" charset="-79"/>
              </a:rPr>
              <a:t> « Никифоровская СОШ №1»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/>
                </a:solidFill>
                <a:cs typeface="Aharoni" pitchFamily="2" charset="-79"/>
              </a:rPr>
              <a:t>Новичкова С. В .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Действие вычитание путём моделирования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58780-24C9-4269-B10B-52B1A4EE1605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71E06-59EE-4877-B1B4-C804CEDF901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3" y="2059136"/>
            <a:ext cx="86677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3" y="3573016"/>
            <a:ext cx="872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52037"/>
            <a:ext cx="10191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1906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31" y="4725144"/>
            <a:ext cx="10953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Логическое упражнение.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724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8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Самостоятельная работа.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08AF8-6D8F-4FDC-8A62-7D17CE803CBC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3C914-674F-4DEC-A785-2F165FFAFFA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928938"/>
            <a:ext cx="78295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3" y="1624444"/>
            <a:ext cx="8019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     Положи фигуры в мешки и запиши</a:t>
            </a:r>
          </a:p>
          <a:p>
            <a:pPr algn="just"/>
            <a:r>
              <a:rPr lang="ru-RU" sz="3200" dirty="0" smtClean="0"/>
              <a:t>     равенство.</a:t>
            </a:r>
            <a:endParaRPr lang="ru-RU" sz="32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24213"/>
            <a:ext cx="15049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24213"/>
            <a:ext cx="1257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47745"/>
            <a:ext cx="523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4657" y="4186770"/>
            <a:ext cx="16450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3-2=1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Чистописание.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08AF8-6D8F-4FDC-8A62-7D17CE803CBC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3C914-674F-4DEC-A785-2F165FFAFFA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352929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1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Рефлексия учебной деятельности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08AF8-6D8F-4FDC-8A62-7D17CE803CBC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3C914-674F-4DEC-A785-2F165FFAFFA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63688" y="1622829"/>
            <a:ext cx="5878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Чему вы научились на уроке?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Расскажите по плану.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356991"/>
            <a:ext cx="4313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1.Мне понравилось…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0315" y="4293095"/>
            <a:ext cx="382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2. Я теперь знаю…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0315" y="5152836"/>
            <a:ext cx="3894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3. Я теперь умею…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Литература и </a:t>
            </a:r>
            <a:r>
              <a:rPr lang="ru-RU" dirty="0" err="1" smtClean="0">
                <a:solidFill>
                  <a:srgbClr val="C00000"/>
                </a:solidFill>
              </a:rPr>
              <a:t>интернет-ресурсы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08AF8-6D8F-4FDC-8A62-7D17CE803CBC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3C914-674F-4DEC-A785-2F165FFAFFA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2880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i="1" dirty="0" smtClean="0">
                <a:solidFill>
                  <a:srgbClr val="00B050"/>
                </a:solidFill>
              </a:rPr>
              <a:t>Шаблон презентации </a:t>
            </a:r>
            <a:r>
              <a:rPr lang="en-US" i="1" dirty="0">
                <a:solidFill>
                  <a:srgbClr val="00B050"/>
                </a:solidFill>
                <a:hlinkClick r:id="rId2"/>
              </a:rPr>
              <a:t>h</a:t>
            </a:r>
            <a:r>
              <a:rPr lang="ru-RU" i="1" dirty="0" smtClean="0">
                <a:solidFill>
                  <a:srgbClr val="00B050"/>
                </a:solidFill>
                <a:hlinkClick r:id="rId2"/>
              </a:rPr>
              <a:t>ttp</a:t>
            </a:r>
            <a:r>
              <a:rPr lang="ru-RU" i="1" dirty="0">
                <a:solidFill>
                  <a:srgbClr val="00B050"/>
                </a:solidFill>
                <a:hlinkClick r:id="rId2"/>
              </a:rPr>
              <a:t>://prezentazia.ucoz.ru</a:t>
            </a:r>
            <a:r>
              <a:rPr lang="ru-RU" i="1" dirty="0" smtClean="0">
                <a:solidFill>
                  <a:srgbClr val="00B050"/>
                </a:solidFill>
                <a:hlinkClick r:id="rId2"/>
              </a:rPr>
              <a:t>/</a:t>
            </a:r>
            <a:r>
              <a:rPr lang="ru-RU" i="1" dirty="0" smtClean="0">
                <a:solidFill>
                  <a:srgbClr val="00B050"/>
                </a:solidFill>
              </a:rPr>
              <a:t>;</a:t>
            </a:r>
            <a:endParaRPr lang="en-US" i="1" dirty="0" smtClean="0">
              <a:solidFill>
                <a:srgbClr val="00B050"/>
              </a:solidFill>
            </a:endParaRPr>
          </a:p>
          <a:p>
            <a:r>
              <a:rPr lang="ru-RU" i="1" dirty="0" smtClean="0">
                <a:solidFill>
                  <a:srgbClr val="00B050"/>
                </a:solidFill>
              </a:rPr>
              <a:t>Т.В. Бут. Математика, 1 класс. Поурочное планирование.</a:t>
            </a: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r>
              <a:rPr lang="ru-RU" i="1" dirty="0" smtClean="0">
                <a:solidFill>
                  <a:srgbClr val="00B050"/>
                </a:solidFill>
              </a:rPr>
              <a:t> Волгоград. Издательство «Учитель», 2012 год;</a:t>
            </a:r>
          </a:p>
          <a:p>
            <a:endParaRPr lang="ru-RU" i="1" dirty="0">
              <a:solidFill>
                <a:srgbClr val="00B050"/>
              </a:solidFill>
            </a:endParaRPr>
          </a:p>
          <a:p>
            <a:r>
              <a:rPr lang="ru-RU" i="1" dirty="0" smtClean="0">
                <a:solidFill>
                  <a:srgbClr val="00B050"/>
                </a:solidFill>
              </a:rPr>
              <a:t>Л.Г. </a:t>
            </a:r>
            <a:r>
              <a:rPr lang="ru-RU" i="1" dirty="0" err="1" smtClean="0">
                <a:solidFill>
                  <a:srgbClr val="00B050"/>
                </a:solidFill>
              </a:rPr>
              <a:t>Петерсон</a:t>
            </a:r>
            <a:r>
              <a:rPr lang="ru-RU" i="1" dirty="0" smtClean="0">
                <a:solidFill>
                  <a:srgbClr val="00B050"/>
                </a:solidFill>
              </a:rPr>
              <a:t>. Математика, 1 класс. Издательство ЮВЕНТА, 2012 год.</a:t>
            </a:r>
          </a:p>
          <a:p>
            <a:endParaRPr lang="ru-RU" i="1" dirty="0">
              <a:solidFill>
                <a:srgbClr val="00B050"/>
              </a:solidFill>
            </a:endParaRPr>
          </a:p>
          <a:p>
            <a:r>
              <a:rPr lang="ru-RU" i="1" dirty="0" smtClean="0">
                <a:solidFill>
                  <a:srgbClr val="00B050"/>
                </a:solidFill>
              </a:rPr>
              <a:t>Методический журнал «Начальная школа»</a:t>
            </a:r>
          </a:p>
          <a:p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Цель урока: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-знакомство с конкретным смыслом вычитания.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400" dirty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учиться сравнивать предметы, выделять их отличительные особенности; </a:t>
            </a:r>
          </a:p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 различать знаки «равно», «неравно»;</a:t>
            </a:r>
          </a:p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выполнять сложение и вычитание групп предметов.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31E389-A722-4C89-8B37-25435251A986}" type="datetime1">
              <a:rPr lang="ru-RU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36232-EEE2-41EF-9ABD-5A9F0E6ED7A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908721"/>
            <a:ext cx="7772400" cy="864096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</a:rPr>
              <a:t>Устная работа: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638944" y="3645024"/>
            <a:ext cx="7772400" cy="10081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2.Ритмический счёт парами.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24771" y="46531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2555776" y="46531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4067944" y="46531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5</a:t>
            </a:r>
          </a:p>
        </p:txBody>
      </p:sp>
      <p:sp>
        <p:nvSpPr>
          <p:cNvPr id="10" name="Овал 9"/>
          <p:cNvSpPr/>
          <p:nvPr/>
        </p:nvSpPr>
        <p:spPr>
          <a:xfrm>
            <a:off x="5508104" y="46531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7092280" y="46531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9171" y="1673424"/>
            <a:ext cx="5382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1.Арифметический диктант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0824" y="2416532"/>
            <a:ext cx="325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2, 4, 1, 9, 3, 6, 8.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 animBg="1"/>
      <p:bldP spid="9" grpId="0" animBg="1"/>
      <p:bldP spid="10" grpId="0" animBg="1"/>
      <p:bldP spid="11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Сравнение совокупностей.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58780-24C9-4269-B10B-52B1A4EE1605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71E06-59EE-4877-B1B4-C804CEDF901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1085" y="2259941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СОРТ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2259941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ТОРТ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85946" y="2424753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1085" y="3861048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СОРТ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3826024"/>
            <a:ext cx="21602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ТОРТ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00918" y="402586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1575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Логические упражнения.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447855" y="224862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3938270" y="224862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6300192" y="224862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1410638" y="371703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lastslide" highlightClick="1"/>
          </p:cNvPr>
          <p:cNvSpPr/>
          <p:nvPr/>
        </p:nvSpPr>
        <p:spPr>
          <a:xfrm>
            <a:off x="3938270" y="3717032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конец 12">
            <a:hlinkClick r:id="" action="ppaction://hlinkshowjump?jump=lastslide" highlightClick="1"/>
          </p:cNvPr>
          <p:cNvSpPr/>
          <p:nvPr/>
        </p:nvSpPr>
        <p:spPr>
          <a:xfrm>
            <a:off x="1410638" y="522920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308322" y="3717032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3938270" y="5229200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6292425" y="52292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pPr algn="ctr"/>
            <a:r>
              <a:rPr lang="ru-RU" sz="4400" b="0" dirty="0" smtClean="0">
                <a:solidFill>
                  <a:srgbClr val="C00000"/>
                </a:solidFill>
              </a:rPr>
              <a:t>Творческая работа:</a:t>
            </a:r>
            <a:endParaRPr lang="ru-RU" sz="4400" b="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17526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Составьте примеры на сложение.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62278-EC9D-4D2D-95D9-6F208AA98AE2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1D080-32AB-43E6-A6BF-A4D69817E3B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56883" y="2776409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2+1=3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2296" y="2776409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2+2=4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36118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3+2=5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6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Знакомство с действием вычитания.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58780-24C9-4269-B10B-52B1A4EE1605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71E06-59EE-4877-B1B4-C804CEDF901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6" y="1665188"/>
            <a:ext cx="7776864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70" y="2537386"/>
            <a:ext cx="1160185" cy="44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400506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Вычесть    </a:t>
            </a:r>
            <a:r>
              <a:rPr lang="ru-RU" sz="3200" dirty="0" smtClean="0">
                <a:solidFill>
                  <a:srgbClr val="00B050"/>
                </a:solidFill>
              </a:rPr>
              <a:t>-    это значит взять часть из целого и найти оставшуюся часть.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551287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Ф-Т=К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7433" y="5512875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4-1=3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99046" y="7647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 вычитании каждый компонент имеет своё название.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58780-24C9-4269-B10B-52B1A4EE1605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71E06-59EE-4877-B1B4-C804CEDF901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3817" y="320867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4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865" y="3208676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-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8265" y="320867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4271" y="3208676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8876" y="320867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809" y="2465874"/>
            <a:ext cx="3582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Уменьшаемое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865" y="3978117"/>
            <a:ext cx="3173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Вычитаемое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5501" y="2522911"/>
            <a:ext cx="2353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Разность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Физкультминутка.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61206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На болоте две подружки, две зелёные лягушки,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Рано утром умывались полотенцем растирались.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Ножками топали, ручками хлопали.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Вправо, влево наклонялись и обратно возвращались.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Вот здоровья в чём секрет.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Всем друзьям </a:t>
            </a:r>
            <a:r>
              <a:rPr lang="ru-RU" dirty="0" err="1" smtClean="0">
                <a:solidFill>
                  <a:srgbClr val="00B050"/>
                </a:solidFill>
              </a:rPr>
              <a:t>физкульт</a:t>
            </a:r>
            <a:r>
              <a:rPr lang="ru-RU" dirty="0" smtClean="0">
                <a:solidFill>
                  <a:srgbClr val="00B050"/>
                </a:solidFill>
              </a:rPr>
              <a:t>-привет!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58780-24C9-4269-B10B-52B1A4EE1605}" type="datetime1">
              <a:rPr lang="ru-RU" smtClean="0"/>
              <a:pPr>
                <a:defRPr/>
              </a:pPr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71E06-59EE-4877-B1B4-C804CEDF901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8434" name="Picture 2" descr="http://im3-tub-ru.yandex.net/i?id=12359752-15-72&amp;n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8509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152</TotalTime>
  <Words>343</Words>
  <Application>Microsoft Office PowerPoint</Application>
  <PresentationFormat>Экран (4:3)</PresentationFormat>
  <Paragraphs>109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нач.школа 1.</vt:lpstr>
      <vt:lpstr>Урок математики в 1 классе по теме: «Вычитание».</vt:lpstr>
      <vt:lpstr> Цель урока: -знакомство с конкретным смыслом вычитания.</vt:lpstr>
      <vt:lpstr>Устная работа:</vt:lpstr>
      <vt:lpstr>Сравнение совокупностей.</vt:lpstr>
      <vt:lpstr>Логические упражнения.</vt:lpstr>
      <vt:lpstr>Творческая работа:</vt:lpstr>
      <vt:lpstr>Знакомство с действием вычитания.</vt:lpstr>
      <vt:lpstr>В вычитании каждый компонент имеет своё название.</vt:lpstr>
      <vt:lpstr>Физкультминутка.</vt:lpstr>
      <vt:lpstr>Действие вычитание путём моделирования</vt:lpstr>
      <vt:lpstr>Логическое упражнение.</vt:lpstr>
      <vt:lpstr>Самостоятельная работа.</vt:lpstr>
      <vt:lpstr>Чистописание.</vt:lpstr>
      <vt:lpstr>Рефлексия учебной деятельности </vt:lpstr>
      <vt:lpstr>Литература и интернет-ресурсы.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 по теме: «Вычитание».</dc:title>
  <dc:creator>Компьютер</dc:creator>
  <dc:description>http://aida.ucoz.ru</dc:description>
  <cp:lastModifiedBy>Компьютер</cp:lastModifiedBy>
  <cp:revision>15</cp:revision>
  <dcterms:created xsi:type="dcterms:W3CDTF">2013-02-07T11:43:43Z</dcterms:created>
  <dcterms:modified xsi:type="dcterms:W3CDTF">2013-02-08T04:39:44Z</dcterms:modified>
</cp:coreProperties>
</file>