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86" r:id="rId4"/>
    <p:sldId id="270" r:id="rId5"/>
    <p:sldId id="257" r:id="rId6"/>
    <p:sldId id="312" r:id="rId7"/>
    <p:sldId id="277" r:id="rId8"/>
    <p:sldId id="258" r:id="rId9"/>
    <p:sldId id="303" r:id="rId10"/>
    <p:sldId id="278" r:id="rId11"/>
    <p:sldId id="259" r:id="rId12"/>
    <p:sldId id="304" r:id="rId13"/>
    <p:sldId id="279" r:id="rId14"/>
    <p:sldId id="260" r:id="rId15"/>
    <p:sldId id="305" r:id="rId16"/>
    <p:sldId id="280" r:id="rId17"/>
    <p:sldId id="261" r:id="rId18"/>
    <p:sldId id="306" r:id="rId19"/>
    <p:sldId id="281" r:id="rId20"/>
    <p:sldId id="262" r:id="rId21"/>
    <p:sldId id="307" r:id="rId22"/>
    <p:sldId id="282" r:id="rId23"/>
    <p:sldId id="263" r:id="rId24"/>
    <p:sldId id="308" r:id="rId25"/>
    <p:sldId id="283" r:id="rId26"/>
    <p:sldId id="264" r:id="rId27"/>
    <p:sldId id="309" r:id="rId28"/>
    <p:sldId id="284" r:id="rId29"/>
    <p:sldId id="265" r:id="rId30"/>
    <p:sldId id="310" r:id="rId31"/>
    <p:sldId id="285" r:id="rId32"/>
    <p:sldId id="266" r:id="rId33"/>
    <p:sldId id="311" r:id="rId34"/>
    <p:sldId id="291" r:id="rId35"/>
    <p:sldId id="290" r:id="rId36"/>
    <p:sldId id="288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3.jpeg"/><Relationship Id="rId10" Type="http://schemas.openxmlformats.org/officeDocument/2006/relationships/image" Target="../media/image21.jpeg"/><Relationship Id="rId4" Type="http://schemas.openxmlformats.org/officeDocument/2006/relationships/image" Target="../media/image10.jpeg"/><Relationship Id="rId9" Type="http://schemas.openxmlformats.org/officeDocument/2006/relationships/image" Target="../media/image18.jpe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3.jpeg"/><Relationship Id="rId10" Type="http://schemas.openxmlformats.org/officeDocument/2006/relationships/image" Target="../media/image21.jpeg"/><Relationship Id="rId4" Type="http://schemas.openxmlformats.org/officeDocument/2006/relationships/image" Target="../media/image10.jpeg"/><Relationship Id="rId9" Type="http://schemas.openxmlformats.org/officeDocument/2006/relationships/image" Target="../media/image18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ло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14686"/>
            <a:ext cx="4029726" cy="3643314"/>
          </a:xfrm>
          <a:prstGeom prst="rect">
            <a:avLst/>
          </a:prstGeom>
        </p:spPr>
      </p:pic>
      <p:pic>
        <p:nvPicPr>
          <p:cNvPr id="6" name="Рисунок 5" descr="геран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513877">
            <a:off x="-213319" y="412066"/>
            <a:ext cx="2612484" cy="1955794"/>
          </a:xfrm>
          <a:prstGeom prst="rect">
            <a:avLst/>
          </a:prstGeom>
        </p:spPr>
      </p:pic>
      <p:pic>
        <p:nvPicPr>
          <p:cNvPr id="7" name="Рисунок 6" descr="индийский лук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29190" y="0"/>
            <a:ext cx="2038321" cy="1714488"/>
          </a:xfrm>
          <a:prstGeom prst="rect">
            <a:avLst/>
          </a:prstGeom>
        </p:spPr>
      </p:pic>
      <p:pic>
        <p:nvPicPr>
          <p:cNvPr id="8" name="Рисунок 7" descr="кактус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57422" y="0"/>
            <a:ext cx="2466975" cy="1857375"/>
          </a:xfrm>
          <a:prstGeom prst="rect">
            <a:avLst/>
          </a:prstGeom>
        </p:spPr>
      </p:pic>
      <p:pic>
        <p:nvPicPr>
          <p:cNvPr id="9" name="Рисунок 8" descr="каланхоэ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9323743">
            <a:off x="1092151" y="2066210"/>
            <a:ext cx="2476500" cy="1847850"/>
          </a:xfrm>
          <a:prstGeom prst="rect">
            <a:avLst/>
          </a:prstGeom>
        </p:spPr>
      </p:pic>
      <p:pic>
        <p:nvPicPr>
          <p:cNvPr id="10" name="Рисунок 9" descr="фиалка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0911490">
            <a:off x="3357554" y="1928802"/>
            <a:ext cx="2476500" cy="2133602"/>
          </a:xfrm>
          <a:prstGeom prst="rect">
            <a:avLst/>
          </a:prstGeom>
        </p:spPr>
      </p:pic>
      <p:pic>
        <p:nvPicPr>
          <p:cNvPr id="11" name="Рисунок 10" descr="хлорофитум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048500" y="0"/>
            <a:ext cx="2095500" cy="2095500"/>
          </a:xfrm>
          <a:prstGeom prst="rect">
            <a:avLst/>
          </a:prstGeom>
        </p:spPr>
      </p:pic>
      <p:pic>
        <p:nvPicPr>
          <p:cNvPr id="13" name="Рисунок 12" descr="толстянка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552515">
            <a:off x="3979216" y="3992340"/>
            <a:ext cx="2928958" cy="2648366"/>
          </a:xfrm>
          <a:prstGeom prst="rect">
            <a:avLst/>
          </a:prstGeom>
        </p:spPr>
      </p:pic>
      <p:pic>
        <p:nvPicPr>
          <p:cNvPr id="12" name="Рисунок 11" descr="фикус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915150" y="3929066"/>
            <a:ext cx="2228850" cy="2928934"/>
          </a:xfrm>
          <a:prstGeom prst="rect">
            <a:avLst/>
          </a:prstGeom>
        </p:spPr>
      </p:pic>
      <p:pic>
        <p:nvPicPr>
          <p:cNvPr id="5" name="Рисунок 4" descr="декабрист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1167250">
            <a:off x="5769274" y="1984289"/>
            <a:ext cx="2762250" cy="16573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3" name="Рисунок 2" descr="геран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5072075"/>
          </a:xfrm>
          <a:prstGeom prst="rect">
            <a:avLst/>
          </a:prstGeom>
        </p:spPr>
      </p:pic>
      <p:pic>
        <p:nvPicPr>
          <p:cNvPr id="4" name="Рисунок 3" descr="герань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48433" y="1500174"/>
            <a:ext cx="4595567" cy="535782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62598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Герань</a:t>
            </a:r>
            <a:r>
              <a:rPr lang="ru-RU" dirty="0" smtClean="0"/>
              <a:t> — весьма распространенное домашнее растение. Её любят за эффектный внешний вид и красивое цветение. Однако не все знают про её полезные свойства. Герань прекрасно помогает при неврологических проблемах, бессоннице, головных болях, а также при бронхитах, гастритах,  ЛОР  заболеваниях и так далее. </a:t>
            </a:r>
          </a:p>
          <a:p>
            <a:r>
              <a:rPr lang="ru-RU" b="1" dirty="0" smtClean="0"/>
              <a:t>Приготовить отвар герани </a:t>
            </a:r>
            <a:r>
              <a:rPr lang="ru-RU" dirty="0" smtClean="0"/>
              <a:t>можно следующим образом — необходимо взять 3 столовые ложки сухих листьев герани, залить 2-мя стаканами кипящей воды и настоять в течение двух часов. Настой можно принимать как наружно, так и внутрь. </a:t>
            </a:r>
          </a:p>
          <a:p>
            <a:r>
              <a:rPr lang="ru-RU" dirty="0" smtClean="0"/>
              <a:t>Можно просто поставить горшок с геранью в спальне и здоровый, крепкий сон вам обеспечен. Активные вещества, выделяемые листьями герани, помогут вам уснуть и убьют различные болезнетворные бактерии. </a:t>
            </a:r>
          </a:p>
          <a:p>
            <a:pPr>
              <a:buNone/>
            </a:pPr>
            <a:r>
              <a:rPr lang="ru-RU" dirty="0" smtClean="0"/>
              <a:t> 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Герань очень нежное растение, оно требует за собой особый уход. Очень быстро растет и, имея правильный уход, может достигать в высоту до 1 метра. Держать горшочек с цветком лучше в хорошо осветленном месте. Еще герань очень любит свежий воздух, так что, будет лучше, в уход за ней включить проветривание помещения, вынос горшка с на свежий воздух. В уходе за геранью важно правильно производить полив растения. Летом герань поливают чаще, а зимой реже, уход большего не требует, но не требует опрыскивания.. Чтобы герань росла кустом, а не длинным стеблем, включите в уход обрезание верхушки.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ФИКУС</a:t>
            </a:r>
            <a:endParaRPr lang="ru-RU" dirty="0"/>
          </a:p>
        </p:txBody>
      </p:sp>
      <p:pic>
        <p:nvPicPr>
          <p:cNvPr id="4" name="Рисунок 3" descr="фикус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8899" y="0"/>
            <a:ext cx="4465101" cy="6858000"/>
          </a:xfrm>
          <a:prstGeom prst="rect">
            <a:avLst/>
          </a:prstGeom>
        </p:spPr>
      </p:pic>
      <p:pic>
        <p:nvPicPr>
          <p:cNvPr id="3" name="Рисунок 2" descr="фику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78631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ФИКУС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4347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Фикус </a:t>
            </a:r>
            <a:r>
              <a:rPr lang="ru-RU" dirty="0" smtClean="0"/>
              <a:t>может помочь и при кожных заболеваниях, например, им успешно лечат бородавки и папилломы, радикулит.</a:t>
            </a:r>
          </a:p>
          <a:p>
            <a:r>
              <a:rPr lang="ru-RU" b="1" dirty="0" smtClean="0"/>
              <a:t>Бронхит</a:t>
            </a:r>
            <a:r>
              <a:rPr lang="ru-RU" dirty="0" smtClean="0"/>
              <a:t>—  компресс из листьев фикуса — вскипятить воду, поместить в кипящую воду листья фикуса, варить в течение 3-х минут.  Грудь и спину больного смазать медом, сверху выложить сваренные листья фикуса, замотать бинтом или марлей. Компресс оставить на ночь. </a:t>
            </a:r>
          </a:p>
          <a:p>
            <a:r>
              <a:rPr lang="ru-RU" b="1" dirty="0" smtClean="0"/>
              <a:t>Бородавки и папилломы </a:t>
            </a:r>
            <a:r>
              <a:rPr lang="ru-RU" dirty="0" smtClean="0"/>
              <a:t>— несколько листьев фикуса провернуть через мясорубку. Из полученной кашицы отжать сок и смешать с 50 гр. уксусной эссенции. Полученным раствором смазывать бородавки, избегать попадания на здоровые участки кожи. В случае очень сильного жжения немедленно смыть раствор водой</a:t>
            </a:r>
            <a:r>
              <a:rPr lang="ru-RU" b="1" dirty="0" smtClean="0"/>
              <a:t>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Уход за фикусом в домашних условиях, в первую очередь, означает его регулярный полив.  В теплое время полив идет интенсивнее, а в холодное — снижается. Для того, чтобы понять, нуждается ли земля во влаге, нужно помять в руках ее кусочек. Если земля рассыпается это означает, что цветок нуждается во влаге. Если же на пальцах остается грязь, то с поливом следует подождать.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ТОЛСТЯНКА</a:t>
            </a:r>
            <a:endParaRPr lang="ru-RU" dirty="0"/>
          </a:p>
        </p:txBody>
      </p:sp>
      <p:pic>
        <p:nvPicPr>
          <p:cNvPr id="3" name="Рисунок 2" descr="толстянка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5072075"/>
          </a:xfrm>
          <a:prstGeom prst="rect">
            <a:avLst/>
          </a:prstGeom>
        </p:spPr>
      </p:pic>
      <p:pic>
        <p:nvPicPr>
          <p:cNvPr id="5" name="Рисунок 4" descr="толстя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1785925"/>
            <a:ext cx="4643438" cy="50720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ТОЛСТЯНКА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Толстянка</a:t>
            </a:r>
            <a:r>
              <a:rPr lang="ru-RU" sz="2400" dirty="0" smtClean="0"/>
              <a:t> «денежное дерево» — всё это названия одного и того же растения. </a:t>
            </a:r>
            <a:r>
              <a:rPr lang="ru-RU" sz="2400" dirty="0" err="1" smtClean="0"/>
              <a:t>Толстянку</a:t>
            </a:r>
            <a:r>
              <a:rPr lang="ru-RU" sz="2400" dirty="0" smtClean="0"/>
              <a:t> можно встретить почти в каждом доме. Растение оригинально выглядит и при этом не прихотливо. А еще, как говорят в народе, </a:t>
            </a:r>
            <a:r>
              <a:rPr lang="ru-RU" sz="2400" dirty="0" err="1" smtClean="0"/>
              <a:t>толстянка</a:t>
            </a:r>
            <a:r>
              <a:rPr lang="ru-RU" sz="2400" dirty="0" smtClean="0"/>
              <a:t> обладает способностью притягивать в дом деньги. Но это еще не все! Она обладает множеством полезных свойств и может применяться при различных заболеваниях, таких, как ангина, тонзиллит, герпес, артрит, экзема. </a:t>
            </a:r>
          </a:p>
          <a:p>
            <a:r>
              <a:rPr lang="ru-RU" sz="2400" b="1" dirty="0" smtClean="0"/>
              <a:t>Рецепты: Заболевания горла </a:t>
            </a:r>
            <a:r>
              <a:rPr lang="ru-RU" sz="2400" dirty="0" smtClean="0"/>
              <a:t>— из листьев выжать сок , перемешать его с кипяченой водой. Полоскать горло около 3-5 раз в день. </a:t>
            </a:r>
          </a:p>
          <a:p>
            <a:pPr>
              <a:buNone/>
            </a:pPr>
            <a:r>
              <a:rPr lang="ru-RU" sz="2400" b="1" dirty="0" smtClean="0"/>
              <a:t>     Герпес</a:t>
            </a:r>
            <a:r>
              <a:rPr lang="ru-RU" sz="2400" dirty="0" smtClean="0"/>
              <a:t> — разломить листик, прикладывать его к пораженному участку кожи каждые три часа.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Чтобы не было проблем с поливом, не стоит ставить горшок под солнцем. Верхний слой высыхает очень быстро, а внизу земля остается влажной. </a:t>
            </a:r>
            <a:r>
              <a:rPr lang="ru-RU" dirty="0" err="1" smtClean="0"/>
              <a:t>Толстянка</a:t>
            </a:r>
            <a:r>
              <a:rPr lang="ru-RU" dirty="0" smtClean="0"/>
              <a:t> — это растение, уход за которым в домашних условиях не требует больших усилий. Не стоит забывать время от времени протирать влажной тряпкой листья цветка и брызгать на них воду из пульверизатора. 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ИНДИЙСКИЙ ЛУК</a:t>
            </a:r>
            <a:endParaRPr lang="ru-RU" dirty="0"/>
          </a:p>
        </p:txBody>
      </p:sp>
      <p:pic>
        <p:nvPicPr>
          <p:cNvPr id="3" name="Рисунок 2" descr="индийский лу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14876" cy="4576233"/>
          </a:xfrm>
          <a:prstGeom prst="rect">
            <a:avLst/>
          </a:prstGeom>
        </p:spPr>
      </p:pic>
      <p:pic>
        <p:nvPicPr>
          <p:cNvPr id="4" name="Рисунок 3" descr="индийский лук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70293" y="1928802"/>
            <a:ext cx="4773707" cy="49291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71570"/>
          </a:xfrm>
        </p:spPr>
        <p:txBody>
          <a:bodyPr>
            <a:normAutofit/>
          </a:bodyPr>
          <a:lstStyle/>
          <a:p>
            <a:r>
              <a:rPr lang="ru-RU" dirty="0" smtClean="0"/>
              <a:t>Открытый урок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        </a:t>
            </a:r>
          </a:p>
          <a:p>
            <a:pPr algn="ctr">
              <a:buNone/>
            </a:pPr>
            <a:r>
              <a:rPr lang="ru-RU" sz="3600" dirty="0" smtClean="0"/>
              <a:t> </a:t>
            </a:r>
            <a:r>
              <a:rPr lang="ru-RU" sz="3600" b="1" dirty="0" smtClean="0"/>
              <a:t>Тема: «Зеленая аптека дома»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endParaRPr lang="ru-RU" sz="3600" dirty="0" smtClean="0"/>
          </a:p>
          <a:p>
            <a:pPr algn="r">
              <a:buNone/>
            </a:pPr>
            <a:endParaRPr lang="ru-RU" sz="2000" dirty="0" smtClean="0"/>
          </a:p>
          <a:p>
            <a:pPr algn="r">
              <a:buNone/>
            </a:pPr>
            <a:endParaRPr lang="ru-RU" sz="2000" dirty="0" smtClean="0"/>
          </a:p>
          <a:p>
            <a:pPr algn="r">
              <a:buNone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ИНДИЙСКИЙ ЛУК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857784"/>
          </a:xfrm>
        </p:spPr>
        <p:txBody>
          <a:bodyPr>
            <a:noAutofit/>
          </a:bodyPr>
          <a:lstStyle/>
          <a:p>
            <a:pPr fontAlgn="base"/>
            <a:r>
              <a:rPr lang="ru-RU" sz="1800" b="1" dirty="0" smtClean="0"/>
              <a:t>Индийский лук.</a:t>
            </a:r>
            <a:r>
              <a:rPr lang="ru-RU" sz="1800" dirty="0" smtClean="0"/>
              <a:t> Птицемлечник хвостатый давно известен и популярен в народной медицине. Считается, что это растение может оказать скорую помощь при многих заболеваниях. Его главное свойство – это обезболивание. Целебный сок применяют в виде растирок и компрессов при различных видах болей – головной, суставной, после ушибов и растяжений. Сок этого растения ускоряет заживление ран и борется с вирусами.</a:t>
            </a:r>
          </a:p>
          <a:p>
            <a:pPr fontAlgn="base"/>
            <a:r>
              <a:rPr lang="ru-RU" sz="1800" dirty="0" smtClean="0"/>
              <a:t>Для лечения используют только </a:t>
            </a:r>
            <a:r>
              <a:rPr lang="ru-RU" sz="1800" dirty="0" err="1" smtClean="0"/>
              <a:t>свежевыжатый</a:t>
            </a:r>
            <a:r>
              <a:rPr lang="ru-RU" sz="1800" dirty="0" smtClean="0"/>
              <a:t> сок из старых листьев. Им натирают больное место и укутывают шерстяной тканью на десять – пятнадцать минут. За такое короткое время проходит острая боль. Для борьбы с вирусами и первыми признаками простуды соком натирают переносицу и виски, лимфатические узлы и затылок.</a:t>
            </a:r>
          </a:p>
          <a:p>
            <a:pPr fontAlgn="base"/>
            <a:r>
              <a:rPr lang="ru-RU" sz="1800" dirty="0" smtClean="0"/>
              <a:t>Но есть у этого многолетнего растения и противопоказания. Он является сильным аллергеном. Не стоит заниматься самолечением. Получите консультацию у специалиста перед применением. </a:t>
            </a:r>
          </a:p>
          <a:p>
            <a:pPr fontAlgn="base"/>
            <a:r>
              <a:rPr lang="ru-RU" sz="1800" dirty="0" smtClean="0"/>
              <a:t>При многочисленных полезных целебных свойствах не стоит забывать о его необычных декоративных качествах. Это многолетнее луковичное растение не только привлекает своей красотой, но и вызывает большой интерес у настоящих ценителей цветочного искусства. Многие цветоводы считают птицемлечник хвостатый своей гордостью.</a:t>
            </a:r>
          </a:p>
          <a:p>
            <a:pPr fontAlgn="base"/>
            <a:endParaRPr lang="ru-RU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Индийский лук, где бы он ни произрастал, имеет простой уход. Главным условием его активного роста и развития является тень. Поэтому нужно обязательно избегать попадания на растение прямых солнечных лучей. Необходимо чтобы земля была постоянно влажной.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ХЛОРОФИТУМ</a:t>
            </a:r>
            <a:endParaRPr lang="ru-RU" dirty="0"/>
          </a:p>
        </p:txBody>
      </p:sp>
      <p:pic>
        <p:nvPicPr>
          <p:cNvPr id="3" name="Рисунок 2" descr="хлорофиту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57686" cy="4214842"/>
          </a:xfrm>
          <a:prstGeom prst="rect">
            <a:avLst/>
          </a:prstGeom>
        </p:spPr>
      </p:pic>
      <p:pic>
        <p:nvPicPr>
          <p:cNvPr id="4" name="Рисунок 3" descr="хлорофитум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1619276"/>
            <a:ext cx="4786314" cy="523872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ХЛОРОФИТУМ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Хлорофитум</a:t>
            </a:r>
            <a:r>
              <a:rPr lang="ru-RU" b="1" dirty="0" smtClean="0"/>
              <a:t> </a:t>
            </a:r>
            <a:r>
              <a:rPr lang="ru-RU" dirty="0" smtClean="0"/>
              <a:t>поглощает формальдегид, угарный газ, выделяет фитонциды. Обладает значительным бактерицидным эффектом.  Ученые установили, что за сутки растение может уничтожить около 80% болезнетворных микроорганизмов, находящихся в непосредственной близости от растения. Интересно, что его очистительные свойства заметно усиливается, если положить в цветочный горшок активированный уголь.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Особенность цветка состоит в том, что активный рост наблюдается в наиболее загрязненных местах. Это одно из лучших растений для улучшения качества воздуха в помещении. Растение любит влагу, но не переносит застоя воды, поэтому дренаж обязателен. Интенсивный полив требуется в период активного роста и размножения - с весны до осени. Увлажнение необходимо, когда поверхность почвы становится сухой на ощупь на глубине 1-2 см.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ФИАЛКА</a:t>
            </a:r>
            <a:endParaRPr lang="ru-RU" dirty="0"/>
          </a:p>
        </p:txBody>
      </p:sp>
      <p:pic>
        <p:nvPicPr>
          <p:cNvPr id="3" name="Рисунок 2" descr="фиал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0"/>
            <a:ext cx="4391333" cy="4286256"/>
          </a:xfrm>
          <a:prstGeom prst="rect">
            <a:avLst/>
          </a:prstGeom>
        </p:spPr>
      </p:pic>
      <p:pic>
        <p:nvPicPr>
          <p:cNvPr id="4" name="Рисунок 3" descr="фиалка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02527" y="2428868"/>
            <a:ext cx="4741473" cy="428628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ФИАЛКА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5357850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Цветы фиалки</a:t>
            </a:r>
            <a:r>
              <a:rPr lang="ru-RU" sz="1600" dirty="0" smtClean="0"/>
              <a:t> – разноцветные цветки растения, латинское название которого звучит как «</a:t>
            </a:r>
            <a:r>
              <a:rPr lang="ru-RU" sz="1600" dirty="0" err="1" smtClean="0"/>
              <a:t>Viola</a:t>
            </a:r>
            <a:r>
              <a:rPr lang="ru-RU" sz="1600" dirty="0" smtClean="0"/>
              <a:t>». Фиалки стали очень популярны в качестве комнатных растений. Цветок считается семейным оберегом, в доме, где много ухоженных фиалок, царят любовь и уют. </a:t>
            </a:r>
          </a:p>
          <a:p>
            <a:r>
              <a:rPr lang="ru-RU" sz="1600" dirty="0" smtClean="0"/>
              <a:t>Полезные свойства цветов фиалки обусловлены ее богатым химическим составом. Фиалка содержит салициловую кислоту, что делает ее эффективным средством </a:t>
            </a:r>
            <a:r>
              <a:rPr lang="ru-RU" sz="1600" b="1" dirty="0" smtClean="0"/>
              <a:t>для лечения кожных заболеваний</a:t>
            </a:r>
            <a:r>
              <a:rPr lang="ru-RU" sz="1600" dirty="0" smtClean="0"/>
              <a:t>. В медицине и косметологии растение используют преимущество в виде экстракта. Фиалка оказывает успокаивающее действие, придает коже сияние, делает ее ухоженной.</a:t>
            </a:r>
          </a:p>
          <a:p>
            <a:r>
              <a:rPr lang="ru-RU" sz="1600" dirty="0" smtClean="0"/>
              <a:t>В шампуни экстракт фиалки добавляют для того, чтобы тонизировать кожу головы, этот компонент может использоваться для уменьшения воспалительных процессов при выпадении волос и перхоти.</a:t>
            </a:r>
          </a:p>
          <a:p>
            <a:r>
              <a:rPr lang="ru-RU" sz="1600" b="1" dirty="0" smtClean="0"/>
              <a:t>Лечебные свойства</a:t>
            </a:r>
            <a:r>
              <a:rPr lang="ru-RU" sz="1600" dirty="0" smtClean="0"/>
              <a:t> фиалки очень действенны при заболеваниях, как воспаление почек, боли в суставах, атеросклероз, бронхит.</a:t>
            </a:r>
          </a:p>
          <a:p>
            <a:r>
              <a:rPr lang="ru-RU" sz="1600" b="1" dirty="0" smtClean="0"/>
              <a:t>Настой фиалки </a:t>
            </a:r>
            <a:r>
              <a:rPr lang="ru-RU" sz="1600" dirty="0" smtClean="0"/>
              <a:t>надо пить в течении дня. Листик фиалки надо залить стаканом кипятка и настоять. Этот отвар добавляют в чай. Курс лечения - 2 недели - неделя перерыв-2 недели. Полная стабилизация давления.</a:t>
            </a:r>
          </a:p>
          <a:p>
            <a:r>
              <a:rPr lang="ru-RU" sz="1600" dirty="0" smtClean="0"/>
              <a:t>Так же рекомендуется для купания детей. Такой процедурой лечат рахит, золотуху, высыпания на коже, экзему. Лечение экземы: можно втирать в кожу.</a:t>
            </a:r>
          </a:p>
          <a:p>
            <a:r>
              <a:rPr lang="ru-RU" sz="1600" dirty="0" smtClean="0"/>
              <a:t> Такой способ помогает устранить неприятный запах и залечит трещины.</a:t>
            </a:r>
          </a:p>
          <a:p>
            <a:r>
              <a:rPr lang="ru-RU" sz="1600" dirty="0" smtClean="0"/>
              <a:t> Очень хорошо подходит для очищения организма.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тенелюбивое растение, его необходимо часто поливать, рыхлить почву в цветочном горшке.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						ДЕКАБРИСТ</a:t>
            </a:r>
            <a:endParaRPr lang="ru-RU" dirty="0"/>
          </a:p>
        </p:txBody>
      </p:sp>
      <p:pic>
        <p:nvPicPr>
          <p:cNvPr id="3" name="Рисунок 2" descr="декабрис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5119683" cy="4429132"/>
          </a:xfrm>
          <a:prstGeom prst="rect">
            <a:avLst/>
          </a:prstGeom>
        </p:spPr>
      </p:pic>
      <p:pic>
        <p:nvPicPr>
          <p:cNvPr id="4" name="Рисунок 3" descr="декабрист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7" y="2571744"/>
            <a:ext cx="4071934" cy="4286256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ДЕКАБРИСТ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Autofit/>
          </a:bodyPr>
          <a:lstStyle/>
          <a:p>
            <a:pPr fontAlgn="base"/>
            <a:r>
              <a:rPr lang="ru-RU" sz="1800" b="1" dirty="0" smtClean="0"/>
              <a:t>Декабрист </a:t>
            </a:r>
            <a:r>
              <a:rPr lang="ru-RU" sz="1800" dirty="0" smtClean="0"/>
              <a:t>в  отличие от любого другого кактуса, энергетика которого напоминает стрелы, декабрист несет более нежные и ласковые вибрации. Он вбирает в себя энергии зла и враждебности, которые присутствуют в помещении, и трансформирует их, пробуждая в душах людей дремлющие или забытые энергии нежности, доброты и заботы.</a:t>
            </a:r>
          </a:p>
          <a:p>
            <a:pPr fontAlgn="base"/>
            <a:r>
              <a:rPr lang="ru-RU" sz="1800" dirty="0" smtClean="0"/>
              <a:t>Своим роскошным цветением в холодные дни он словно противопоставляет свою ласковую душу суровой действительности. И этому учит всех окружающих. Декабрист помогает наладить партнерские отношения, учит легко и свободно общаться и идти на компромисс. Способен помочь человеку научиться выражать свои мысли, пластично и выразительно говорить и двигаться, то есть проявлять себя в любом виде творчества.</a:t>
            </a:r>
          </a:p>
          <a:p>
            <a:pPr fontAlgn="base"/>
            <a:r>
              <a:rPr lang="ru-RU" sz="1800" dirty="0" smtClean="0"/>
              <a:t>Не случайно этот цветок раньше обязательно был в комнате едва ли не каждого ребенка: чаще всего интуитивно родители чувствовали, что он благотворно влияет на развитие их чада, помогает творчески развиваться и расти духовно. </a:t>
            </a:r>
          </a:p>
          <a:p>
            <a:pPr fontAlgn="base"/>
            <a:r>
              <a:rPr lang="ru-RU" sz="1800" dirty="0" smtClean="0"/>
              <a:t>Кроме того, декабрист помогает справиться с бессонницей, предохраняет от аллергии и проблем с подвижностью суставов.</a:t>
            </a:r>
          </a:p>
          <a:p>
            <a:endParaRPr lang="ru-RU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Цели: </a:t>
            </a:r>
            <a:r>
              <a:rPr lang="ru-RU" sz="1600" dirty="0" smtClean="0"/>
              <a:t>изучить значение комнатных растений для здоровья человека.</a:t>
            </a:r>
          </a:p>
          <a:p>
            <a:pPr>
              <a:buNone/>
            </a:pPr>
            <a:r>
              <a:rPr lang="ru-RU" sz="1600" b="1" dirty="0" smtClean="0"/>
              <a:t>Задачи:</a:t>
            </a:r>
            <a:endParaRPr lang="ru-RU" sz="1600" dirty="0" smtClean="0"/>
          </a:p>
          <a:p>
            <a:pPr>
              <a:buNone/>
            </a:pPr>
            <a:r>
              <a:rPr lang="ru-RU" sz="1600" b="1" dirty="0" smtClean="0"/>
              <a:t>образовательные</a:t>
            </a:r>
            <a:r>
              <a:rPr lang="ru-RU" sz="1600" dirty="0" smtClean="0"/>
              <a:t>:</a:t>
            </a:r>
          </a:p>
          <a:p>
            <a:pPr>
              <a:buNone/>
            </a:pPr>
            <a:r>
              <a:rPr lang="ru-RU" sz="1600" dirty="0" smtClean="0"/>
              <a:t>-обобщить знания обучающихся о комнатных растениях;</a:t>
            </a:r>
          </a:p>
          <a:p>
            <a:pPr>
              <a:buNone/>
            </a:pPr>
            <a:r>
              <a:rPr lang="ru-RU" sz="1600" dirty="0" smtClean="0"/>
              <a:t>-дополнить их сведениями о лекарственных растениях, их целебных свойствах;</a:t>
            </a:r>
          </a:p>
          <a:p>
            <a:pPr>
              <a:buNone/>
            </a:pPr>
            <a:r>
              <a:rPr lang="ru-RU" sz="1600" dirty="0" smtClean="0"/>
              <a:t> </a:t>
            </a:r>
            <a:r>
              <a:rPr lang="ru-RU" sz="1600" b="1" dirty="0" smtClean="0"/>
              <a:t>развивающие: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-развить пространственное воображение и внимательность, для определения лекарственных комнатных растений;</a:t>
            </a:r>
          </a:p>
          <a:p>
            <a:pPr>
              <a:buNone/>
            </a:pPr>
            <a:r>
              <a:rPr lang="ru-RU" sz="1600" dirty="0" smtClean="0"/>
              <a:t>-повысить мотивацию к обучению, интерес к окружающему миру, к родному краю;</a:t>
            </a:r>
          </a:p>
          <a:p>
            <a:pPr>
              <a:buNone/>
            </a:pPr>
            <a:r>
              <a:rPr lang="ru-RU" sz="1600" dirty="0" smtClean="0"/>
              <a:t>-развить творческих способностей обучающихся, умение передавать полученные знания;</a:t>
            </a:r>
          </a:p>
          <a:p>
            <a:pPr>
              <a:buNone/>
            </a:pPr>
            <a:r>
              <a:rPr lang="ru-RU" sz="1600" dirty="0" smtClean="0"/>
              <a:t> </a:t>
            </a:r>
            <a:r>
              <a:rPr lang="ru-RU" sz="1600" b="1" dirty="0" smtClean="0"/>
              <a:t>воспитательные: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-сформировать нравственно­-этической ориентации;</a:t>
            </a:r>
          </a:p>
          <a:p>
            <a:pPr>
              <a:buNone/>
            </a:pPr>
            <a:r>
              <a:rPr lang="ru-RU" sz="1600" dirty="0" smtClean="0"/>
              <a:t>-сформировать целостного, социально ориентированного взгляда на мир;</a:t>
            </a:r>
          </a:p>
          <a:p>
            <a:pPr>
              <a:buNone/>
            </a:pPr>
            <a:r>
              <a:rPr lang="ru-RU" sz="1600" dirty="0" smtClean="0"/>
              <a:t>-привить навыков делового сотрудничества;</a:t>
            </a:r>
          </a:p>
          <a:p>
            <a:pPr>
              <a:buNone/>
            </a:pPr>
            <a:r>
              <a:rPr lang="ru-RU" sz="1600" dirty="0" smtClean="0"/>
              <a:t>-воспитать экологического мышления и бережного отношения к природе;</a:t>
            </a:r>
            <a:endParaRPr lang="ru-RU" sz="1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Декабрист очень нуждается именно в эмоциональной заботе своих хозяев. Он абсолютно нетребователен ни к почве, ни к поливу, ни к каким-то другим физическим проявлениям заботы о нем, но он совершенно не может находиться в эмоциональной изоляции. Так что если вы хотите любоваться длительным и обильным цветением своего декабриста, не забывайте с ним говорить. С ним можно советоваться, ему можно рассказывать о своих неприятностях, он обязательно даст сил справиться с ними и утолит все ваши печали.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КАКТУС</a:t>
            </a:r>
            <a:endParaRPr lang="ru-RU" dirty="0"/>
          </a:p>
        </p:txBody>
      </p:sp>
      <p:pic>
        <p:nvPicPr>
          <p:cNvPr id="4" name="Рисунок 3" descr="кактус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5275" y="0"/>
            <a:ext cx="5648725" cy="5214950"/>
          </a:xfrm>
          <a:prstGeom prst="rect">
            <a:avLst/>
          </a:prstGeom>
        </p:spPr>
      </p:pic>
      <p:pic>
        <p:nvPicPr>
          <p:cNvPr id="3" name="Рисунок 2" descr="какту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78306"/>
            <a:ext cx="4571999" cy="4079694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КАКТУС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500726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Кактус</a:t>
            </a:r>
            <a:r>
              <a:rPr lang="ru-RU" sz="1400" dirty="0" smtClean="0"/>
              <a:t>.  Состав и лечебные свойства В составе кактуса содержится множество полезных веществ, минералов и витаминов. К примеру, алкалоиды, содержащиеся в нем, обладают мощным антибактериальным действием и противостоят развитию болезнетворных микробов, вирусов и грибов. </a:t>
            </a:r>
          </a:p>
          <a:p>
            <a:r>
              <a:rPr lang="ru-RU" sz="1400" b="1" dirty="0" smtClean="0"/>
              <a:t>Лечебные свойства </a:t>
            </a:r>
            <a:r>
              <a:rPr lang="ru-RU" sz="1400" dirty="0" smtClean="0"/>
              <a:t>растения обусловлены его мочегонным, обезболивающим, тонизирующим, отхаркивающим и прочими действиями. Именно поэтому препараты на основе кактуса применяют для лечения многих заболеваний: аритмии, стенокардии, переломов, гипертонии, мигрени, нервных расстройств. Применение кактуса в народной медицине. Народные целители издревле готовили лекарственные средства на основе кактуса. </a:t>
            </a:r>
          </a:p>
          <a:p>
            <a:r>
              <a:rPr lang="ru-RU" sz="1400" b="1" dirty="0" smtClean="0"/>
              <a:t>Рецепты: При простуде, кашле и туберкулезе </a:t>
            </a:r>
            <a:r>
              <a:rPr lang="ru-RU" sz="1400" dirty="0" smtClean="0"/>
              <a:t>готовят лекарство из сока кактуса по следующему рецепту: по 1 ч. ложке алтеи и сока кактуса смешивают со столовой ложкой меда и приминают по десертной ложке трижды в день</a:t>
            </a:r>
            <a:r>
              <a:rPr lang="ru-RU" sz="1400" b="1" dirty="0" smtClean="0"/>
              <a:t>. </a:t>
            </a:r>
          </a:p>
          <a:p>
            <a:r>
              <a:rPr lang="ru-RU" sz="1400" b="1" dirty="0" smtClean="0"/>
              <a:t>При бронхите </a:t>
            </a:r>
            <a:r>
              <a:rPr lang="ru-RU" sz="1400" dirty="0" smtClean="0"/>
              <a:t>полезно пить настой мякоти кактуса на молоке, приготовленный следующим образом: 2 ст. ложки измельченного кактуса смешивают с литром молока, настаивают в течение 12 часов, после чего принимают по полстакана трижды в день. </a:t>
            </a:r>
          </a:p>
          <a:p>
            <a:r>
              <a:rPr lang="ru-RU" sz="1400" b="1" dirty="0" smtClean="0"/>
              <a:t>Для лечения гнойных ран </a:t>
            </a:r>
            <a:r>
              <a:rPr lang="ru-RU" sz="1400" dirty="0" smtClean="0"/>
              <a:t>рекомендуют смешать сок кактуса и сок хрена в пропорции 2:1, пропитать им марлю и наложить на рану. Повязку следует менять каждые три часа. </a:t>
            </a:r>
          </a:p>
          <a:p>
            <a:r>
              <a:rPr lang="ru-RU" sz="1400" b="1" dirty="0" smtClean="0"/>
              <a:t>При болях в желудке </a:t>
            </a:r>
            <a:r>
              <a:rPr lang="ru-RU" sz="1400" dirty="0" smtClean="0"/>
              <a:t>приготовьте средство из 3 ст. ложек измельченного кактуса, шкурки одного мандарина и 0,5 л. горячего молока. Настаивайте смесь в термосе стуки, после чего процедите и пейте по полстакана трижды в день за полчаса до еды. </a:t>
            </a:r>
          </a:p>
          <a:p>
            <a:r>
              <a:rPr lang="ru-RU" sz="1400" b="1" dirty="0" smtClean="0"/>
              <a:t>Облегчить состояние при радикулите и болях в суставах </a:t>
            </a:r>
            <a:r>
              <a:rPr lang="ru-RU" sz="1400" dirty="0" smtClean="0"/>
              <a:t>поможет кашица из растения, втираемая в больные места. После нанесения кашицы укутайте больное место компрессной бумагой и теплым платком.</a:t>
            </a:r>
            <a:br>
              <a:rPr lang="ru-RU" sz="1400" dirty="0" smtClean="0"/>
            </a:br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Весной и летом кактус находится в состоянии роста. Он как можно раньше должен пройти период приучения к солнцу и летом получить незатенённый солнечный свет. Осенью и зимой кактус впадает в "спячку".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000232" cy="50004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Кроссворд</a:t>
            </a:r>
            <a:endParaRPr lang="ru-RU" sz="3200" b="1" dirty="0"/>
          </a:p>
        </p:txBody>
      </p:sp>
      <p:pic>
        <p:nvPicPr>
          <p:cNvPr id="3" name="Рисунок 2" descr="ало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5715016"/>
            <a:ext cx="1153606" cy="1042986"/>
          </a:xfrm>
          <a:prstGeom prst="rect">
            <a:avLst/>
          </a:prstGeom>
        </p:spPr>
      </p:pic>
      <p:pic>
        <p:nvPicPr>
          <p:cNvPr id="4" name="Рисунок 3" descr="геран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1428736"/>
            <a:ext cx="1813066" cy="1357322"/>
          </a:xfrm>
          <a:prstGeom prst="rect">
            <a:avLst/>
          </a:prstGeom>
        </p:spPr>
      </p:pic>
      <p:pic>
        <p:nvPicPr>
          <p:cNvPr id="5" name="Рисунок 4" descr="декабрист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4357694"/>
            <a:ext cx="1666888" cy="857256"/>
          </a:xfrm>
          <a:prstGeom prst="rect">
            <a:avLst/>
          </a:prstGeom>
        </p:spPr>
      </p:pic>
      <p:pic>
        <p:nvPicPr>
          <p:cNvPr id="6" name="Рисунок 5" descr="индийский лук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10" y="3286124"/>
            <a:ext cx="1809762" cy="1357322"/>
          </a:xfrm>
          <a:prstGeom prst="rect">
            <a:avLst/>
          </a:prstGeom>
        </p:spPr>
      </p:pic>
      <p:pic>
        <p:nvPicPr>
          <p:cNvPr id="7" name="Рисунок 6" descr="толстянка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15206" y="1285860"/>
            <a:ext cx="1500166" cy="1129872"/>
          </a:xfrm>
          <a:prstGeom prst="rect">
            <a:avLst/>
          </a:prstGeom>
        </p:spPr>
      </p:pic>
      <p:pic>
        <p:nvPicPr>
          <p:cNvPr id="8" name="Рисунок 7" descr="фиалка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15074" y="2500306"/>
            <a:ext cx="1787391" cy="1333668"/>
          </a:xfrm>
          <a:prstGeom prst="rect">
            <a:avLst/>
          </a:prstGeom>
        </p:spPr>
      </p:pic>
      <p:pic>
        <p:nvPicPr>
          <p:cNvPr id="9" name="Рисунок 8" descr="фикус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29124" y="3571876"/>
            <a:ext cx="785818" cy="1500198"/>
          </a:xfrm>
          <a:prstGeom prst="rect">
            <a:avLst/>
          </a:prstGeom>
        </p:spPr>
      </p:pic>
      <p:pic>
        <p:nvPicPr>
          <p:cNvPr id="10" name="Рисунок 9" descr="хлорофитум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43636" y="142852"/>
            <a:ext cx="1702026" cy="1128712"/>
          </a:xfrm>
          <a:prstGeom prst="rect">
            <a:avLst/>
          </a:prstGeom>
        </p:spPr>
      </p:pic>
      <p:pic>
        <p:nvPicPr>
          <p:cNvPr id="12" name="Рисунок 11" descr="кактус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572000" y="2000240"/>
            <a:ext cx="1525475" cy="113823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000496" y="17859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152896" y="19383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786182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305296" y="20907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929058" y="221455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929058" y="178592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929058" y="264318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929058" y="307181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929058" y="350043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929058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929058" y="435769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500430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929058" y="607220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929058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929058" y="564357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929058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357686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786314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14942" y="0"/>
            <a:ext cx="428628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214942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214942" y="92867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214546" y="221455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2214546" y="178592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929454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643174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071802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500430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214942" y="50004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072198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5214942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500826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3929058" y="92867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2214546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8643966" y="264318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214546" y="92867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7358082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7786710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786710" y="350043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7786710" y="564357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7786710" y="478632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4357686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3071802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071802" y="350043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071802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3071802" y="435769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071802" y="478632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071802" y="607220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071802" y="564357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072198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5643570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214942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786314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8215338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8643966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7786710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071802" y="221455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3071802" y="264318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3071802" y="307181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8643966" y="478632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8643966" y="435769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8643966" y="350043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8643966" y="307181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5643570" y="350043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5643570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5643570" y="435769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5643570" y="564357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5643570" y="478632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6500826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2214546" y="50004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7786710" y="435769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6" name="Рисунок 85" descr="каланхоэ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28596" y="5000636"/>
            <a:ext cx="2143108" cy="1605263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714744" cy="50004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Ответы на кроссворд</a:t>
            </a:r>
            <a:endParaRPr lang="ru-RU" sz="3200" dirty="0"/>
          </a:p>
        </p:txBody>
      </p:sp>
      <p:pic>
        <p:nvPicPr>
          <p:cNvPr id="3" name="Рисунок 2" descr="ало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0"/>
            <a:ext cx="1153606" cy="1042986"/>
          </a:xfrm>
          <a:prstGeom prst="rect">
            <a:avLst/>
          </a:prstGeom>
        </p:spPr>
      </p:pic>
      <p:pic>
        <p:nvPicPr>
          <p:cNvPr id="4" name="Рисунок 3" descr="геран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3000372"/>
            <a:ext cx="1213925" cy="908785"/>
          </a:xfrm>
          <a:prstGeom prst="rect">
            <a:avLst/>
          </a:prstGeom>
        </p:spPr>
      </p:pic>
      <p:pic>
        <p:nvPicPr>
          <p:cNvPr id="5" name="Рисунок 4" descr="декабрист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4357694"/>
            <a:ext cx="1666888" cy="857256"/>
          </a:xfrm>
          <a:prstGeom prst="rect">
            <a:avLst/>
          </a:prstGeom>
        </p:spPr>
      </p:pic>
      <p:pic>
        <p:nvPicPr>
          <p:cNvPr id="6" name="Рисунок 5" descr="индийский лук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5009" y="500042"/>
            <a:ext cx="1809762" cy="1357322"/>
          </a:xfrm>
          <a:prstGeom prst="rect">
            <a:avLst/>
          </a:prstGeom>
        </p:spPr>
      </p:pic>
      <p:pic>
        <p:nvPicPr>
          <p:cNvPr id="7" name="Рисунок 6" descr="толстянка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28662" y="4857760"/>
            <a:ext cx="1933578" cy="1456302"/>
          </a:xfrm>
          <a:prstGeom prst="rect">
            <a:avLst/>
          </a:prstGeom>
        </p:spPr>
      </p:pic>
      <p:pic>
        <p:nvPicPr>
          <p:cNvPr id="8" name="Рисунок 7" descr="фиалка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86512" y="2786058"/>
            <a:ext cx="1500166" cy="1119354"/>
          </a:xfrm>
          <a:prstGeom prst="rect">
            <a:avLst/>
          </a:prstGeom>
        </p:spPr>
      </p:pic>
      <p:pic>
        <p:nvPicPr>
          <p:cNvPr id="9" name="Рисунок 8" descr="фикус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857488" y="428604"/>
            <a:ext cx="928694" cy="857256"/>
          </a:xfrm>
          <a:prstGeom prst="rect">
            <a:avLst/>
          </a:prstGeom>
        </p:spPr>
      </p:pic>
      <p:pic>
        <p:nvPicPr>
          <p:cNvPr id="10" name="Рисунок 9" descr="хлорофитум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285852" y="3071810"/>
            <a:ext cx="1702026" cy="1128712"/>
          </a:xfrm>
          <a:prstGeom prst="rect">
            <a:avLst/>
          </a:prstGeom>
        </p:spPr>
      </p:pic>
      <p:pic>
        <p:nvPicPr>
          <p:cNvPr id="12" name="Рисунок 11" descr="кактус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618525" y="1285860"/>
            <a:ext cx="1525475" cy="113823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000496" y="17859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152896" y="19383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786182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305296" y="20907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929058" y="221455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929058" y="178592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929058" y="264318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й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929058" y="307181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929058" y="350043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929058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929058" y="435769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й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500430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929058" y="607220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929058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929058" y="564357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929058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357686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786314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14942" y="14285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214942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214942" y="92867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214546" y="221455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2214546" y="178592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929454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643174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071802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500430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214942" y="50004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072198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5214942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500826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3929058" y="92867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2214546" y="135729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8643966" y="264318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214546" y="92867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7358082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7786710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786710" y="350043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ф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7786710" y="564357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7786710" y="478632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4357686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3071802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071802" y="350043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</a:t>
            </a:r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071802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3071802" y="435769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ф</a:t>
            </a:r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071802" y="478632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071802" y="607220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071802" y="564357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072198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5643570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214942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786314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8215338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8643966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7786710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071802" y="221455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3071802" y="264318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3071802" y="307181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8643966" y="478632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8643966" y="435769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8643966" y="350043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8643966" y="307181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5643570" y="350043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5643570" y="392906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5643570" y="435769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</a:t>
            </a:r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5643570" y="564357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ь</a:t>
            </a:r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5643570" y="478632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6500826" y="521495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2214546" y="50004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ф</a:t>
            </a: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7786710" y="435769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pic>
        <p:nvPicPr>
          <p:cNvPr id="86" name="Рисунок 85" descr="каланхоэ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1472" y="928670"/>
            <a:ext cx="1643042" cy="1230696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зеленый фон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5102" y="0"/>
            <a:ext cx="9159102" cy="6886580"/>
          </a:xfrm>
        </p:spPr>
      </p:pic>
      <p:sp>
        <p:nvSpPr>
          <p:cNvPr id="4" name="Прямоугольник 3"/>
          <p:cNvSpPr/>
          <p:nvPr/>
        </p:nvSpPr>
        <p:spPr>
          <a:xfrm>
            <a:off x="785786" y="2357430"/>
            <a:ext cx="784447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БУДТЕ ЗДОРОВЫМИ</a:t>
            </a:r>
            <a:endParaRPr lang="ru-RU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4413"/>
            <a:ext cx="9149892" cy="6853587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еран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45"/>
            <a:ext cx="9144000" cy="68455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АЛОЭ </a:t>
            </a:r>
            <a:endParaRPr lang="ru-RU" dirty="0"/>
          </a:p>
        </p:txBody>
      </p:sp>
      <p:pic>
        <p:nvPicPr>
          <p:cNvPr id="3" name="Рисунок 2" descr="ало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57686" cy="5786478"/>
          </a:xfrm>
          <a:prstGeom prst="rect">
            <a:avLst/>
          </a:prstGeom>
        </p:spPr>
      </p:pic>
      <p:pic>
        <p:nvPicPr>
          <p:cNvPr id="5" name="Рисунок 4" descr="алоэ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1142960"/>
            <a:ext cx="4857752" cy="57150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3108" y="1000108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ибиску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ланхо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9890" cy="6853586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екабрис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мрнстер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иал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3567" y="0"/>
            <a:ext cx="9167567" cy="6840415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хлорофитум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Алоэ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858312" cy="5643602"/>
          </a:xfrm>
        </p:spPr>
        <p:txBody>
          <a:bodyPr>
            <a:no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Алоэ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безусловный лидер домашних лекарственных растений. Огромные косметологические и фармацевтические холдинги активно используют алоэ и выращивают его в промышленных масштабах. Самые полезные виды алоэ — это  Алоэ вера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Aloe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vera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и Алоэ древовидное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Aloe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arborescens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), иначе называемое столетник.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Прежде всего алоэ обладает сильными антибактериальными и противовоспалительными свойствами. Кроме этого алоэ используют как ранозаживляющее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противоожоговое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средство. Алоэ прекрасно справляется с мозолями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натоптышами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Также сок алоэ  можно применять при ЛОР заболеваниях. Ну и наконец, алоэ можно и нужно использовать при приготовлении различных косметических средств, например масок для кожи лица.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Рецепты: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Укрепление иммунитета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сок алоэ смешать с медом(или сахаром) в равных пропорциях, применять по 1/3 чайной ложки за 30 мин. до еды. Продолжительность курса лечения — около трех недель.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Лечение ран, ожогов, фурункулов, нарывов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взять лист алоэ, разломить и выдавить желеобразное содержимое на ладонь. Втереть эту кашицу в пораженный участок кожи.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Гайморит, ринит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смешать сок алоэ и мед в равных пропорциях. Закапывать по одной — две капли в каждую ноздрю 2 раза в день.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Косметические маски с алоэ: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1. Маска с омолаживающим эффектом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— сок алоэ, жирный крем для лица, растительное масло (лучше оливковое) смешать в равных пропорциях. Нанести на предварительно очищенное лицо на 10 минут, затем смыть теплой водой.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2. Маска с увлажняющим эффектом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— смешать мякоть алоэ, несколько капель персикового масла и увлажняющий крем. нанести на чистое лицо на 20 минут, смыть.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3. Маска от угревой сыпи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— марлю сложить в несколько раз, пропитать соком алоэ, положить на лицо на 20-30 минут, затем смыть.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Противопоказания к применению алоэ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— аллергия, заболевания печени и почек, желудочные расстройства, сердечная недостаточность, гипертония, внутренние кровотечения, беременность.  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Летом поливать нужно 1 в день, находится должен в солнечном месте, зимой поливать достаточно раз в 2 недели и переносится в затемненное место. Но при этом не допускать застоя влаги для этого послужит дренаж. Нельзя производить полив с верху, только в поддон.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КАЛАНХОЭ</a:t>
            </a:r>
            <a:endParaRPr lang="ru-RU" dirty="0"/>
          </a:p>
        </p:txBody>
      </p:sp>
      <p:pic>
        <p:nvPicPr>
          <p:cNvPr id="3" name="Рисунок 2" descr="каланхо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31994" cy="6072206"/>
          </a:xfrm>
          <a:prstGeom prst="rect">
            <a:avLst/>
          </a:prstGeom>
        </p:spPr>
      </p:pic>
      <p:pic>
        <p:nvPicPr>
          <p:cNvPr id="4" name="Рисунок 3" descr="каланхоэ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1357298"/>
            <a:ext cx="4857752" cy="550070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КАЛАНХОЭ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14353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Каланхоэ</a:t>
            </a:r>
            <a:r>
              <a:rPr lang="ru-RU" b="1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дегремона</a:t>
            </a:r>
            <a:r>
              <a:rPr lang="ru-RU" dirty="0" smtClean="0"/>
              <a:t> или перистое — или, как его называют в народе, «домашний доктор» или «древо жизни». Сок </a:t>
            </a:r>
            <a:r>
              <a:rPr lang="ru-RU" dirty="0" err="1" smtClean="0"/>
              <a:t>каланхоэ</a:t>
            </a:r>
            <a:r>
              <a:rPr lang="ru-RU" dirty="0" smtClean="0"/>
              <a:t> с успехом применяется для лечения множества кожных заболеваний (ожоги, язвы, раны), </a:t>
            </a:r>
            <a:r>
              <a:rPr lang="ru-RU" dirty="0" err="1" smtClean="0"/>
              <a:t>ЛОР-заболеваний</a:t>
            </a:r>
            <a:r>
              <a:rPr lang="ru-RU" dirty="0" smtClean="0"/>
              <a:t> 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Приготовить сок </a:t>
            </a:r>
            <a:r>
              <a:rPr lang="ru-RU" b="1" dirty="0" err="1" smtClean="0"/>
              <a:t>каланхоэ</a:t>
            </a:r>
            <a:r>
              <a:rPr lang="ru-RU" b="1" dirty="0" smtClean="0"/>
              <a:t> </a:t>
            </a:r>
            <a:r>
              <a:rPr lang="ru-RU" dirty="0" smtClean="0"/>
              <a:t>в домашних условиях можно следующим образом — необходимо поместить в холодильник листья </a:t>
            </a:r>
            <a:r>
              <a:rPr lang="ru-RU" dirty="0" err="1" smtClean="0"/>
              <a:t>каланхоэ</a:t>
            </a:r>
            <a:r>
              <a:rPr lang="ru-RU" dirty="0" smtClean="0"/>
              <a:t> примерно на 5-7 дней, затем их нужно промыть и отжать с помощью соковыжималки.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Лечение ран </a:t>
            </a:r>
            <a:r>
              <a:rPr lang="ru-RU" dirty="0" smtClean="0"/>
              <a:t>— марлю, сложенную в пять слоев, вымочить в соке </a:t>
            </a:r>
            <a:r>
              <a:rPr lang="ru-RU" dirty="0" err="1" smtClean="0"/>
              <a:t>каланхоэ</a:t>
            </a:r>
            <a:r>
              <a:rPr lang="ru-RU" dirty="0" smtClean="0"/>
              <a:t> и приложить к ране. Менять повязку 2 раза в день, дополнительно смачивая нижние слои марли. 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Ринит, заложенность носа </a:t>
            </a:r>
            <a:r>
              <a:rPr lang="ru-RU" dirty="0" smtClean="0"/>
              <a:t>— сок </a:t>
            </a:r>
            <a:r>
              <a:rPr lang="ru-RU" dirty="0" err="1" smtClean="0"/>
              <a:t>каланхоэ</a:t>
            </a:r>
            <a:r>
              <a:rPr lang="ru-RU" dirty="0" smtClean="0"/>
              <a:t> развести с водой 1:1. Полученный раствор </a:t>
            </a:r>
            <a:r>
              <a:rPr lang="ru-RU" dirty="0" err="1" smtClean="0"/>
              <a:t>закапывыть</a:t>
            </a:r>
            <a:r>
              <a:rPr lang="ru-RU" dirty="0" smtClean="0"/>
              <a:t> в каждую ноздрю 3 раза в день по 2-3 капли.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еленый 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Ухаживать за </a:t>
            </a:r>
            <a:r>
              <a:rPr lang="ru-RU" dirty="0" err="1" smtClean="0"/>
              <a:t>каланхоэ</a:t>
            </a:r>
            <a:r>
              <a:rPr lang="ru-RU" dirty="0" smtClean="0"/>
              <a:t> легко, он может расти при любом освещении, нечувствителен к перепадам температур, не боится сквозняков, вредителей и засухи. В листьях </a:t>
            </a:r>
            <a:r>
              <a:rPr lang="ru-RU" dirty="0" err="1" smtClean="0"/>
              <a:t>каланхоэ</a:t>
            </a:r>
            <a:r>
              <a:rPr lang="ru-RU" dirty="0" smtClean="0"/>
              <a:t> содержится достаточно влаги, поэтому полив допустим пару раз в неделю, зимой поливать можно реже. Раз в год </a:t>
            </a:r>
            <a:r>
              <a:rPr lang="ru-RU" dirty="0" err="1" smtClean="0"/>
              <a:t>каланхоэ</a:t>
            </a:r>
            <a:r>
              <a:rPr lang="ru-RU" dirty="0" smtClean="0"/>
              <a:t> требует пересадки в новую, подготовленную почву. Землю для посадки можно приобрести готовую, обязательно уложить на дно горшка дренаж. Пересаживать </a:t>
            </a:r>
            <a:r>
              <a:rPr lang="ru-RU" dirty="0" err="1" smtClean="0"/>
              <a:t>каланхоэ</a:t>
            </a:r>
            <a:r>
              <a:rPr lang="ru-RU" dirty="0" smtClean="0"/>
              <a:t> достаточно один раз в пару лет. 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1667</Words>
  <Application>Microsoft Office PowerPoint</Application>
  <PresentationFormat>Экран (4:3)</PresentationFormat>
  <Paragraphs>187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Тема Office</vt:lpstr>
      <vt:lpstr>Слайд 1</vt:lpstr>
      <vt:lpstr>Открытый урок </vt:lpstr>
      <vt:lpstr>ЦЕЛИ И ЗАДАЧИ</vt:lpstr>
      <vt:lpstr>АЛОЭ </vt:lpstr>
      <vt:lpstr>Алоэ </vt:lpstr>
      <vt:lpstr>Уход</vt:lpstr>
      <vt:lpstr>КАЛАНХОЭ</vt:lpstr>
      <vt:lpstr>КАЛАНХОЭ</vt:lpstr>
      <vt:lpstr>Уход</vt:lpstr>
      <vt:lpstr> </vt:lpstr>
      <vt:lpstr>ГЕРАНЬ</vt:lpstr>
      <vt:lpstr>Уход</vt:lpstr>
      <vt:lpstr>ФИКУС</vt:lpstr>
      <vt:lpstr>ФИКУС</vt:lpstr>
      <vt:lpstr>Уход</vt:lpstr>
      <vt:lpstr>ТОЛСТЯНКА</vt:lpstr>
      <vt:lpstr>ТОЛСТЯНКА</vt:lpstr>
      <vt:lpstr>Уход</vt:lpstr>
      <vt:lpstr>ИНДИЙСКИЙ ЛУК</vt:lpstr>
      <vt:lpstr>ИНДИЙСКИЙ ЛУК</vt:lpstr>
      <vt:lpstr>Уход</vt:lpstr>
      <vt:lpstr>ХЛОРОФИТУМ</vt:lpstr>
      <vt:lpstr>ХЛОРОФИТУМ</vt:lpstr>
      <vt:lpstr>Уход</vt:lpstr>
      <vt:lpstr>ФИАЛКА</vt:lpstr>
      <vt:lpstr>ФИАЛКА</vt:lpstr>
      <vt:lpstr>Уход</vt:lpstr>
      <vt:lpstr>      ДЕКАБРИСТ</vt:lpstr>
      <vt:lpstr>ДЕКАБРИСТ</vt:lpstr>
      <vt:lpstr>Уход</vt:lpstr>
      <vt:lpstr>КАКТУС</vt:lpstr>
      <vt:lpstr>КАКТУС</vt:lpstr>
      <vt:lpstr>Уход</vt:lpstr>
      <vt:lpstr>Кроссворд</vt:lpstr>
      <vt:lpstr>Ответы на кроссворд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ЗЕЛЁНАЯ АПТЕКА ДОМА</dc:title>
  <dc:creator>Администратор</dc:creator>
  <cp:lastModifiedBy>Admin</cp:lastModifiedBy>
  <cp:revision>51</cp:revision>
  <dcterms:created xsi:type="dcterms:W3CDTF">2017-09-26T10:08:19Z</dcterms:created>
  <dcterms:modified xsi:type="dcterms:W3CDTF">2018-03-11T08:24:07Z</dcterms:modified>
</cp:coreProperties>
</file>