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5"/>
  </p:notesMasterIdLst>
  <p:sldIdLst>
    <p:sldId id="267" r:id="rId2"/>
    <p:sldId id="268" r:id="rId3"/>
    <p:sldId id="256" r:id="rId4"/>
    <p:sldId id="273" r:id="rId5"/>
    <p:sldId id="263" r:id="rId6"/>
    <p:sldId id="271" r:id="rId7"/>
    <p:sldId id="277" r:id="rId8"/>
    <p:sldId id="272" r:id="rId9"/>
    <p:sldId id="269" r:id="rId10"/>
    <p:sldId id="274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17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90" d="100"/>
          <a:sy n="90" d="100"/>
        </p:scale>
        <p:origin x="-73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A9596-573D-4E90-85DF-3B90B8E7912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F5AE3-510B-44D6-B86D-4358F5BFF3B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6">
                  <a:lumMod val="75000"/>
                </a:schemeClr>
              </a:solidFill>
            </a:rPr>
            <a:t>Муниципальное бюджетное учреждение детского образования Детская школа искусств №2</a:t>
          </a:r>
        </a:p>
      </dgm:t>
    </dgm:pt>
    <dgm:pt modelId="{8F27FC3B-D89D-4FC7-9704-4C1A30B315D4}" type="sibTrans" cxnId="{9669FC94-8B41-491A-9782-1809CDE6E774}">
      <dgm:prSet/>
      <dgm:spPr/>
      <dgm:t>
        <a:bodyPr/>
        <a:lstStyle/>
        <a:p>
          <a:endParaRPr lang="ru-RU"/>
        </a:p>
      </dgm:t>
    </dgm:pt>
    <dgm:pt modelId="{74A9AFBE-1A49-4F30-A31D-BFB4C669B562}" type="parTrans" cxnId="{9669FC94-8B41-491A-9782-1809CDE6E774}">
      <dgm:prSet/>
      <dgm:spPr/>
      <dgm:t>
        <a:bodyPr/>
        <a:lstStyle/>
        <a:p>
          <a:endParaRPr lang="ru-RU"/>
        </a:p>
      </dgm:t>
    </dgm:pt>
    <dgm:pt modelId="{5229B483-68FB-4641-9C8E-D164B1889FF9}" type="pres">
      <dgm:prSet presAssocID="{C1AA9596-573D-4E90-85DF-3B90B8E7912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F7282-284D-4BD3-8762-F3847BB116F3}" type="pres">
      <dgm:prSet presAssocID="{AC0F5AE3-510B-44D6-B86D-4358F5BFF3B8}" presName="circle1" presStyleLbl="node1" presStyleIdx="0" presStyleCnt="1" custScaleX="180514"/>
      <dgm:spPr/>
    </dgm:pt>
    <dgm:pt modelId="{8A9EA8BD-3A5E-4FFE-92A5-5888A0155411}" type="pres">
      <dgm:prSet presAssocID="{AC0F5AE3-510B-44D6-B86D-4358F5BFF3B8}" presName="space" presStyleCnt="0"/>
      <dgm:spPr/>
    </dgm:pt>
    <dgm:pt modelId="{A91A2CF1-FE0C-4A82-8E38-E5F6FD13DA86}" type="pres">
      <dgm:prSet presAssocID="{AC0F5AE3-510B-44D6-B86D-4358F5BFF3B8}" presName="rect1" presStyleLbl="alignAcc1" presStyleIdx="0" presStyleCnt="1" custScaleX="107082" custScaleY="100000" custLinFactNeighborX="-4680" custLinFactNeighborY="-8947"/>
      <dgm:spPr/>
      <dgm:t>
        <a:bodyPr/>
        <a:lstStyle/>
        <a:p>
          <a:endParaRPr lang="ru-RU"/>
        </a:p>
      </dgm:t>
    </dgm:pt>
    <dgm:pt modelId="{9CA70208-53B5-48F4-B71A-1E4C1498BA6F}" type="pres">
      <dgm:prSet presAssocID="{AC0F5AE3-510B-44D6-B86D-4358F5BFF3B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FDC7EA-72ED-4C91-9D5F-661D443EB699}" type="presOf" srcId="{AC0F5AE3-510B-44D6-B86D-4358F5BFF3B8}" destId="{A91A2CF1-FE0C-4A82-8E38-E5F6FD13DA86}" srcOrd="0" destOrd="0" presId="urn:microsoft.com/office/officeart/2005/8/layout/target3"/>
    <dgm:cxn modelId="{C125CB72-BD1C-4838-B714-8828F26FA5B6}" type="presOf" srcId="{C1AA9596-573D-4E90-85DF-3B90B8E79120}" destId="{5229B483-68FB-4641-9C8E-D164B1889FF9}" srcOrd="0" destOrd="0" presId="urn:microsoft.com/office/officeart/2005/8/layout/target3"/>
    <dgm:cxn modelId="{E622FF01-5F47-4E6E-B104-D1227D384370}" type="presOf" srcId="{AC0F5AE3-510B-44D6-B86D-4358F5BFF3B8}" destId="{9CA70208-53B5-48F4-B71A-1E4C1498BA6F}" srcOrd="1" destOrd="0" presId="urn:microsoft.com/office/officeart/2005/8/layout/target3"/>
    <dgm:cxn modelId="{9669FC94-8B41-491A-9782-1809CDE6E774}" srcId="{C1AA9596-573D-4E90-85DF-3B90B8E79120}" destId="{AC0F5AE3-510B-44D6-B86D-4358F5BFF3B8}" srcOrd="0" destOrd="0" parTransId="{74A9AFBE-1A49-4F30-A31D-BFB4C669B562}" sibTransId="{8F27FC3B-D89D-4FC7-9704-4C1A30B315D4}"/>
    <dgm:cxn modelId="{D3303147-B8BF-4B76-A878-A0F4D6814EF1}" type="presParOf" srcId="{5229B483-68FB-4641-9C8E-D164B1889FF9}" destId="{810F7282-284D-4BD3-8762-F3847BB116F3}" srcOrd="0" destOrd="0" presId="urn:microsoft.com/office/officeart/2005/8/layout/target3"/>
    <dgm:cxn modelId="{347B66A2-16BE-4351-833A-A34BAE966F96}" type="presParOf" srcId="{5229B483-68FB-4641-9C8E-D164B1889FF9}" destId="{8A9EA8BD-3A5E-4FFE-92A5-5888A0155411}" srcOrd="1" destOrd="0" presId="urn:microsoft.com/office/officeart/2005/8/layout/target3"/>
    <dgm:cxn modelId="{22AE1D83-6111-4E11-AE54-D138254592D5}" type="presParOf" srcId="{5229B483-68FB-4641-9C8E-D164B1889FF9}" destId="{A91A2CF1-FE0C-4A82-8E38-E5F6FD13DA86}" srcOrd="2" destOrd="0" presId="urn:microsoft.com/office/officeart/2005/8/layout/target3"/>
    <dgm:cxn modelId="{2807ABAA-E433-48A0-B05A-1ED762456EF6}" type="presParOf" srcId="{5229B483-68FB-4641-9C8E-D164B1889FF9}" destId="{9CA70208-53B5-48F4-B71A-1E4C1498BA6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9156B-0A7F-4203-A88A-C21061AC144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548BF-5612-42D4-AA3D-0520F2C93E38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FF0000"/>
              </a:solidFill>
            </a:rPr>
            <a:t>Принципы построения моно композиции</a:t>
          </a:r>
          <a:endParaRPr lang="ru-RU" sz="2400" dirty="0">
            <a:solidFill>
              <a:srgbClr val="FF0000"/>
            </a:solidFill>
          </a:endParaRPr>
        </a:p>
      </dgm:t>
    </dgm:pt>
    <dgm:pt modelId="{40FE19DA-6737-4A4A-8B00-B778CFF7ECD9}" type="parTrans" cxnId="{C3B3CA99-B7C4-4126-A9AE-BC9B8E85C90E}">
      <dgm:prSet/>
      <dgm:spPr/>
      <dgm:t>
        <a:bodyPr/>
        <a:lstStyle/>
        <a:p>
          <a:endParaRPr lang="ru-RU"/>
        </a:p>
      </dgm:t>
    </dgm:pt>
    <dgm:pt modelId="{8A364311-6FC0-4625-8617-FBD8383179DD}" type="sibTrans" cxnId="{C3B3CA99-B7C4-4126-A9AE-BC9B8E85C90E}">
      <dgm:prSet/>
      <dgm:spPr/>
      <dgm:t>
        <a:bodyPr/>
        <a:lstStyle/>
        <a:p>
          <a:endParaRPr lang="ru-RU"/>
        </a:p>
      </dgm:t>
    </dgm:pt>
    <dgm:pt modelId="{1DACBC48-2E71-43C5-8BF6-B96B863E9902}">
      <dgm:prSet/>
      <dgm:spPr/>
      <dgm:t>
        <a:bodyPr/>
        <a:lstStyle/>
        <a:p>
          <a:pPr rtl="0"/>
          <a:r>
            <a:rPr lang="ru-RU" dirty="0" smtClean="0"/>
            <a:t>Моно композиция строится всегда на конкретной замкнутой плоскости, четко ограниченной заданными размерами (ковры, павловские шали).</a:t>
          </a:r>
          <a:endParaRPr lang="ru-RU" dirty="0"/>
        </a:p>
      </dgm:t>
    </dgm:pt>
    <dgm:pt modelId="{6E71D8A6-D482-466F-8B4D-396E33672C42}" type="sibTrans" cxnId="{B8382D72-3358-472D-A631-0961F14D3E7D}">
      <dgm:prSet/>
      <dgm:spPr/>
      <dgm:t>
        <a:bodyPr/>
        <a:lstStyle/>
        <a:p>
          <a:endParaRPr lang="ru-RU"/>
        </a:p>
      </dgm:t>
    </dgm:pt>
    <dgm:pt modelId="{33632848-9E22-4F53-BCF4-5220EB41F3A1}" type="parTrans" cxnId="{B8382D72-3358-472D-A631-0961F14D3E7D}">
      <dgm:prSet/>
      <dgm:spPr/>
      <dgm:t>
        <a:bodyPr/>
        <a:lstStyle/>
        <a:p>
          <a:endParaRPr lang="ru-RU"/>
        </a:p>
      </dgm:t>
    </dgm:pt>
    <dgm:pt modelId="{B7B6037A-A2DD-4DE1-B89D-008E3C97A62B}">
      <dgm:prSet/>
      <dgm:spPr/>
      <dgm:t>
        <a:bodyPr/>
        <a:lstStyle/>
        <a:p>
          <a:r>
            <a:rPr lang="ru-RU" dirty="0" smtClean="0"/>
            <a:t>Расположение всех элементов должно быть таким, чтобы создавалась замкнутая    композиционная структура</a:t>
          </a:r>
          <a:endParaRPr lang="ru-RU" dirty="0"/>
        </a:p>
      </dgm:t>
    </dgm:pt>
    <dgm:pt modelId="{08091F48-19A7-4480-8228-753192DC9874}" type="parTrans" cxnId="{C5055AB5-757A-41C6-BF52-1D2A1ABE3FE7}">
      <dgm:prSet/>
      <dgm:spPr/>
      <dgm:t>
        <a:bodyPr/>
        <a:lstStyle/>
        <a:p>
          <a:endParaRPr lang="ru-RU"/>
        </a:p>
      </dgm:t>
    </dgm:pt>
    <dgm:pt modelId="{BF400852-F079-45F1-ABC6-D6862F965630}" type="sibTrans" cxnId="{C5055AB5-757A-41C6-BF52-1D2A1ABE3FE7}">
      <dgm:prSet/>
      <dgm:spPr/>
      <dgm:t>
        <a:bodyPr/>
        <a:lstStyle/>
        <a:p>
          <a:endParaRPr lang="ru-RU"/>
        </a:p>
      </dgm:t>
    </dgm:pt>
    <dgm:pt modelId="{CA3974C3-7ADC-4D1E-9015-FB0BBA0517D3}">
      <dgm:prSet/>
      <dgm:spPr/>
      <dgm:t>
        <a:bodyPr/>
        <a:lstStyle/>
        <a:p>
          <a:pPr rtl="0"/>
          <a:r>
            <a:rPr lang="ru-RU" dirty="0" smtClean="0"/>
            <a:t>Требуется жесткая компоновка всех элементов. </a:t>
          </a:r>
          <a:endParaRPr lang="ru-RU" dirty="0"/>
        </a:p>
      </dgm:t>
    </dgm:pt>
    <dgm:pt modelId="{23DC3657-B4C0-4F3B-9B08-7461CAF99D14}" type="parTrans" cxnId="{1E8BE6AA-9E38-473F-B355-B0800FD7BDD4}">
      <dgm:prSet/>
      <dgm:spPr/>
      <dgm:t>
        <a:bodyPr/>
        <a:lstStyle/>
        <a:p>
          <a:endParaRPr lang="ru-RU"/>
        </a:p>
      </dgm:t>
    </dgm:pt>
    <dgm:pt modelId="{D63198FB-739C-43D9-A649-5F6EBF4726BE}" type="sibTrans" cxnId="{1E8BE6AA-9E38-473F-B355-B0800FD7BDD4}">
      <dgm:prSet/>
      <dgm:spPr/>
      <dgm:t>
        <a:bodyPr/>
        <a:lstStyle/>
        <a:p>
          <a:endParaRPr lang="ru-RU"/>
        </a:p>
      </dgm:t>
    </dgm:pt>
    <dgm:pt modelId="{F12507E1-5351-407B-87D3-054DF17D24E8}" type="pres">
      <dgm:prSet presAssocID="{0A59156B-0A7F-4203-A88A-C21061AC144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B3D1B2-7D7D-4FE4-A48F-8A1F9C7DF3E8}" type="pres">
      <dgm:prSet presAssocID="{1DACBC48-2E71-43C5-8BF6-B96B863E9902}" presName="linNode" presStyleCnt="0"/>
      <dgm:spPr/>
    </dgm:pt>
    <dgm:pt modelId="{527B66D9-81E8-43E3-883B-2CF364561623}" type="pres">
      <dgm:prSet presAssocID="{1DACBC48-2E71-43C5-8BF6-B96B863E9902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26713-6CF4-41C2-B236-F0787C1F0C05}" type="pres">
      <dgm:prSet presAssocID="{1DACBC48-2E71-43C5-8BF6-B96B863E9902}" presName="childShp" presStyleLbl="bgAccFollowNode1" presStyleIdx="0" presStyleCnt="3" custLinFactNeighborX="8407" custLinFactNeighborY="-6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B70BD-6DFE-46CD-956A-A840EE63DFB4}" type="pres">
      <dgm:prSet presAssocID="{6E71D8A6-D482-466F-8B4D-396E33672C42}" presName="spacing" presStyleCnt="0"/>
      <dgm:spPr/>
    </dgm:pt>
    <dgm:pt modelId="{1822EE14-A3FE-412A-BDF9-AED01967D484}" type="pres">
      <dgm:prSet presAssocID="{5A8548BF-5612-42D4-AA3D-0520F2C93E38}" presName="linNode" presStyleCnt="0"/>
      <dgm:spPr/>
      <dgm:t>
        <a:bodyPr/>
        <a:lstStyle/>
        <a:p>
          <a:endParaRPr lang="ru-RU"/>
        </a:p>
      </dgm:t>
    </dgm:pt>
    <dgm:pt modelId="{0F917030-92C9-43C6-A227-F387740A755D}" type="pres">
      <dgm:prSet presAssocID="{5A8548BF-5612-42D4-AA3D-0520F2C93E3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CF512-48A2-4B81-A9EA-45D1F0A166C8}" type="pres">
      <dgm:prSet presAssocID="{5A8548BF-5612-42D4-AA3D-0520F2C93E38}" presName="childShp" presStyleLbl="bgAccFollowNode1" presStyleIdx="1" presStyleCnt="3" custLinFactNeighborX="1770" custLinFactNeighborY="1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31F19-8BE5-417B-B003-D638F076CA34}" type="pres">
      <dgm:prSet presAssocID="{8A364311-6FC0-4625-8617-FBD8383179DD}" presName="spacing" presStyleCnt="0"/>
      <dgm:spPr/>
      <dgm:t>
        <a:bodyPr/>
        <a:lstStyle/>
        <a:p>
          <a:endParaRPr lang="ru-RU"/>
        </a:p>
      </dgm:t>
    </dgm:pt>
    <dgm:pt modelId="{D8C5FE81-4415-490B-A0B9-FF774BE846DC}" type="pres">
      <dgm:prSet presAssocID="{B7B6037A-A2DD-4DE1-B89D-008E3C97A62B}" presName="linNode" presStyleCnt="0"/>
      <dgm:spPr/>
    </dgm:pt>
    <dgm:pt modelId="{45ECE2EE-507C-4542-A1B2-AB72A8FB9D2F}" type="pres">
      <dgm:prSet presAssocID="{B7B6037A-A2DD-4DE1-B89D-008E3C97A62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37197-322C-4CE1-BB21-706189EA1D5A}" type="pres">
      <dgm:prSet presAssocID="{B7B6037A-A2DD-4DE1-B89D-008E3C97A62B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9B442A19-F1A3-404B-A174-7F2C09C7FE91}" type="presOf" srcId="{CA3974C3-7ADC-4D1E-9015-FB0BBA0517D3}" destId="{7E226713-6CF4-41C2-B236-F0787C1F0C05}" srcOrd="0" destOrd="0" presId="urn:microsoft.com/office/officeart/2005/8/layout/vList6"/>
    <dgm:cxn modelId="{3918B483-B05E-45F1-A16C-7876A16A3AA7}" type="presOf" srcId="{5A8548BF-5612-42D4-AA3D-0520F2C93E38}" destId="{0F917030-92C9-43C6-A227-F387740A755D}" srcOrd="0" destOrd="0" presId="urn:microsoft.com/office/officeart/2005/8/layout/vList6"/>
    <dgm:cxn modelId="{C3B3CA99-B7C4-4126-A9AE-BC9B8E85C90E}" srcId="{0A59156B-0A7F-4203-A88A-C21061AC1448}" destId="{5A8548BF-5612-42D4-AA3D-0520F2C93E38}" srcOrd="1" destOrd="0" parTransId="{40FE19DA-6737-4A4A-8B00-B778CFF7ECD9}" sibTransId="{8A364311-6FC0-4625-8617-FBD8383179DD}"/>
    <dgm:cxn modelId="{B8382D72-3358-472D-A631-0961F14D3E7D}" srcId="{0A59156B-0A7F-4203-A88A-C21061AC1448}" destId="{1DACBC48-2E71-43C5-8BF6-B96B863E9902}" srcOrd="0" destOrd="0" parTransId="{33632848-9E22-4F53-BCF4-5220EB41F3A1}" sibTransId="{6E71D8A6-D482-466F-8B4D-396E33672C42}"/>
    <dgm:cxn modelId="{1E8BE6AA-9E38-473F-B355-B0800FD7BDD4}" srcId="{1DACBC48-2E71-43C5-8BF6-B96B863E9902}" destId="{CA3974C3-7ADC-4D1E-9015-FB0BBA0517D3}" srcOrd="0" destOrd="0" parTransId="{23DC3657-B4C0-4F3B-9B08-7461CAF99D14}" sibTransId="{D63198FB-739C-43D9-A649-5F6EBF4726BE}"/>
    <dgm:cxn modelId="{70761543-4BC4-426F-A263-6B84E630F843}" type="presOf" srcId="{0A59156B-0A7F-4203-A88A-C21061AC1448}" destId="{F12507E1-5351-407B-87D3-054DF17D24E8}" srcOrd="0" destOrd="0" presId="urn:microsoft.com/office/officeart/2005/8/layout/vList6"/>
    <dgm:cxn modelId="{C5055AB5-757A-41C6-BF52-1D2A1ABE3FE7}" srcId="{0A59156B-0A7F-4203-A88A-C21061AC1448}" destId="{B7B6037A-A2DD-4DE1-B89D-008E3C97A62B}" srcOrd="2" destOrd="0" parTransId="{08091F48-19A7-4480-8228-753192DC9874}" sibTransId="{BF400852-F079-45F1-ABC6-D6862F965630}"/>
    <dgm:cxn modelId="{466C0F6F-E42F-45A6-AD2F-632CA1784ADB}" type="presOf" srcId="{B7B6037A-A2DD-4DE1-B89D-008E3C97A62B}" destId="{45ECE2EE-507C-4542-A1B2-AB72A8FB9D2F}" srcOrd="0" destOrd="0" presId="urn:microsoft.com/office/officeart/2005/8/layout/vList6"/>
    <dgm:cxn modelId="{2811531C-0F88-4598-A364-7EA7D0FC90C6}" type="presOf" srcId="{1DACBC48-2E71-43C5-8BF6-B96B863E9902}" destId="{527B66D9-81E8-43E3-883B-2CF364561623}" srcOrd="0" destOrd="0" presId="urn:microsoft.com/office/officeart/2005/8/layout/vList6"/>
    <dgm:cxn modelId="{92F7E003-50BB-45B9-B22E-B2808AB1D1BE}" type="presParOf" srcId="{F12507E1-5351-407B-87D3-054DF17D24E8}" destId="{2BB3D1B2-7D7D-4FE4-A48F-8A1F9C7DF3E8}" srcOrd="0" destOrd="0" presId="urn:microsoft.com/office/officeart/2005/8/layout/vList6"/>
    <dgm:cxn modelId="{E8FE7C04-41EA-4DC2-8338-4F37D91A1FB7}" type="presParOf" srcId="{2BB3D1B2-7D7D-4FE4-A48F-8A1F9C7DF3E8}" destId="{527B66D9-81E8-43E3-883B-2CF364561623}" srcOrd="0" destOrd="0" presId="urn:microsoft.com/office/officeart/2005/8/layout/vList6"/>
    <dgm:cxn modelId="{D1AB8EAF-8491-4FEC-AC3C-BCE1BC485400}" type="presParOf" srcId="{2BB3D1B2-7D7D-4FE4-A48F-8A1F9C7DF3E8}" destId="{7E226713-6CF4-41C2-B236-F0787C1F0C05}" srcOrd="1" destOrd="0" presId="urn:microsoft.com/office/officeart/2005/8/layout/vList6"/>
    <dgm:cxn modelId="{B5398FAA-54A4-42C8-A504-5C6E28625664}" type="presParOf" srcId="{F12507E1-5351-407B-87D3-054DF17D24E8}" destId="{02CB70BD-6DFE-46CD-956A-A840EE63DFB4}" srcOrd="1" destOrd="0" presId="urn:microsoft.com/office/officeart/2005/8/layout/vList6"/>
    <dgm:cxn modelId="{BADD2C83-0120-4D16-9237-71986C84F964}" type="presParOf" srcId="{F12507E1-5351-407B-87D3-054DF17D24E8}" destId="{1822EE14-A3FE-412A-BDF9-AED01967D484}" srcOrd="2" destOrd="0" presId="urn:microsoft.com/office/officeart/2005/8/layout/vList6"/>
    <dgm:cxn modelId="{FDCB2863-458E-4134-8D39-ECC0DBE7607E}" type="presParOf" srcId="{1822EE14-A3FE-412A-BDF9-AED01967D484}" destId="{0F917030-92C9-43C6-A227-F387740A755D}" srcOrd="0" destOrd="0" presId="urn:microsoft.com/office/officeart/2005/8/layout/vList6"/>
    <dgm:cxn modelId="{787976B9-B35B-4FC7-8E58-5901C617350A}" type="presParOf" srcId="{1822EE14-A3FE-412A-BDF9-AED01967D484}" destId="{BDFCF512-48A2-4B81-A9EA-45D1F0A166C8}" srcOrd="1" destOrd="0" presId="urn:microsoft.com/office/officeart/2005/8/layout/vList6"/>
    <dgm:cxn modelId="{73C68606-D6D5-4ABD-AA81-DE8B7E54F508}" type="presParOf" srcId="{F12507E1-5351-407B-87D3-054DF17D24E8}" destId="{25431F19-8BE5-417B-B003-D638F076CA34}" srcOrd="3" destOrd="0" presId="urn:microsoft.com/office/officeart/2005/8/layout/vList6"/>
    <dgm:cxn modelId="{C874A8BC-92CA-481B-958E-493D558C2F74}" type="presParOf" srcId="{F12507E1-5351-407B-87D3-054DF17D24E8}" destId="{D8C5FE81-4415-490B-A0B9-FF774BE846DC}" srcOrd="4" destOrd="0" presId="urn:microsoft.com/office/officeart/2005/8/layout/vList6"/>
    <dgm:cxn modelId="{9ACF7245-A79B-492B-835C-9F760B79BD12}" type="presParOf" srcId="{D8C5FE81-4415-490B-A0B9-FF774BE846DC}" destId="{45ECE2EE-507C-4542-A1B2-AB72A8FB9D2F}" srcOrd="0" destOrd="0" presId="urn:microsoft.com/office/officeart/2005/8/layout/vList6"/>
    <dgm:cxn modelId="{70BD48E6-4FBD-4BDF-9846-F4042C96F4AF}" type="presParOf" srcId="{D8C5FE81-4415-490B-A0B9-FF774BE846DC}" destId="{3B337197-322C-4CE1-BB21-706189EA1D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F7282-284D-4BD3-8762-F3847BB116F3}">
      <dsp:nvSpPr>
        <dsp:cNvPr id="0" name=""/>
        <dsp:cNvSpPr/>
      </dsp:nvSpPr>
      <dsp:spPr>
        <a:xfrm>
          <a:off x="-235793" y="0"/>
          <a:ext cx="1039874" cy="5760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A2CF1-FE0C-4A82-8E38-E5F6FD13DA86}">
      <dsp:nvSpPr>
        <dsp:cNvPr id="0" name=""/>
        <dsp:cNvSpPr/>
      </dsp:nvSpPr>
      <dsp:spPr>
        <a:xfrm>
          <a:off x="0" y="0"/>
          <a:ext cx="7248115" cy="5760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Муниципальное бюджетное учреждение детского образования Детская школа искусств №2</a:t>
          </a:r>
        </a:p>
      </dsp:txBody>
      <dsp:txXfrm>
        <a:off x="0" y="0"/>
        <a:ext cx="7248115" cy="576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26713-6CF4-41C2-B236-F0787C1F0C05}">
      <dsp:nvSpPr>
        <dsp:cNvPr id="0" name=""/>
        <dsp:cNvSpPr/>
      </dsp:nvSpPr>
      <dsp:spPr>
        <a:xfrm>
          <a:off x="3254761" y="0"/>
          <a:ext cx="4882142" cy="1777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Требуется жесткая компоновка всех элементов. </a:t>
          </a:r>
          <a:endParaRPr lang="ru-RU" sz="3300" kern="1200" dirty="0"/>
        </a:p>
      </dsp:txBody>
      <dsp:txXfrm>
        <a:off x="3254761" y="222212"/>
        <a:ext cx="4215506" cy="1333273"/>
      </dsp:txXfrm>
    </dsp:sp>
    <dsp:sp modelId="{527B66D9-81E8-43E3-883B-2CF364561623}">
      <dsp:nvSpPr>
        <dsp:cNvPr id="0" name=""/>
        <dsp:cNvSpPr/>
      </dsp:nvSpPr>
      <dsp:spPr>
        <a:xfrm>
          <a:off x="0" y="0"/>
          <a:ext cx="3254761" cy="1777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Моно композиция строится всегда на конкретной замкнутой плоскости, четко ограниченной заданными размерами (ковры, павловские шали).</a:t>
          </a:r>
          <a:endParaRPr lang="ru-RU" sz="1900" kern="1200" dirty="0"/>
        </a:p>
      </dsp:txBody>
      <dsp:txXfrm>
        <a:off x="86780" y="86780"/>
        <a:ext cx="3081201" cy="1604137"/>
      </dsp:txXfrm>
    </dsp:sp>
    <dsp:sp modelId="{BDFCF512-48A2-4B81-A9EA-45D1F0A166C8}">
      <dsp:nvSpPr>
        <dsp:cNvPr id="0" name=""/>
        <dsp:cNvSpPr/>
      </dsp:nvSpPr>
      <dsp:spPr>
        <a:xfrm>
          <a:off x="3254761" y="2236539"/>
          <a:ext cx="4882142" cy="1777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17030-92C9-43C6-A227-F387740A755D}">
      <dsp:nvSpPr>
        <dsp:cNvPr id="0" name=""/>
        <dsp:cNvSpPr/>
      </dsp:nvSpPr>
      <dsp:spPr>
        <a:xfrm>
          <a:off x="0" y="1955467"/>
          <a:ext cx="3254761" cy="1777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Принципы построения моно композиции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86780" y="2042247"/>
        <a:ext cx="3081201" cy="1604137"/>
      </dsp:txXfrm>
    </dsp:sp>
    <dsp:sp modelId="{3B337197-322C-4CE1-BB21-706189EA1D5A}">
      <dsp:nvSpPr>
        <dsp:cNvPr id="0" name=""/>
        <dsp:cNvSpPr/>
      </dsp:nvSpPr>
      <dsp:spPr>
        <a:xfrm>
          <a:off x="3254761" y="3910934"/>
          <a:ext cx="4882142" cy="1777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CE2EE-507C-4542-A1B2-AB72A8FB9D2F}">
      <dsp:nvSpPr>
        <dsp:cNvPr id="0" name=""/>
        <dsp:cNvSpPr/>
      </dsp:nvSpPr>
      <dsp:spPr>
        <a:xfrm>
          <a:off x="0" y="3910934"/>
          <a:ext cx="3254761" cy="1777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Расположение всех элементов должно быть таким, чтобы создавалась замкнутая    композиционная структура</a:t>
          </a:r>
          <a:endParaRPr lang="ru-RU" sz="1900" kern="1200" dirty="0"/>
        </a:p>
      </dsp:txBody>
      <dsp:txXfrm>
        <a:off x="86780" y="3997714"/>
        <a:ext cx="3081201" cy="1604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897B4-E9CE-480E-ACE7-D3F719B5797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3F0DA-1356-47E4-9E72-950EA8FA1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7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3F0DA-1356-47E4-9E72-950EA8FA10F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8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5E8C-7CC5-4FD4-A9DF-31B1F7AA9A6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A7EB23-9E16-4FAB-9982-D2E0BF7DC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5E8C-7CC5-4FD4-A9DF-31B1F7AA9A6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EB23-9E16-4FAB-9982-D2E0BF7DC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5E8C-7CC5-4FD4-A9DF-31B1F7AA9A6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EB23-9E16-4FAB-9982-D2E0BF7DC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5E8C-7CC5-4FD4-A9DF-31B1F7AA9A6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A7EB23-9E16-4FAB-9982-D2E0BF7DC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5E8C-7CC5-4FD4-A9DF-31B1F7AA9A6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EB23-9E16-4FAB-9982-D2E0BF7DC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5E8C-7CC5-4FD4-A9DF-31B1F7AA9A6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EB23-9E16-4FAB-9982-D2E0BF7DC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5E8C-7CC5-4FD4-A9DF-31B1F7AA9A6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A7EB23-9E16-4FAB-9982-D2E0BF7DC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5E8C-7CC5-4FD4-A9DF-31B1F7AA9A6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EB23-9E16-4FAB-9982-D2E0BF7DC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5E8C-7CC5-4FD4-A9DF-31B1F7AA9A6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EB23-9E16-4FAB-9982-D2E0BF7DC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5E8C-7CC5-4FD4-A9DF-31B1F7AA9A6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EB23-9E16-4FAB-9982-D2E0BF7DC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5E8C-7CC5-4FD4-A9DF-31B1F7AA9A6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EB23-9E16-4FAB-9982-D2E0BF7DC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7E5E8C-7CC5-4FD4-A9DF-31B1F7AA9A62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A7EB23-9E16-4FAB-9982-D2E0BF7DC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1%83%D0%B4%D0%B8%D0%B5_%D1%82%D1%80%D1%83%D0%B4%D0%B0" TargetMode="External"/><Relationship Id="rId3" Type="http://schemas.openxmlformats.org/officeDocument/2006/relationships/hyperlink" Target="https://ru.wikipedia.org/wiki/%D0%A3%D0%BA%D1%80%D0%B0%D1%88%D0%B5%D0%BD%D0%B8%D0%B5" TargetMode="External"/><Relationship Id="rId7" Type="http://schemas.openxmlformats.org/officeDocument/2006/relationships/hyperlink" Target="https://ru.wikipedia.org/wiki/%D0%A3%D1%82%D0%B2%D0%B0%D1%80%D1%8C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AD%D0%BB%D0%B5%D0%BC%D0%B5%D0%BD%D1%82" TargetMode="External"/><Relationship Id="rId11" Type="http://schemas.openxmlformats.org/officeDocument/2006/relationships/hyperlink" Target="https://ru.wikipedia.org/wiki/%D0%9C%D0%B5%D0%B1%D0%B5%D0%BB%D1%8C" TargetMode="External"/><Relationship Id="rId5" Type="http://schemas.openxmlformats.org/officeDocument/2006/relationships/hyperlink" Target="https://ru.wikipedia.org/wiki/%D0%A7%D0%B5%D1%80%D0%B5%D0%B4%D0%BE%D0%B2%D0%B0%D0%BD%D0%B8%D0%B5" TargetMode="External"/><Relationship Id="rId10" Type="http://schemas.openxmlformats.org/officeDocument/2006/relationships/hyperlink" Target="https://ru.wikipedia.org/w/index.php?title=%D0%A2%D0%B5%D0%BA%D1%81%D1%82%D0%B8%D0%BB%D1%8C%D0%BD%D1%8B%D0%B5_%D0%B8%D0%B7%D0%B4%D0%B5%D0%BB%D0%B8%D1%8F&amp;action=edit&amp;redlink=1" TargetMode="External"/><Relationship Id="rId4" Type="http://schemas.openxmlformats.org/officeDocument/2006/relationships/hyperlink" Target="https://ru.wikipedia.org/wiki/%D0%9F%D0%BE%D0%B2%D1%82%D0%BE%D1%80" TargetMode="External"/><Relationship Id="rId9" Type="http://schemas.openxmlformats.org/officeDocument/2006/relationships/hyperlink" Target="https://ru.wikipedia.org/wiki/%D0%9E%D1%80%D1%83%D0%B6%D0%B8%D0%B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22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692696"/>
            <a:ext cx="791322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86282326"/>
              </p:ext>
            </p:extLst>
          </p:nvPr>
        </p:nvGraphicFramePr>
        <p:xfrm>
          <a:off x="1187624" y="908721"/>
          <a:ext cx="7056784" cy="57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5013176"/>
            <a:ext cx="8458200" cy="1296144"/>
          </a:xfrm>
        </p:spPr>
        <p:txBody>
          <a:bodyPr>
            <a:normAutofit/>
          </a:bodyPr>
          <a:lstStyle/>
          <a:p>
            <a:pPr lvl="0"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Природные формы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Преподаватель    1й категории       Антипина Т.А.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2492896"/>
            <a:ext cx="8458200" cy="2880320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</a:rPr>
              <a:t>Раздел  Орнамент. </a:t>
            </a:r>
            <a:endParaRPr lang="ru-RU" sz="2000" b="1" i="1" u="sng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ru-RU" sz="4000" b="1" dirty="0" smtClean="0">
                <a:solidFill>
                  <a:srgbClr val="C17529"/>
                </a:solidFill>
              </a:rPr>
              <a:t>Урок : мастер- класс</a:t>
            </a:r>
          </a:p>
          <a:p>
            <a:pPr lvl="0" algn="ctr"/>
            <a:r>
              <a:rPr lang="ru-RU" sz="3600" b="1" u="sng" dirty="0" smtClean="0">
                <a:solidFill>
                  <a:srgbClr val="A50021"/>
                </a:solidFill>
              </a:rPr>
              <a:t>Тема:  </a:t>
            </a:r>
            <a:r>
              <a:rPr lang="ru-RU" sz="36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Монокомпозиция</a:t>
            </a: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</a:rPr>
              <a:t> в технике кистевого письма.</a:t>
            </a:r>
            <a:r>
              <a:rPr lang="ru-RU" sz="3600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23528" y="307113"/>
            <a:ext cx="8263482" cy="7456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A50021"/>
                </a:solidFill>
              </a:rPr>
              <a:t>Завершение моно композиции</a:t>
            </a:r>
            <a:br>
              <a:rPr lang="ru-RU" dirty="0" smtClean="0">
                <a:solidFill>
                  <a:srgbClr val="A50021"/>
                </a:solidFill>
              </a:rPr>
            </a:br>
            <a:r>
              <a:rPr lang="ru-RU" dirty="0" smtClean="0">
                <a:solidFill>
                  <a:srgbClr val="A50021"/>
                </a:solidFill>
              </a:rPr>
              <a:t>4й класс</a:t>
            </a:r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7" name="Рисунок 6" descr="P_20180421_190305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708920"/>
            <a:ext cx="3073496" cy="3068960"/>
          </a:xfrm>
          <a:prstGeom prst="rect">
            <a:avLst/>
          </a:prstGeom>
        </p:spPr>
      </p:pic>
      <p:pic>
        <p:nvPicPr>
          <p:cNvPr id="9" name="Содержимое 3" descr="P_20180421_19042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3406773" cy="3456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2060848"/>
            <a:ext cx="181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Квашнина Таня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58772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Пятунина Вероника</a:t>
            </a:r>
            <a:endParaRPr lang="ru-RU" dirty="0"/>
          </a:p>
        </p:txBody>
      </p:sp>
      <p:pic>
        <p:nvPicPr>
          <p:cNvPr id="8" name="Рисунок 7" descr="P_20180421_190202_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772816"/>
            <a:ext cx="2802343" cy="24928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16216" y="18448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Маркевич</a:t>
            </a:r>
            <a:r>
              <a:rPr lang="ru-RU" dirty="0" smtClean="0"/>
              <a:t> Вероника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23528" y="307113"/>
            <a:ext cx="8263482" cy="74562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A50021"/>
                </a:solidFill>
              </a:rPr>
              <a:t>Наши творческие работы </a:t>
            </a:r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1026" name="Picture 2" descr="C:\Все папкаи общие\Фото работы детей\Дощечки\P_20171121_11133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5"/>
            <a:ext cx="3172836" cy="4392488"/>
          </a:xfrm>
          <a:prstGeom prst="rect">
            <a:avLst/>
          </a:prstGeom>
          <a:noFill/>
        </p:spPr>
      </p:pic>
      <p:pic>
        <p:nvPicPr>
          <p:cNvPr id="1027" name="Picture 3" descr="C:\Все папкаи общие\Фото работы детей\Дощечки\P_20170922_103232.jpg"/>
          <p:cNvPicPr>
            <a:picLocks noChangeAspect="1" noChangeArrowheads="1"/>
          </p:cNvPicPr>
          <p:nvPr/>
        </p:nvPicPr>
        <p:blipFill>
          <a:blip r:embed="rId3" cstate="print"/>
          <a:srcRect t="15049" b="15554"/>
          <a:stretch>
            <a:fillRect/>
          </a:stretch>
        </p:blipFill>
        <p:spPr bwMode="auto">
          <a:xfrm rot="5400000">
            <a:off x="647564" y="1736812"/>
            <a:ext cx="4392488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58772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Миронова Лиза 2й класс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Квашнина Таня 2й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8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86800" cy="6027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Проведение мастер класса на детской конференции «Народные промыслы, </a:t>
            </a:r>
            <a:r>
              <a:rPr lang="ru-RU" dirty="0" err="1" smtClean="0">
                <a:solidFill>
                  <a:srgbClr val="FF0000"/>
                </a:solidFill>
              </a:rPr>
              <a:t>прощлое</a:t>
            </a:r>
            <a:r>
              <a:rPr lang="ru-RU" dirty="0" smtClean="0">
                <a:solidFill>
                  <a:srgbClr val="FF0000"/>
                </a:solidFill>
              </a:rPr>
              <a:t>, будущее и настоящее» в ИКЦ «Старый Сургут»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Завтра мастер класс 23.04.18\image1NUX2E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09634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480767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559" y="6381328"/>
            <a:ext cx="702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Участники: Квашнина Таня и Волобуева Катя  в 2016 учебном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7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268760"/>
            <a:ext cx="4707632" cy="424847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Спасибо 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внимание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4176464" cy="532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1196754"/>
            <a:ext cx="3998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Желаем вам успехов в творчестве!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81000" y="2060848"/>
            <a:ext cx="8458200" cy="28083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A50021"/>
                </a:solidFill>
              </a:rPr>
              <a:t>Задачи:</a:t>
            </a:r>
            <a:br>
              <a:rPr lang="ru-RU" sz="2800" dirty="0" smtClean="0">
                <a:solidFill>
                  <a:srgbClr val="A5002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З </a:t>
            </a:r>
            <a:r>
              <a:rPr lang="ru-RU" sz="2400" dirty="0" smtClean="0"/>
              <a:t>–Применить знания в исполнении композиционной схемы, а так же  эскизы стилизованных ранее природных форм;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У</a:t>
            </a:r>
            <a:r>
              <a:rPr lang="ru-RU" sz="2400" dirty="0" smtClean="0"/>
              <a:t> – показать приобретенные умения в стилизации и обобщении форм;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/>
              <a:t> – использовать навыки кистевого письма  на примере заданной композиционной схемы.</a:t>
            </a: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58200" cy="147973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4600" b="1" u="sng" dirty="0" smtClean="0">
                <a:solidFill>
                  <a:srgbClr val="A50021"/>
                </a:solidFill>
              </a:rPr>
              <a:t>Цель:   Выполнить моно-композицию в технике кистевого письма «Природные формы».</a:t>
            </a:r>
          </a:p>
          <a:p>
            <a:endParaRPr lang="ru-RU" dirty="0" smtClean="0"/>
          </a:p>
          <a:p>
            <a:r>
              <a:rPr lang="ru-RU" dirty="0" smtClean="0"/>
              <a:t>	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65269" y="104582"/>
            <a:ext cx="3951147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17529"/>
              </a:solidFill>
            </a:endParaRPr>
          </a:p>
          <a:p>
            <a:endParaRPr lang="ru-RU" b="1" dirty="0">
              <a:solidFill>
                <a:srgbClr val="C17529"/>
              </a:solidFill>
            </a:endParaRPr>
          </a:p>
          <a:p>
            <a:endParaRPr lang="ru-RU" b="1" dirty="0" smtClean="0">
              <a:solidFill>
                <a:srgbClr val="C17529"/>
              </a:solidFill>
            </a:endParaRPr>
          </a:p>
          <a:p>
            <a:r>
              <a:rPr lang="ru-RU" b="1" dirty="0" smtClean="0">
                <a:solidFill>
                  <a:srgbClr val="C17529"/>
                </a:solidFill>
              </a:rPr>
              <a:t>*Повторим</a:t>
            </a:r>
          </a:p>
          <a:p>
            <a:r>
              <a:rPr lang="ru-RU" b="1" dirty="0" err="1" smtClean="0"/>
              <a:t>Орна́мент</a:t>
            </a:r>
            <a:r>
              <a:rPr lang="ru-RU" dirty="0" smtClean="0"/>
              <a:t> (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ornamentum</a:t>
            </a:r>
            <a:r>
              <a:rPr lang="ru-RU" dirty="0" smtClean="0"/>
              <a:t> — </a:t>
            </a:r>
            <a:r>
              <a:rPr lang="ru-RU" dirty="0" smtClean="0">
                <a:hlinkClick r:id="rId3" tooltip="Украшение"/>
              </a:rPr>
              <a:t>украшение</a:t>
            </a:r>
            <a:r>
              <a:rPr lang="ru-RU" dirty="0" smtClean="0"/>
              <a:t>) — узор, основанный на </a:t>
            </a:r>
            <a:r>
              <a:rPr lang="ru-RU" dirty="0" smtClean="0">
                <a:hlinkClick r:id="rId4" tooltip="Повтор"/>
              </a:rPr>
              <a:t>повторе</a:t>
            </a:r>
            <a:r>
              <a:rPr lang="ru-RU" dirty="0" smtClean="0"/>
              <a:t> и </a:t>
            </a:r>
            <a:r>
              <a:rPr lang="ru-RU" dirty="0" smtClean="0">
                <a:hlinkClick r:id="rId5" tooltip="Чередование"/>
              </a:rPr>
              <a:t>чередовании</a:t>
            </a:r>
            <a:r>
              <a:rPr lang="ru-RU" dirty="0" smtClean="0"/>
              <a:t> составляющих его </a:t>
            </a:r>
            <a:r>
              <a:rPr lang="ru-RU" dirty="0" smtClean="0">
                <a:hlinkClick r:id="rId6" tooltip="Элемент"/>
              </a:rPr>
              <a:t>элементов</a:t>
            </a:r>
            <a:r>
              <a:rPr lang="ru-RU" dirty="0" smtClean="0"/>
              <a:t>; предназначается для украшения различных предметов (</a:t>
            </a:r>
            <a:r>
              <a:rPr lang="ru-RU" dirty="0" smtClean="0">
                <a:hlinkClick r:id="rId7" tooltip="Утварь"/>
              </a:rPr>
              <a:t>утварь</a:t>
            </a:r>
            <a:r>
              <a:rPr lang="ru-RU" dirty="0" smtClean="0"/>
              <a:t>, </a:t>
            </a:r>
            <a:r>
              <a:rPr lang="ru-RU" dirty="0" smtClean="0">
                <a:hlinkClick r:id="rId8" tooltip="Орудие труда"/>
              </a:rPr>
              <a:t>орудия</a:t>
            </a:r>
            <a:r>
              <a:rPr lang="ru-RU" dirty="0" smtClean="0"/>
              <a:t> и </a:t>
            </a:r>
            <a:r>
              <a:rPr lang="ru-RU" dirty="0" smtClean="0">
                <a:hlinkClick r:id="rId9" tooltip="Оружие"/>
              </a:rPr>
              <a:t>оружие</a:t>
            </a:r>
            <a:r>
              <a:rPr lang="ru-RU" dirty="0" smtClean="0"/>
              <a:t>, </a:t>
            </a:r>
            <a:r>
              <a:rPr lang="ru-RU" dirty="0" smtClean="0">
                <a:hlinkClick r:id="rId10" tooltip="Текстильные изделия (страница отсутствует)"/>
              </a:rPr>
              <a:t>текстиль-</a:t>
            </a:r>
            <a:r>
              <a:rPr lang="ru-RU" dirty="0" err="1" smtClean="0">
                <a:hlinkClick r:id="rId10" tooltip="Текстильные изделия (страница отсутствует)"/>
              </a:rPr>
              <a:t>ные</a:t>
            </a:r>
            <a:r>
              <a:rPr lang="ru-RU" dirty="0" smtClean="0">
                <a:hlinkClick r:id="rId10" tooltip="Текстильные изделия (страница отсутствует)"/>
              </a:rPr>
              <a:t> изделия</a:t>
            </a:r>
            <a:r>
              <a:rPr lang="ru-RU" dirty="0" smtClean="0"/>
              <a:t>, </a:t>
            </a:r>
            <a:r>
              <a:rPr lang="ru-RU" dirty="0" smtClean="0">
                <a:hlinkClick r:id="rId11" tooltip="Мебель"/>
              </a:rPr>
              <a:t>мебель</a:t>
            </a:r>
            <a:r>
              <a:rPr lang="ru-RU" dirty="0" smtClean="0"/>
              <a:t>,  произведений пластических искусств (главным образом прикладных).</a:t>
            </a:r>
          </a:p>
          <a:p>
            <a:r>
              <a:rPr lang="ru-RU" b="1" dirty="0" smtClean="0"/>
              <a:t>Стилизация </a:t>
            </a:r>
            <a:r>
              <a:rPr lang="ru-RU" dirty="0" smtClean="0"/>
              <a:t>– в искусстве, намеренная и подчеркнутая имитация характерных особенностей стиля или исторической эпохи. Или кратко, упрощение природных форм.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канирование0065"/>
          <p:cNvPicPr/>
          <p:nvPr/>
        </p:nvPicPr>
        <p:blipFill>
          <a:blip r:embed="rId12" cstate="print"/>
          <a:srcRect l="4665" t="7187" r="4247" b="5940"/>
          <a:stretch>
            <a:fillRect/>
          </a:stretch>
        </p:blipFill>
        <p:spPr bwMode="auto">
          <a:xfrm>
            <a:off x="478602" y="1467672"/>
            <a:ext cx="3100888" cy="474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3960440" cy="604867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548680"/>
            <a:ext cx="34563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A50021"/>
                </a:solidFill>
              </a:rPr>
              <a:t>В создании орнаментальной композиции важную роль играет общий характер силуэта орнаментальных мотивов. Чтобы силуэт легко воспринимался глазом, он должен иметь форму простых, лаконичных геометрических </a:t>
            </a:r>
            <a:r>
              <a:rPr lang="ru-RU" sz="2400" dirty="0" err="1" smtClean="0">
                <a:solidFill>
                  <a:srgbClr val="A50021"/>
                </a:solidFill>
              </a:rPr>
              <a:t>фигур:круга</a:t>
            </a:r>
            <a:r>
              <a:rPr lang="ru-RU" sz="2400" dirty="0" smtClean="0">
                <a:solidFill>
                  <a:srgbClr val="A50021"/>
                </a:solidFill>
              </a:rPr>
              <a:t>;</a:t>
            </a:r>
          </a:p>
          <a:p>
            <a:pPr lvl="0"/>
            <a:r>
              <a:rPr lang="ru-RU" sz="2400" dirty="0" smtClean="0">
                <a:solidFill>
                  <a:srgbClr val="A50021"/>
                </a:solidFill>
              </a:rPr>
              <a:t>квадрата;</a:t>
            </a:r>
          </a:p>
          <a:p>
            <a:pPr lvl="0"/>
            <a:r>
              <a:rPr lang="ru-RU" sz="2400" dirty="0" smtClean="0">
                <a:solidFill>
                  <a:srgbClr val="A50021"/>
                </a:solidFill>
              </a:rPr>
              <a:t>прямоугольника и т. д.</a:t>
            </a:r>
            <a:endParaRPr lang="ru-RU" sz="2400" dirty="0">
              <a:solidFill>
                <a:srgbClr val="A50021"/>
              </a:solidFill>
            </a:endParaRPr>
          </a:p>
        </p:txBody>
      </p:sp>
      <p:pic>
        <p:nvPicPr>
          <p:cNvPr id="6" name="Рисунок 5" descr="31"/>
          <p:cNvPicPr/>
          <p:nvPr/>
        </p:nvPicPr>
        <p:blipFill>
          <a:blip r:embed="rId2" cstate="print"/>
          <a:srcRect r="52830"/>
          <a:stretch>
            <a:fillRect/>
          </a:stretch>
        </p:blipFill>
        <p:spPr bwMode="auto">
          <a:xfrm>
            <a:off x="323528" y="500294"/>
            <a:ext cx="3967336" cy="614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8477538"/>
              </p:ext>
            </p:extLst>
          </p:nvPr>
        </p:nvGraphicFramePr>
        <p:xfrm>
          <a:off x="611560" y="476672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3939"/>
          <a:stretch/>
        </p:blipFill>
        <p:spPr>
          <a:xfrm>
            <a:off x="5148064" y="2079553"/>
            <a:ext cx="3096344" cy="444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908720"/>
            <a:ext cx="3763144" cy="54726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Сложная моно-композиция состоит из значительного числа орнаментальных мотивов, которые следует сгруппировать и расположить так, чтобы акцентировать внимание на центральной части.</a:t>
            </a:r>
            <a:endParaRPr lang="ru-RU" dirty="0"/>
          </a:p>
        </p:txBody>
      </p:sp>
      <p:pic>
        <p:nvPicPr>
          <p:cNvPr id="5" name="Рисунок 4" descr="P_20180421_190450_1.jpg"/>
          <p:cNvPicPr>
            <a:picLocks noChangeAspect="1"/>
          </p:cNvPicPr>
          <p:nvPr/>
        </p:nvPicPr>
        <p:blipFill>
          <a:blip r:embed="rId2" cstate="print"/>
          <a:srcRect l="1613" r="4839"/>
          <a:stretch>
            <a:fillRect/>
          </a:stretch>
        </p:blipFill>
        <p:spPr>
          <a:xfrm>
            <a:off x="4716016" y="476672"/>
            <a:ext cx="3984725" cy="2808312"/>
          </a:xfrm>
          <a:prstGeom prst="rect">
            <a:avLst/>
          </a:prstGeom>
        </p:spPr>
      </p:pic>
      <p:pic>
        <p:nvPicPr>
          <p:cNvPr id="6" name="Рисунок 5" descr="P_20180421_19055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498026" y="2983168"/>
            <a:ext cx="242070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</a:rPr>
              <a:t>Предварительные работы </a:t>
            </a:r>
            <a:endParaRPr lang="ru-RU" b="1" dirty="0"/>
          </a:p>
        </p:txBody>
      </p:sp>
      <p:pic>
        <p:nvPicPr>
          <p:cNvPr id="5" name="Рисунок 4" descr="P_20180421_19060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268760"/>
            <a:ext cx="2953824" cy="43204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1268761"/>
            <a:ext cx="4392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Подача цветовая - гуашь, акрил и другие художественные материалы и приемы. Колорит полихромный. Бумага белая или тонированная.</a:t>
            </a:r>
          </a:p>
          <a:p>
            <a:r>
              <a:rPr lang="ru-RU" dirty="0"/>
              <a:t>Формат А4.</a:t>
            </a:r>
            <a:r>
              <a:rPr lang="ru-RU" i="1" dirty="0"/>
              <a:t>	</a:t>
            </a:r>
          </a:p>
          <a:p>
            <a:r>
              <a:rPr lang="ru-RU" i="1" dirty="0" smtClean="0"/>
              <a:t>Задание</a:t>
            </a:r>
            <a:r>
              <a:rPr lang="ru-RU" dirty="0" smtClean="0"/>
              <a:t>: выполнить варианты  </a:t>
            </a:r>
            <a:r>
              <a:rPr lang="ru-RU" dirty="0"/>
              <a:t>эскизов на заданную </a:t>
            </a:r>
            <a:r>
              <a:rPr lang="ru-RU" dirty="0" smtClean="0"/>
              <a:t>тему</a:t>
            </a:r>
          </a:p>
          <a:p>
            <a:r>
              <a:rPr lang="ru-RU" dirty="0" smtClean="0"/>
              <a:t>( </a:t>
            </a:r>
            <a:r>
              <a:rPr lang="ru-RU" dirty="0"/>
              <a:t>продолжение работы по утвержденному </a:t>
            </a:r>
            <a:r>
              <a:rPr lang="ru-RU" dirty="0" smtClean="0"/>
              <a:t>варианту).</a:t>
            </a:r>
            <a:endParaRPr lang="ru-RU" dirty="0"/>
          </a:p>
        </p:txBody>
      </p:sp>
      <p:pic>
        <p:nvPicPr>
          <p:cNvPr id="8" name="Рисунок 7" descr="P_20180421_184219_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536057" y="3194222"/>
            <a:ext cx="275952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i="1" dirty="0" smtClean="0">
              <a:solidFill>
                <a:srgbClr val="A50021"/>
              </a:solidFill>
            </a:endParaRPr>
          </a:p>
          <a:p>
            <a:pPr lvl="0"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43800" cy="129614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A50021"/>
                </a:solidFill>
              </a:rPr>
              <a:t>кисти: </a:t>
            </a:r>
            <a:r>
              <a:rPr lang="ru-RU" sz="1600" dirty="0" smtClean="0"/>
              <a:t>плоские от </a:t>
            </a:r>
            <a:r>
              <a:rPr lang="ru-RU" sz="1600" dirty="0" smtClean="0">
                <a:solidFill>
                  <a:srgbClr val="A50021"/>
                </a:solidFill>
              </a:rPr>
              <a:t>№8</a:t>
            </a:r>
            <a:r>
              <a:rPr lang="ru-RU" sz="1600" dirty="0" smtClean="0"/>
              <a:t> до </a:t>
            </a:r>
            <a:r>
              <a:rPr lang="ru-RU" sz="1600" dirty="0" smtClean="0">
                <a:solidFill>
                  <a:srgbClr val="A50021"/>
                </a:solidFill>
              </a:rPr>
              <a:t>№12 </a:t>
            </a:r>
            <a:r>
              <a:rPr lang="ru-RU" sz="1600" dirty="0" smtClean="0"/>
              <a:t>и круглые от </a:t>
            </a:r>
            <a:r>
              <a:rPr lang="ru-RU" sz="1600" dirty="0" smtClean="0">
                <a:solidFill>
                  <a:srgbClr val="A50021"/>
                </a:solidFill>
              </a:rPr>
              <a:t>№1</a:t>
            </a:r>
            <a:r>
              <a:rPr lang="ru-RU" sz="1600" dirty="0" smtClean="0"/>
              <a:t> до </a:t>
            </a:r>
            <a:r>
              <a:rPr lang="ru-RU" sz="1600" dirty="0" smtClean="0">
                <a:solidFill>
                  <a:srgbClr val="A50021"/>
                </a:solidFill>
              </a:rPr>
              <a:t>№4.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A50021"/>
                </a:solidFill>
              </a:rPr>
              <a:t>Краски:   </a:t>
            </a:r>
            <a:r>
              <a:rPr lang="ru-RU" sz="1600" dirty="0" smtClean="0"/>
              <a:t>акрил или гуашь до сметанообразного состояния. нужна палитра или белая тарелочка под краски. Баночка с водой и салфетка.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1444" y="620688"/>
            <a:ext cx="8611036" cy="720080"/>
          </a:xfrm>
        </p:spPr>
        <p:txBody>
          <a:bodyPr>
            <a:normAutofit/>
          </a:bodyPr>
          <a:lstStyle/>
          <a:p>
            <a:pPr lvl="0" algn="ctr"/>
            <a:r>
              <a:rPr lang="ru-RU" b="1" i="1" dirty="0" smtClean="0">
                <a:solidFill>
                  <a:srgbClr val="A50021"/>
                </a:solidFill>
              </a:rPr>
              <a:t>Инструменты и материалы применяемые в работе: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48372"/>
            <a:ext cx="2160241" cy="1621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r="7245" b="15343"/>
          <a:stretch/>
        </p:blipFill>
        <p:spPr>
          <a:xfrm>
            <a:off x="3347864" y="2248372"/>
            <a:ext cx="2304256" cy="16411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48372"/>
            <a:ext cx="2520280" cy="16213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0" y="4221088"/>
            <a:ext cx="2088233" cy="16374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08" y="4221089"/>
            <a:ext cx="2463928" cy="1800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26" y="4221089"/>
            <a:ext cx="2627783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272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Последовательные работы по моно композиции 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4й класс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P_20180421_19072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27546"/>
            <a:ext cx="2664296" cy="3539919"/>
          </a:xfrm>
          <a:prstGeom prst="rect">
            <a:avLst/>
          </a:prstGeom>
        </p:spPr>
      </p:pic>
      <p:pic>
        <p:nvPicPr>
          <p:cNvPr id="9" name="Рисунок 8" descr="P_20180421_19023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110571"/>
            <a:ext cx="2669929" cy="3456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455</TotalTime>
  <Words>247</Words>
  <Application>Microsoft Office PowerPoint</Application>
  <PresentationFormat>Экран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*Природные формы* Преподаватель    1й категории       Антипина Т.А. </vt:lpstr>
      <vt:lpstr>Задачи:  З –Применить знания в исполнении композиционной схемы, а так же  эскизы стилизованных ранее природных форм; У – показать приобретенные умения в стилизации и обобщении форм; Н – использовать навыки кистевого письма  на примере заданной композиционной схемы.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кисти: плоские от №8 до №12 и круглые от №1 до №4. Краски:   акрил или гуашь до сметанообразного состояния. нужна палитра или белая тарелочка под краски. Баночка с водой и салфетка. </vt:lpstr>
      <vt:lpstr>Презентация PowerPoint</vt:lpstr>
      <vt:lpstr>Завершение моно композиции 4й класс</vt:lpstr>
      <vt:lpstr>Наши творческие работы </vt:lpstr>
      <vt:lpstr>Проведение мастер класса на детской конференции «Народные промыслы, прощлое, будущее и настоящее» в ИКЦ «Старый Сургут»</vt:lpstr>
      <vt:lpstr>     Спасибо  за 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орпорп</dc:creator>
  <cp:lastModifiedBy>Антипины</cp:lastModifiedBy>
  <cp:revision>58</cp:revision>
  <dcterms:created xsi:type="dcterms:W3CDTF">2018-04-21T09:34:26Z</dcterms:created>
  <dcterms:modified xsi:type="dcterms:W3CDTF">2018-04-25T15:16:05Z</dcterms:modified>
</cp:coreProperties>
</file>