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7DB4EC-5B74-4A6A-9417-7B533494709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C8C2EB-769C-4CF6-BAA7-4C5C34B6818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1" dirty="0" smtClean="0"/>
            <a:t>Мышление по аналогии</a:t>
          </a:r>
          <a:endParaRPr lang="ru-RU" dirty="0"/>
        </a:p>
      </dgm:t>
    </dgm:pt>
    <dgm:pt modelId="{BC74CF5F-E801-475C-9140-848E37133CC9}" type="parTrans" cxnId="{256F2CA9-D1BE-40BF-BD6B-7ABCA3E0F3B3}">
      <dgm:prSet/>
      <dgm:spPr/>
      <dgm:t>
        <a:bodyPr/>
        <a:lstStyle/>
        <a:p>
          <a:endParaRPr lang="ru-RU"/>
        </a:p>
      </dgm:t>
    </dgm:pt>
    <dgm:pt modelId="{B7993B00-2F6C-44F6-923E-3D4623FEA330}" type="sibTrans" cxnId="{256F2CA9-D1BE-40BF-BD6B-7ABCA3E0F3B3}">
      <dgm:prSet/>
      <dgm:spPr/>
      <dgm:t>
        <a:bodyPr/>
        <a:lstStyle/>
        <a:p>
          <a:endParaRPr lang="ru-RU"/>
        </a:p>
      </dgm:t>
    </dgm:pt>
    <dgm:pt modelId="{B651C921-A716-4C8B-819C-C428C578198D}" type="pres">
      <dgm:prSet presAssocID="{4F7DB4EC-5B74-4A6A-9417-7B53349470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A4B4FC-68E3-4217-A0C1-D10D11085AE9}" type="pres">
      <dgm:prSet presAssocID="{D3C8C2EB-769C-4CF6-BAA7-4C5C34B6818C}" presName="parentText" presStyleLbl="node1" presStyleIdx="0" presStyleCnt="1" custLinFactY="9135" custLinFactNeighborX="87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FF4EA2-153A-4547-B9CF-334D6DE12357}" type="presOf" srcId="{4F7DB4EC-5B74-4A6A-9417-7B533494709D}" destId="{B651C921-A716-4C8B-819C-C428C578198D}" srcOrd="0" destOrd="0" presId="urn:microsoft.com/office/officeart/2005/8/layout/vList2"/>
    <dgm:cxn modelId="{256F2CA9-D1BE-40BF-BD6B-7ABCA3E0F3B3}" srcId="{4F7DB4EC-5B74-4A6A-9417-7B533494709D}" destId="{D3C8C2EB-769C-4CF6-BAA7-4C5C34B6818C}" srcOrd="0" destOrd="0" parTransId="{BC74CF5F-E801-475C-9140-848E37133CC9}" sibTransId="{B7993B00-2F6C-44F6-923E-3D4623FEA330}"/>
    <dgm:cxn modelId="{3CA3586C-75E2-4943-962A-0F24D1356ECE}" type="presOf" srcId="{D3C8C2EB-769C-4CF6-BAA7-4C5C34B6818C}" destId="{23A4B4FC-68E3-4217-A0C1-D10D11085AE9}" srcOrd="0" destOrd="0" presId="urn:microsoft.com/office/officeart/2005/8/layout/vList2"/>
    <dgm:cxn modelId="{4475B0F6-D923-42A8-BF14-71203111980E}" type="presParOf" srcId="{B651C921-A716-4C8B-819C-C428C578198D}" destId="{23A4B4FC-68E3-4217-A0C1-D10D11085A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2E29E1-673D-4A42-A6DA-95A46C0C1C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9BA57E-8DEE-4BBD-8372-62CA4D2440F8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b="0" i="0" dirty="0" smtClean="0"/>
            <a:t>использование старых решений в новых задачах, это использование нашего прошлого опыта или опыта других людей. </a:t>
          </a:r>
          <a:endParaRPr lang="ru-RU" dirty="0"/>
        </a:p>
      </dgm:t>
    </dgm:pt>
    <dgm:pt modelId="{0DCEC5BE-951B-442B-A648-9F526CA81630}" type="parTrans" cxnId="{AF97E0EF-5607-4D05-99FC-E15DFA1AC60C}">
      <dgm:prSet/>
      <dgm:spPr/>
      <dgm:t>
        <a:bodyPr/>
        <a:lstStyle/>
        <a:p>
          <a:endParaRPr lang="ru-RU"/>
        </a:p>
      </dgm:t>
    </dgm:pt>
    <dgm:pt modelId="{BC54F79B-A067-4A47-B8DE-D0584EB2A8F0}" type="sibTrans" cxnId="{AF97E0EF-5607-4D05-99FC-E15DFA1AC60C}">
      <dgm:prSet/>
      <dgm:spPr/>
      <dgm:t>
        <a:bodyPr/>
        <a:lstStyle/>
        <a:p>
          <a:endParaRPr lang="ru-RU"/>
        </a:p>
      </dgm:t>
    </dgm:pt>
    <dgm:pt modelId="{8F37ADA9-DA18-4625-9F6F-43B86D262855}" type="pres">
      <dgm:prSet presAssocID="{312E29E1-673D-4A42-A6DA-95A46C0C1C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796A3A-4BFE-4516-BCC2-3685CC07FEA4}" type="pres">
      <dgm:prSet presAssocID="{0E9BA57E-8DEE-4BBD-8372-62CA4D2440F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97E0EF-5607-4D05-99FC-E15DFA1AC60C}" srcId="{312E29E1-673D-4A42-A6DA-95A46C0C1CD1}" destId="{0E9BA57E-8DEE-4BBD-8372-62CA4D2440F8}" srcOrd="0" destOrd="0" parTransId="{0DCEC5BE-951B-442B-A648-9F526CA81630}" sibTransId="{BC54F79B-A067-4A47-B8DE-D0584EB2A8F0}"/>
    <dgm:cxn modelId="{D6982D90-BF9C-40F1-8C2A-2AC93E81586B}" type="presOf" srcId="{312E29E1-673D-4A42-A6DA-95A46C0C1CD1}" destId="{8F37ADA9-DA18-4625-9F6F-43B86D262855}" srcOrd="0" destOrd="0" presId="urn:microsoft.com/office/officeart/2005/8/layout/vList2"/>
    <dgm:cxn modelId="{ED0914D9-4919-442B-91FD-BAD4059411FB}" type="presOf" srcId="{0E9BA57E-8DEE-4BBD-8372-62CA4D2440F8}" destId="{E3796A3A-4BFE-4516-BCC2-3685CC07FEA4}" srcOrd="0" destOrd="0" presId="urn:microsoft.com/office/officeart/2005/8/layout/vList2"/>
    <dgm:cxn modelId="{03D8BA96-6159-42A9-B17D-0F03363A5D27}" type="presParOf" srcId="{8F37ADA9-DA18-4625-9F6F-43B86D262855}" destId="{E3796A3A-4BFE-4516-BCC2-3685CC07FEA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C6DEE0-EBF8-435F-A5CD-6194D82D9635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ru-RU"/>
        </a:p>
      </dgm:t>
    </dgm:pt>
    <dgm:pt modelId="{F2F5A645-4146-4FA5-BC0E-B1AE364C8B5B}">
      <dgm:prSet/>
      <dgm:spPr/>
      <dgm:t>
        <a:bodyPr/>
        <a:lstStyle/>
        <a:p>
          <a:pPr rtl="0"/>
          <a:r>
            <a:rPr lang="ru-RU" dirty="0" smtClean="0"/>
            <a:t>1. Теряется умение и желание искать новые нестандартные решения в новых нестандартных ситуациях, когда известны старые решения. Новые решения могут оказаться сильнее известных. </a:t>
          </a:r>
          <a:endParaRPr lang="ru-RU" dirty="0"/>
        </a:p>
      </dgm:t>
    </dgm:pt>
    <dgm:pt modelId="{607FA4A8-FD7E-4779-8A1B-F330B99101FB}" type="parTrans" cxnId="{B9F44171-E6AC-4699-B4D9-876A3D286AEA}">
      <dgm:prSet/>
      <dgm:spPr/>
      <dgm:t>
        <a:bodyPr/>
        <a:lstStyle/>
        <a:p>
          <a:endParaRPr lang="ru-RU"/>
        </a:p>
      </dgm:t>
    </dgm:pt>
    <dgm:pt modelId="{DCE544E3-6E6F-495A-8C7A-A3032931DB0F}" type="sibTrans" cxnId="{B9F44171-E6AC-4699-B4D9-876A3D286AEA}">
      <dgm:prSet/>
      <dgm:spPr/>
      <dgm:t>
        <a:bodyPr/>
        <a:lstStyle/>
        <a:p>
          <a:endParaRPr lang="ru-RU"/>
        </a:p>
      </dgm:t>
    </dgm:pt>
    <dgm:pt modelId="{E2F18858-D4D3-4FD9-8471-6382BF824DA6}">
      <dgm:prSet/>
      <dgm:spPr/>
      <dgm:t>
        <a:bodyPr/>
        <a:lstStyle/>
        <a:p>
          <a:pPr rtl="0"/>
          <a:r>
            <a:rPr lang="ru-RU" smtClean="0"/>
            <a:t>2. Можно пройти мимо нового сильного решения, "схватившись" за старое.</a:t>
          </a:r>
          <a:endParaRPr lang="ru-RU"/>
        </a:p>
      </dgm:t>
    </dgm:pt>
    <dgm:pt modelId="{5EA83DD4-E178-47F5-92A4-95A4FA4C84A0}" type="parTrans" cxnId="{BC7F6C33-4595-4712-B6F0-0D80FEF14754}">
      <dgm:prSet/>
      <dgm:spPr/>
      <dgm:t>
        <a:bodyPr/>
        <a:lstStyle/>
        <a:p>
          <a:endParaRPr lang="ru-RU"/>
        </a:p>
      </dgm:t>
    </dgm:pt>
    <dgm:pt modelId="{F8539665-B816-48A7-ABD3-F60F6BFFD51A}" type="sibTrans" cxnId="{BC7F6C33-4595-4712-B6F0-0D80FEF14754}">
      <dgm:prSet/>
      <dgm:spPr/>
      <dgm:t>
        <a:bodyPr/>
        <a:lstStyle/>
        <a:p>
          <a:endParaRPr lang="ru-RU"/>
        </a:p>
      </dgm:t>
    </dgm:pt>
    <dgm:pt modelId="{6B4050F1-A7FD-421F-BD53-92740311988C}">
      <dgm:prSet/>
      <dgm:spPr/>
      <dgm:t>
        <a:bodyPr/>
        <a:lstStyle/>
        <a:p>
          <a:pPr rtl="0"/>
          <a:r>
            <a:rPr lang="ru-RU" smtClean="0"/>
            <a:t>3. Аналогии между двумя объектами никогда не бывают полными, поэтому умозаключения по аналогии могут не дать безукоризненно достоверных знаний или сильных решений.</a:t>
          </a:r>
          <a:endParaRPr lang="ru-RU"/>
        </a:p>
      </dgm:t>
    </dgm:pt>
    <dgm:pt modelId="{0823D50C-E2C3-4C26-9F78-DFC9B98381DB}" type="parTrans" cxnId="{8F8EAECB-DE2E-465C-BFC4-DB7C5E1F4370}">
      <dgm:prSet/>
      <dgm:spPr/>
      <dgm:t>
        <a:bodyPr/>
        <a:lstStyle/>
        <a:p>
          <a:endParaRPr lang="ru-RU"/>
        </a:p>
      </dgm:t>
    </dgm:pt>
    <dgm:pt modelId="{009813F5-8494-4D80-AD8F-331F5A1FCFC6}" type="sibTrans" cxnId="{8F8EAECB-DE2E-465C-BFC4-DB7C5E1F4370}">
      <dgm:prSet/>
      <dgm:spPr/>
      <dgm:t>
        <a:bodyPr/>
        <a:lstStyle/>
        <a:p>
          <a:endParaRPr lang="ru-RU"/>
        </a:p>
      </dgm:t>
    </dgm:pt>
    <dgm:pt modelId="{5F9C4062-C725-4630-BFD2-27F87504F5EB}">
      <dgm:prSet/>
      <dgm:spPr/>
      <dgm:t>
        <a:bodyPr/>
        <a:lstStyle/>
        <a:p>
          <a:pPr rtl="0"/>
          <a:r>
            <a:rPr lang="ru-RU" smtClean="0"/>
            <a:t>4. Наиболее трудным является поиск аналогий между людьми. Человек чрезвычайно сложная и трудно прогнозируемая "система". Один видит достоинства там, где другой видит одни недостатки.</a:t>
          </a:r>
          <a:endParaRPr lang="ru-RU"/>
        </a:p>
      </dgm:t>
    </dgm:pt>
    <dgm:pt modelId="{4FB02529-2507-4586-AD4D-E9FC83AE6FD0}" type="parTrans" cxnId="{1605FD3C-9CD1-40E1-B78F-0F121983909E}">
      <dgm:prSet/>
      <dgm:spPr/>
      <dgm:t>
        <a:bodyPr/>
        <a:lstStyle/>
        <a:p>
          <a:endParaRPr lang="ru-RU"/>
        </a:p>
      </dgm:t>
    </dgm:pt>
    <dgm:pt modelId="{629DB1FE-5A86-4746-BFE0-5501095BEFE0}" type="sibTrans" cxnId="{1605FD3C-9CD1-40E1-B78F-0F121983909E}">
      <dgm:prSet/>
      <dgm:spPr/>
      <dgm:t>
        <a:bodyPr/>
        <a:lstStyle/>
        <a:p>
          <a:endParaRPr lang="ru-RU"/>
        </a:p>
      </dgm:t>
    </dgm:pt>
    <dgm:pt modelId="{30E2AD8D-36D5-43C9-9EA0-62C28A6E2562}">
      <dgm:prSet/>
      <dgm:spPr/>
      <dgm:t>
        <a:bodyPr/>
        <a:lstStyle/>
        <a:p>
          <a:pPr rtl="0"/>
          <a:r>
            <a:rPr lang="ru-RU" smtClean="0"/>
            <a:t>5. Трудно найти существенные сходные признаки. Для разных целей анализа это могут быть разные признаки. Чем больше число сходных признаков у задач, тем, обычно, достовернее аналогия.</a:t>
          </a:r>
          <a:endParaRPr lang="ru-RU"/>
        </a:p>
      </dgm:t>
    </dgm:pt>
    <dgm:pt modelId="{F75F9ED8-03A1-4AAB-8163-F233DF11934D}" type="parTrans" cxnId="{5FFA8CEC-E921-4A1F-94B6-2F8601DE904A}">
      <dgm:prSet/>
      <dgm:spPr/>
      <dgm:t>
        <a:bodyPr/>
        <a:lstStyle/>
        <a:p>
          <a:endParaRPr lang="ru-RU"/>
        </a:p>
      </dgm:t>
    </dgm:pt>
    <dgm:pt modelId="{663AE4E2-DB27-4E75-B9DD-39BBB2637F40}" type="sibTrans" cxnId="{5FFA8CEC-E921-4A1F-94B6-2F8601DE904A}">
      <dgm:prSet/>
      <dgm:spPr/>
      <dgm:t>
        <a:bodyPr/>
        <a:lstStyle/>
        <a:p>
          <a:endParaRPr lang="ru-RU"/>
        </a:p>
      </dgm:t>
    </dgm:pt>
    <dgm:pt modelId="{C97F53D7-D3C0-4986-A93A-C78C7E64254F}" type="pres">
      <dgm:prSet presAssocID="{C8C6DEE0-EBF8-435F-A5CD-6194D82D96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C3B06B-3888-4376-9CFB-784A498E01B2}" type="pres">
      <dgm:prSet presAssocID="{F2F5A645-4146-4FA5-BC0E-B1AE364C8B5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1C20CC-CC70-4DA0-AA82-DA5E7DC98E6A}" type="pres">
      <dgm:prSet presAssocID="{DCE544E3-6E6F-495A-8C7A-A3032931DB0F}" presName="spacer" presStyleCnt="0"/>
      <dgm:spPr/>
    </dgm:pt>
    <dgm:pt modelId="{4401EEFA-9C07-42C5-91A3-21BA04EE2E38}" type="pres">
      <dgm:prSet presAssocID="{E2F18858-D4D3-4FD9-8471-6382BF824DA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DE71C-350B-4905-A693-E16C65982446}" type="pres">
      <dgm:prSet presAssocID="{F8539665-B816-48A7-ABD3-F60F6BFFD51A}" presName="spacer" presStyleCnt="0"/>
      <dgm:spPr/>
    </dgm:pt>
    <dgm:pt modelId="{F468D100-D09F-48C9-93CA-28F74A50751C}" type="pres">
      <dgm:prSet presAssocID="{6B4050F1-A7FD-421F-BD53-92740311988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532BA7-9670-453C-9DE5-8295B5E9CC9B}" type="pres">
      <dgm:prSet presAssocID="{009813F5-8494-4D80-AD8F-331F5A1FCFC6}" presName="spacer" presStyleCnt="0"/>
      <dgm:spPr/>
    </dgm:pt>
    <dgm:pt modelId="{EF532567-B31E-4273-8F2C-C12056F949DD}" type="pres">
      <dgm:prSet presAssocID="{5F9C4062-C725-4630-BFD2-27F87504F5E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E1067D-EC3A-4550-833F-3F4EC662ECB4}" type="pres">
      <dgm:prSet presAssocID="{629DB1FE-5A86-4746-BFE0-5501095BEFE0}" presName="spacer" presStyleCnt="0"/>
      <dgm:spPr/>
    </dgm:pt>
    <dgm:pt modelId="{B310A48F-3709-4346-879B-57129BA8BD04}" type="pres">
      <dgm:prSet presAssocID="{30E2AD8D-36D5-43C9-9EA0-62C28A6E256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7F6C33-4595-4712-B6F0-0D80FEF14754}" srcId="{C8C6DEE0-EBF8-435F-A5CD-6194D82D9635}" destId="{E2F18858-D4D3-4FD9-8471-6382BF824DA6}" srcOrd="1" destOrd="0" parTransId="{5EA83DD4-E178-47F5-92A4-95A4FA4C84A0}" sibTransId="{F8539665-B816-48A7-ABD3-F60F6BFFD51A}"/>
    <dgm:cxn modelId="{1605FD3C-9CD1-40E1-B78F-0F121983909E}" srcId="{C8C6DEE0-EBF8-435F-A5CD-6194D82D9635}" destId="{5F9C4062-C725-4630-BFD2-27F87504F5EB}" srcOrd="3" destOrd="0" parTransId="{4FB02529-2507-4586-AD4D-E9FC83AE6FD0}" sibTransId="{629DB1FE-5A86-4746-BFE0-5501095BEFE0}"/>
    <dgm:cxn modelId="{D273CF32-EE77-4EC9-8510-59EBFA2AA633}" type="presOf" srcId="{30E2AD8D-36D5-43C9-9EA0-62C28A6E2562}" destId="{B310A48F-3709-4346-879B-57129BA8BD04}" srcOrd="0" destOrd="0" presId="urn:microsoft.com/office/officeart/2005/8/layout/vList2"/>
    <dgm:cxn modelId="{8F8EAECB-DE2E-465C-BFC4-DB7C5E1F4370}" srcId="{C8C6DEE0-EBF8-435F-A5CD-6194D82D9635}" destId="{6B4050F1-A7FD-421F-BD53-92740311988C}" srcOrd="2" destOrd="0" parTransId="{0823D50C-E2C3-4C26-9F78-DFC9B98381DB}" sibTransId="{009813F5-8494-4D80-AD8F-331F5A1FCFC6}"/>
    <dgm:cxn modelId="{5AF41845-0BE2-444E-9DD3-AF12B3000708}" type="presOf" srcId="{C8C6DEE0-EBF8-435F-A5CD-6194D82D9635}" destId="{C97F53D7-D3C0-4986-A93A-C78C7E64254F}" srcOrd="0" destOrd="0" presId="urn:microsoft.com/office/officeart/2005/8/layout/vList2"/>
    <dgm:cxn modelId="{5FFA8CEC-E921-4A1F-94B6-2F8601DE904A}" srcId="{C8C6DEE0-EBF8-435F-A5CD-6194D82D9635}" destId="{30E2AD8D-36D5-43C9-9EA0-62C28A6E2562}" srcOrd="4" destOrd="0" parTransId="{F75F9ED8-03A1-4AAB-8163-F233DF11934D}" sibTransId="{663AE4E2-DB27-4E75-B9DD-39BBB2637F40}"/>
    <dgm:cxn modelId="{583339FC-2970-4B03-B940-805088349BE7}" type="presOf" srcId="{5F9C4062-C725-4630-BFD2-27F87504F5EB}" destId="{EF532567-B31E-4273-8F2C-C12056F949DD}" srcOrd="0" destOrd="0" presId="urn:microsoft.com/office/officeart/2005/8/layout/vList2"/>
    <dgm:cxn modelId="{533B26E9-B168-43AF-9730-28A869D16A3E}" type="presOf" srcId="{E2F18858-D4D3-4FD9-8471-6382BF824DA6}" destId="{4401EEFA-9C07-42C5-91A3-21BA04EE2E38}" srcOrd="0" destOrd="0" presId="urn:microsoft.com/office/officeart/2005/8/layout/vList2"/>
    <dgm:cxn modelId="{8B9B336D-72C1-4470-8902-56984A6F17DB}" type="presOf" srcId="{6B4050F1-A7FD-421F-BD53-92740311988C}" destId="{F468D100-D09F-48C9-93CA-28F74A50751C}" srcOrd="0" destOrd="0" presId="urn:microsoft.com/office/officeart/2005/8/layout/vList2"/>
    <dgm:cxn modelId="{B9F44171-E6AC-4699-B4D9-876A3D286AEA}" srcId="{C8C6DEE0-EBF8-435F-A5CD-6194D82D9635}" destId="{F2F5A645-4146-4FA5-BC0E-B1AE364C8B5B}" srcOrd="0" destOrd="0" parTransId="{607FA4A8-FD7E-4779-8A1B-F330B99101FB}" sibTransId="{DCE544E3-6E6F-495A-8C7A-A3032931DB0F}"/>
    <dgm:cxn modelId="{36A04D4A-2A68-4CF3-BD9A-06664F0B236C}" type="presOf" srcId="{F2F5A645-4146-4FA5-BC0E-B1AE364C8B5B}" destId="{13C3B06B-3888-4376-9CFB-784A498E01B2}" srcOrd="0" destOrd="0" presId="urn:microsoft.com/office/officeart/2005/8/layout/vList2"/>
    <dgm:cxn modelId="{B458C181-0588-4E09-8FC5-61CA0BEB044D}" type="presParOf" srcId="{C97F53D7-D3C0-4986-A93A-C78C7E64254F}" destId="{13C3B06B-3888-4376-9CFB-784A498E01B2}" srcOrd="0" destOrd="0" presId="urn:microsoft.com/office/officeart/2005/8/layout/vList2"/>
    <dgm:cxn modelId="{4E4E5601-4F93-48AC-8451-6B0D86F01E59}" type="presParOf" srcId="{C97F53D7-D3C0-4986-A93A-C78C7E64254F}" destId="{F01C20CC-CC70-4DA0-AA82-DA5E7DC98E6A}" srcOrd="1" destOrd="0" presId="urn:microsoft.com/office/officeart/2005/8/layout/vList2"/>
    <dgm:cxn modelId="{38F61400-7527-4775-9B15-DA3CE11A7F5F}" type="presParOf" srcId="{C97F53D7-D3C0-4986-A93A-C78C7E64254F}" destId="{4401EEFA-9C07-42C5-91A3-21BA04EE2E38}" srcOrd="2" destOrd="0" presId="urn:microsoft.com/office/officeart/2005/8/layout/vList2"/>
    <dgm:cxn modelId="{C296F782-04D6-460B-BB93-D0BDDDE9D1FE}" type="presParOf" srcId="{C97F53D7-D3C0-4986-A93A-C78C7E64254F}" destId="{D51DE71C-350B-4905-A693-E16C65982446}" srcOrd="3" destOrd="0" presId="urn:microsoft.com/office/officeart/2005/8/layout/vList2"/>
    <dgm:cxn modelId="{0EC9E586-8CCF-4A6F-8AA4-63A5D13C7617}" type="presParOf" srcId="{C97F53D7-D3C0-4986-A93A-C78C7E64254F}" destId="{F468D100-D09F-48C9-93CA-28F74A50751C}" srcOrd="4" destOrd="0" presId="urn:microsoft.com/office/officeart/2005/8/layout/vList2"/>
    <dgm:cxn modelId="{060755D4-8785-4BEA-BF5F-0C1E8AE1EAD1}" type="presParOf" srcId="{C97F53D7-D3C0-4986-A93A-C78C7E64254F}" destId="{ED532BA7-9670-453C-9DE5-8295B5E9CC9B}" srcOrd="5" destOrd="0" presId="urn:microsoft.com/office/officeart/2005/8/layout/vList2"/>
    <dgm:cxn modelId="{DC8EAF14-8A61-46F8-95D6-247351727FFC}" type="presParOf" srcId="{C97F53D7-D3C0-4986-A93A-C78C7E64254F}" destId="{EF532567-B31E-4273-8F2C-C12056F949DD}" srcOrd="6" destOrd="0" presId="urn:microsoft.com/office/officeart/2005/8/layout/vList2"/>
    <dgm:cxn modelId="{14E18383-F7E3-4368-B987-CDD0D4F79ECC}" type="presParOf" srcId="{C97F53D7-D3C0-4986-A93A-C78C7E64254F}" destId="{FAE1067D-EC3A-4550-833F-3F4EC662ECB4}" srcOrd="7" destOrd="0" presId="urn:microsoft.com/office/officeart/2005/8/layout/vList2"/>
    <dgm:cxn modelId="{EE0EE0DF-5C28-47AD-A65A-04B13AFD1B4A}" type="presParOf" srcId="{C97F53D7-D3C0-4986-A93A-C78C7E64254F}" destId="{B310A48F-3709-4346-879B-57129BA8BD0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4B4FC-68E3-4217-A0C1-D10D11085AE9}">
      <dsp:nvSpPr>
        <dsp:cNvPr id="0" name=""/>
        <dsp:cNvSpPr/>
      </dsp:nvSpPr>
      <dsp:spPr>
        <a:xfrm>
          <a:off x="0" y="120878"/>
          <a:ext cx="8157592" cy="1175264"/>
        </a:xfrm>
        <a:prstGeom prst="roundRect">
          <a:avLst/>
        </a:prstGeom>
        <a:gradFill rotWithShape="1">
          <a:gsLst>
            <a:gs pos="0">
              <a:schemeClr val="accent1">
                <a:tint val="1000"/>
                <a:satMod val="100000"/>
              </a:schemeClr>
            </a:gs>
            <a:gs pos="68000">
              <a:schemeClr val="accent1">
                <a:tint val="77000"/>
                <a:satMod val="100000"/>
              </a:schemeClr>
            </a:gs>
            <a:gs pos="81000">
              <a:schemeClr val="accent1">
                <a:tint val="79000"/>
                <a:satMod val="100000"/>
              </a:schemeClr>
            </a:gs>
            <a:gs pos="86000">
              <a:schemeClr val="accent1">
                <a:tint val="73000"/>
                <a:satMod val="100000"/>
              </a:schemeClr>
            </a:gs>
            <a:gs pos="100000">
              <a:schemeClr val="accent1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b="1" kern="1200" dirty="0" smtClean="0"/>
            <a:t>Мышление по аналогии</a:t>
          </a:r>
          <a:endParaRPr lang="ru-RU" sz="4900" kern="1200" dirty="0"/>
        </a:p>
      </dsp:txBody>
      <dsp:txXfrm>
        <a:off x="57372" y="178250"/>
        <a:ext cx="8042848" cy="1060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96A3A-4BFE-4516-BCC2-3685CC07FEA4}">
      <dsp:nvSpPr>
        <dsp:cNvPr id="0" name=""/>
        <dsp:cNvSpPr/>
      </dsp:nvSpPr>
      <dsp:spPr>
        <a:xfrm>
          <a:off x="0" y="10526"/>
          <a:ext cx="8229600" cy="2355210"/>
        </a:xfrm>
        <a:prstGeom prst="roundRect">
          <a:avLst/>
        </a:prstGeom>
        <a:gradFill rotWithShape="1">
          <a:gsLst>
            <a:gs pos="0">
              <a:schemeClr val="accent2">
                <a:tint val="1000"/>
                <a:satMod val="100000"/>
              </a:schemeClr>
            </a:gs>
            <a:gs pos="68000">
              <a:schemeClr val="accent2">
                <a:tint val="77000"/>
                <a:satMod val="100000"/>
              </a:schemeClr>
            </a:gs>
            <a:gs pos="81000">
              <a:schemeClr val="accent2">
                <a:tint val="79000"/>
                <a:satMod val="100000"/>
              </a:schemeClr>
            </a:gs>
            <a:gs pos="86000">
              <a:schemeClr val="accent2">
                <a:tint val="73000"/>
                <a:satMod val="100000"/>
              </a:schemeClr>
            </a:gs>
            <a:gs pos="100000">
              <a:schemeClr val="accent2">
                <a:tint val="35000"/>
                <a:sat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0" i="0" kern="1200" dirty="0" smtClean="0"/>
            <a:t>использование старых решений в новых задачах, это использование нашего прошлого опыта или опыта других людей. </a:t>
          </a:r>
          <a:endParaRPr lang="ru-RU" sz="3300" kern="1200" dirty="0"/>
        </a:p>
      </dsp:txBody>
      <dsp:txXfrm>
        <a:off x="114972" y="125498"/>
        <a:ext cx="7999656" cy="2125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3B06B-3888-4376-9CFB-784A498E01B2}">
      <dsp:nvSpPr>
        <dsp:cNvPr id="0" name=""/>
        <dsp:cNvSpPr/>
      </dsp:nvSpPr>
      <dsp:spPr>
        <a:xfrm>
          <a:off x="0" y="13856"/>
          <a:ext cx="8229600" cy="954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1. Теряется умение и желание искать новые нестандартные решения в новых нестандартных ситуациях, когда известны старые решения. Новые решения могут оказаться сильнее известных. </a:t>
          </a:r>
          <a:endParaRPr lang="ru-RU" sz="1700" kern="1200" dirty="0"/>
        </a:p>
      </dsp:txBody>
      <dsp:txXfrm>
        <a:off x="46606" y="60462"/>
        <a:ext cx="8136388" cy="861508"/>
      </dsp:txXfrm>
    </dsp:sp>
    <dsp:sp modelId="{4401EEFA-9C07-42C5-91A3-21BA04EE2E38}">
      <dsp:nvSpPr>
        <dsp:cNvPr id="0" name=""/>
        <dsp:cNvSpPr/>
      </dsp:nvSpPr>
      <dsp:spPr>
        <a:xfrm>
          <a:off x="0" y="1017536"/>
          <a:ext cx="8229600" cy="954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2. Можно пройти мимо нового сильного решения, "схватившись" за старое.</a:t>
          </a:r>
          <a:endParaRPr lang="ru-RU" sz="1700" kern="1200"/>
        </a:p>
      </dsp:txBody>
      <dsp:txXfrm>
        <a:off x="46606" y="1064142"/>
        <a:ext cx="8136388" cy="861508"/>
      </dsp:txXfrm>
    </dsp:sp>
    <dsp:sp modelId="{F468D100-D09F-48C9-93CA-28F74A50751C}">
      <dsp:nvSpPr>
        <dsp:cNvPr id="0" name=""/>
        <dsp:cNvSpPr/>
      </dsp:nvSpPr>
      <dsp:spPr>
        <a:xfrm>
          <a:off x="0" y="2021216"/>
          <a:ext cx="8229600" cy="954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3. Аналогии между двумя объектами никогда не бывают полными, поэтому умозаключения по аналогии могут не дать безукоризненно достоверных знаний или сильных решений.</a:t>
          </a:r>
          <a:endParaRPr lang="ru-RU" sz="1700" kern="1200"/>
        </a:p>
      </dsp:txBody>
      <dsp:txXfrm>
        <a:off x="46606" y="2067822"/>
        <a:ext cx="8136388" cy="861508"/>
      </dsp:txXfrm>
    </dsp:sp>
    <dsp:sp modelId="{EF532567-B31E-4273-8F2C-C12056F949DD}">
      <dsp:nvSpPr>
        <dsp:cNvPr id="0" name=""/>
        <dsp:cNvSpPr/>
      </dsp:nvSpPr>
      <dsp:spPr>
        <a:xfrm>
          <a:off x="0" y="3024896"/>
          <a:ext cx="8229600" cy="954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4. Наиболее трудным является поиск аналогий между людьми. Человек чрезвычайно сложная и трудно прогнозируемая "система". Один видит достоинства там, где другой видит одни недостатки.</a:t>
          </a:r>
          <a:endParaRPr lang="ru-RU" sz="1700" kern="1200"/>
        </a:p>
      </dsp:txBody>
      <dsp:txXfrm>
        <a:off x="46606" y="3071502"/>
        <a:ext cx="8136388" cy="861508"/>
      </dsp:txXfrm>
    </dsp:sp>
    <dsp:sp modelId="{B310A48F-3709-4346-879B-57129BA8BD04}">
      <dsp:nvSpPr>
        <dsp:cNvPr id="0" name=""/>
        <dsp:cNvSpPr/>
      </dsp:nvSpPr>
      <dsp:spPr>
        <a:xfrm>
          <a:off x="0" y="4028576"/>
          <a:ext cx="8229600" cy="954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5. Трудно найти существенные сходные признаки. Для разных целей анализа это могут быть разные признаки. Чем больше число сходных признаков у задач, тем, обычно, достовернее аналогия.</a:t>
          </a:r>
          <a:endParaRPr lang="ru-RU" sz="1700" kern="1200"/>
        </a:p>
      </dsp:txBody>
      <dsp:txXfrm>
        <a:off x="46606" y="4075182"/>
        <a:ext cx="8136388" cy="861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6A6F7DF-18F4-4AE9-B6C6-B17095E6733F}" type="datetimeFigureOut">
              <a:rPr lang="ru-RU" smtClean="0"/>
              <a:t>01.06.2018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192EDF6-E071-47B6-A3B6-F3AE56E0A7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5949280"/>
            <a:ext cx="3851920" cy="881435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ndalus" panose="02020603050405020304" pitchFamily="18" charset="-78"/>
              </a:rPr>
              <a:t>Выполнила: Солонская Стелла Вадимовна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Andalus" panose="02020603050405020304" pitchFamily="18" charset="-7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Narrow" panose="020B0606020202030204" pitchFamily="34" charset="0"/>
              </a:rPr>
              <a:t>Мышление по аналогии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7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44220393"/>
              </p:ext>
            </p:extLst>
          </p:nvPr>
        </p:nvGraphicFramePr>
        <p:xfrm>
          <a:off x="539552" y="404664"/>
          <a:ext cx="815759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7920880" cy="38884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3200400" lvl="7" indent="0" algn="ctr">
              <a:buNone/>
            </a:pPr>
            <a:r>
              <a:rPr lang="ru-RU" b="1" i="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/>
              </a:rPr>
              <a:t/>
            </a:r>
            <a:br>
              <a:rPr lang="ru-RU" b="1" i="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/>
              </a:rPr>
            </a:br>
            <a:r>
              <a:rPr lang="ru-RU" b="1" i="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/>
              </a:rPr>
              <a:t> </a:t>
            </a:r>
          </a:p>
          <a:p>
            <a:pPr marL="0" indent="0" algn="ctr">
              <a:buNone/>
            </a:pPr>
            <a:r>
              <a:rPr lang="ru-RU" b="1" i="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/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i="0" dirty="0" smtClean="0">
                <a:solidFill>
                  <a:schemeClr val="tx2">
                    <a:lumMod val="50000"/>
                  </a:schemeClr>
                </a:solidFill>
                <a:effectLst/>
                <a:latin typeface="Tahoma"/>
              </a:rPr>
              <a:t>Умозаключение по аналогии - это получение знаний о малоизученном предмете путем переноса на него знаний о подобных ему предметах по каким-то существенным для данного рассмотрения признакам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ahoma"/>
              </a:rPr>
              <a:t>.</a:t>
            </a:r>
            <a:r>
              <a:rPr lang="ru-RU" b="1" i="0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ahoma"/>
              </a:rPr>
              <a:t> </a:t>
            </a:r>
            <a:endParaRPr lang="ru-RU" b="0" i="0" dirty="0" smtClean="0">
              <a:solidFill>
                <a:schemeClr val="tx2">
                  <a:lumMod val="50000"/>
                </a:schemeClr>
              </a:solidFill>
              <a:effectLst/>
              <a:latin typeface="Tahoma"/>
            </a:endParaRPr>
          </a:p>
          <a:p>
            <a:pPr marL="0" indent="0" algn="ctr">
              <a:buNone/>
            </a:pP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160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i="0" dirty="0" smtClean="0">
                <a:solidFill>
                  <a:schemeClr val="tx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 по аналогии</a:t>
            </a:r>
            <a:r>
              <a:rPr lang="ru-RU" sz="40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000386"/>
              </p:ext>
            </p:extLst>
          </p:nvPr>
        </p:nvGraphicFramePr>
        <p:xfrm>
          <a:off x="539552" y="1988841"/>
          <a:ext cx="8229600" cy="237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559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иды аналогий.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 свойствам;</a:t>
            </a:r>
          </a:p>
          <a:p>
            <a:r>
              <a:rPr lang="ru-RU" dirty="0" smtClean="0"/>
              <a:t> По функциям;</a:t>
            </a:r>
          </a:p>
          <a:p>
            <a:r>
              <a:rPr lang="ru-RU" dirty="0" smtClean="0"/>
              <a:t>По отношениям разной природы;</a:t>
            </a:r>
          </a:p>
          <a:p>
            <a:r>
              <a:rPr lang="ru-RU" dirty="0" smtClean="0"/>
              <a:t> По образам;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50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реимущества метода решения задач по аналогии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Быстрое решение сходных задач.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Гарантированность решения.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Решение, как правило, сильное.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Решение задач без высоких степеней умственной деятельности.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На основании аналогии (сходства) одних признаков у двух разных объектов можно сделать верное заключение о сходстве и других признаков, так называемое "продолжение аналогии".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Возможны аналогии из другой науки.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237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метода аналогий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821131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1481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развития мышления по аналогии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. Назовите вид аналогии.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Сердце - насос.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Солнце - горошина.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Бритва - коса.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1.4. Ветер - вентилятор.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1.5. Фотография - картина.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1.6. Дыхание и горение.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1.7. Вращение электронов вокруг ядра и вращение планет вокруг Солнца.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1.8. Трактор - лошадь.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1.9. Шкура - шуба.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1.10. Школа - обучение = Больница - лечение.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1.11. Нож - сталь + стол - дерево.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1.12. Паровоз - вагоны + конь - телега.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1.13. Бежать - стоять = кричать - молчать.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1.14. Простая задача. День - ночь = зима - лето.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1.15. Внимание , трудная задача! Утро - ночь, зима - осень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480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9" b="8579"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792288" y="5085184"/>
            <a:ext cx="5486400" cy="1087016"/>
          </a:xfrm>
        </p:spPr>
        <p:txBody>
          <a:bodyPr>
            <a:normAutofit fontScale="85000" lnSpcReduction="20000"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999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264</TotalTime>
  <Words>400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Мышление по аналогии</vt:lpstr>
      <vt:lpstr>Презентация PowerPoint</vt:lpstr>
      <vt:lpstr>Решение задач по аналогии.</vt:lpstr>
      <vt:lpstr> Виды аналогий.  </vt:lpstr>
      <vt:lpstr> Преимущества метода решения задач по аналогии:</vt:lpstr>
      <vt:lpstr> Недостатки метода аналогий.</vt:lpstr>
      <vt:lpstr>Упражнения для развития мышления по аналогии.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мышления по анологии</dc:title>
  <dc:creator>Стелла</dc:creator>
  <cp:lastModifiedBy>Стелла</cp:lastModifiedBy>
  <cp:revision>17</cp:revision>
  <dcterms:created xsi:type="dcterms:W3CDTF">2015-11-10T14:25:04Z</dcterms:created>
  <dcterms:modified xsi:type="dcterms:W3CDTF">2018-06-01T05:17:22Z</dcterms:modified>
</cp:coreProperties>
</file>